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319" r:id="rId3"/>
    <p:sldId id="317" r:id="rId4"/>
    <p:sldId id="320" r:id="rId5"/>
    <p:sldId id="321" r:id="rId6"/>
    <p:sldId id="327" r:id="rId7"/>
    <p:sldId id="303" r:id="rId8"/>
    <p:sldId id="318" r:id="rId9"/>
    <p:sldId id="281" r:id="rId10"/>
    <p:sldId id="322" r:id="rId11"/>
    <p:sldId id="32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399"/>
    <a:srgbClr val="A3A3E0"/>
    <a:srgbClr val="0039AC"/>
    <a:srgbClr val="FB9491"/>
    <a:srgbClr val="001CFF"/>
    <a:srgbClr val="A6A6A6"/>
    <a:srgbClr val="0046CD"/>
    <a:srgbClr val="001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7840"/>
  </p:normalViewPr>
  <p:slideViewPr>
    <p:cSldViewPr snapToGrid="0" snapToObjects="1">
      <p:cViewPr varScale="1">
        <p:scale>
          <a:sx n="223" d="100"/>
          <a:sy n="223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AD093-0389-CA48-9E5F-E8F7C95315DC}" type="datetimeFigureOut">
              <a:rPr lang="en-US" smtClean="0"/>
              <a:t>4/24/23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C8ECB-8D36-A040-8E31-F92042CB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641C-8CB9-5E41-99E9-C8A4BEF99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75745-1516-9449-BD5D-5F19438F0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40652-FEDB-2E4A-B8DB-D90538F9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6CB5-ACAD-3348-86C5-C0F68AE4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46ECA-B641-4146-A4B1-EF4B92F8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036DF-AA04-A140-937E-CDCBF868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D5B59-2960-334C-86E7-79FEBCD87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5BD3D-6EBF-7B4A-943E-1664A302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70CA9-EBB3-4C4D-9DF2-BBA35921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11DD3-EC20-FB4E-B26A-92E04175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F4168-24EA-3E4E-8ACE-B6E0C92C9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97E59-05EB-9349-BFD2-32D596508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616D-3542-364D-8C26-292EBFE1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D3A45-BBC3-FB46-B4F0-F7F78F6B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114F-8D5C-F346-83EE-7EB807C6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9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230B-D4A4-4A4B-AC84-D15E8A05B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8D13-1B7D-FC4F-9230-0BAFF05B9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CDAED-29B6-8F40-BE23-E666DB19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406FF-6B3C-1148-95A5-C38431D2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9295-452E-9E43-90DE-F16C7BB8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CF45-13C7-DF4B-8D24-5AA03906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01534-D0C7-CF42-9F6A-93B466CA3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80413-86EE-9B4F-959C-6887E6C6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E4F0-18B4-C64F-9A26-D6E972B7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AFF24-BD71-D144-AA77-B5B6E31B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53C0-BED1-DF47-A9D7-9423B0D5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6AC81-0124-BD41-9575-839086ADD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06F59-1CDB-324E-9AAD-DB2052CC5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CB5CF-988B-E245-A99B-0E4A36AA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0CCF9-5BEA-B84D-B89C-7D0D8856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7CED7-6555-FD4A-9ED8-43D78DA2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0F37-26B4-D44A-9D78-533C4E2B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72A02-74FA-7044-BC9D-A5944D82B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9D3CA-B505-0240-BBC2-0DC01666B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67049-29B4-7047-8883-82B771138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DD144-A084-1B45-A947-CF94660E0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A7335-BAF3-9B40-B61F-413CA490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4/24/23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EF31F-D030-E84C-90A4-9AA3EAF9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595ED-A46A-CC41-A929-E74A1764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8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3BC-2237-1949-B72F-6488522D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BA7C5-0FB4-DF42-AA3A-41B7E624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4/24/23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5F252-D71B-F645-8957-78B60BB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2DB99-6BC5-7147-A3B8-9ECA8BC5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BEBD7-6E81-9E41-A883-0492E4BD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4/24/23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67740-1648-3148-92B8-61D3B6AD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7BDC9-5E9B-5542-AC3E-95238D47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7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6C50-171B-494C-B3CB-91D66929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4CFC7-5E2F-9D45-A557-79DAD6EA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01FE0-0E17-7C4E-AB50-5AF31E8F1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4E894-C0B8-E447-A926-053A6284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93B9A-6F22-9F4F-9196-4B5F27D2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AF896-7BFA-974A-A63A-F686B218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9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CDB9-F651-004C-BE28-60334419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12B5C-5229-6748-A227-72E6BA0C4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E979C-3B27-354A-8C50-8E7B40FA9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2BF51-7953-8147-A3F2-9DD98B23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B73BB-B534-DE4D-A2F6-7F002FCE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5022B-B707-E145-A298-1543E7A7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4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FF541-98F2-C047-A9B1-FAAA4077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EB22A-A9D8-AB44-BB89-9054E98FA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24AA3-1AE0-E14C-81EC-B1EA2A68D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00C9-8BFE-814F-993B-E78ED40E45EE}" type="datetimeFigureOut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003DE-AB5F-A345-820A-F38DC09AD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AACEE-6833-E44C-A086-C16D4C7A7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4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 Box 5">
            <a:extLst>
              <a:ext uri="{FF2B5EF4-FFF2-40B4-BE49-F238E27FC236}">
                <a16:creationId xmlns:a16="http://schemas.microsoft.com/office/drawing/2014/main" id="{16E93722-763D-1D46-9546-23B156640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256" y="44484"/>
            <a:ext cx="51682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Geology 5660/6660</a:t>
            </a:r>
          </a:p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Applied Geophysics</a:t>
            </a:r>
            <a:endParaRPr lang="en-US" sz="3600" i="1" u="sng" dirty="0">
              <a:solidFill>
                <a:srgbClr val="0039AC"/>
              </a:solidFill>
              <a:latin typeface="Arial Black" charset="0"/>
            </a:endParaRPr>
          </a:p>
        </p:txBody>
      </p:sp>
      <p:sp>
        <p:nvSpPr>
          <p:cNvPr id="98" name="Text Box 26">
            <a:extLst>
              <a:ext uri="{FF2B5EF4-FFF2-40B4-BE49-F238E27FC236}">
                <a16:creationId xmlns:a16="http://schemas.microsoft.com/office/drawing/2014/main" id="{181B4ABE-5339-9E43-82AD-1C9ABAAF7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1991" y="76200"/>
            <a:ext cx="189667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Apr 2023</a:t>
            </a:r>
          </a:p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Project</a:t>
            </a:r>
          </a:p>
        </p:txBody>
      </p:sp>
      <p:sp>
        <p:nvSpPr>
          <p:cNvPr id="99" name="Text Box 27">
            <a:extLst>
              <a:ext uri="{FF2B5EF4-FFF2-40B4-BE49-F238E27FC236}">
                <a16:creationId xmlns:a16="http://schemas.microsoft.com/office/drawing/2014/main" id="{258613F9-C885-C74F-AD5B-C7B35EA24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7678" y="6398223"/>
            <a:ext cx="27549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A.R. Lowry 2023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ea typeface="ヒラギノ角ゴ Pro W3" charset="0"/>
              <a:cs typeface="Arial" panose="020B0604020202020204" pitchFamily="34" charset="0"/>
            </a:endParaRPr>
          </a:p>
        </p:txBody>
      </p:sp>
      <p:sp>
        <p:nvSpPr>
          <p:cNvPr id="17" name="Text Box 78">
            <a:extLst>
              <a:ext uri="{FF2B5EF4-FFF2-40B4-BE49-F238E27FC236}">
                <a16:creationId xmlns:a16="http://schemas.microsoft.com/office/drawing/2014/main" id="{7BCCAE15-2846-034D-B433-A8EA76446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218" y="2644170"/>
            <a:ext cx="454156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l"/>
            <a:r>
              <a:rPr lang="en-US" i="1" dirty="0">
                <a:solidFill>
                  <a:srgbClr val="FF0000"/>
                </a:solidFill>
                <a:latin typeface="Arial Black" charset="0"/>
                <a:ea typeface="ＭＳ Ｐゴシック" charset="0"/>
              </a:rPr>
              <a:t>Final Project Assignment</a:t>
            </a:r>
          </a:p>
          <a:p>
            <a:pPr algn="l"/>
            <a:r>
              <a:rPr lang="en-US" i="1" dirty="0">
                <a:solidFill>
                  <a:srgbClr val="FF0000"/>
                </a:solidFill>
                <a:latin typeface="Arial Black" charset="0"/>
                <a:ea typeface="ＭＳ Ｐゴシック" charset="0"/>
              </a:rPr>
              <a:t>Benson Park-n-Ride Data</a:t>
            </a:r>
            <a:endParaRPr lang="en-US" dirty="0">
              <a:solidFill>
                <a:srgbClr val="FF0000"/>
              </a:solidFill>
              <a:ea typeface="ＭＳ Ｐゴシック" charset="0"/>
            </a:endParaRPr>
          </a:p>
          <a:p>
            <a:pPr algn="l"/>
            <a:endParaRPr lang="en-US" dirty="0">
              <a:solidFill>
                <a:schemeClr val="accent2"/>
              </a:solidFill>
              <a:ea typeface="ＭＳ Ｐゴシック" charset="0"/>
            </a:endParaRPr>
          </a:p>
          <a:p>
            <a:pPr algn="l"/>
            <a:r>
              <a:rPr lang="en-US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Due 5:00 pm, </a:t>
            </a:r>
            <a:r>
              <a:rPr lang="en-US" dirty="0" err="1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Thur</a:t>
            </a:r>
            <a:r>
              <a:rPr lang="en-US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 May 4</a:t>
            </a:r>
          </a:p>
        </p:txBody>
      </p:sp>
    </p:spTree>
    <p:extLst>
      <p:ext uri="{BB962C8B-B14F-4D97-AF65-F5344CB8AC3E}">
        <p14:creationId xmlns:p14="http://schemas.microsoft.com/office/powerpoint/2010/main" val="3598453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EA42CDFD-5CD1-8F60-B682-3EDDA9CC2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8547" y="766733"/>
            <a:ext cx="9494907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l"/>
            <a:r>
              <a:rPr lang="en-US" sz="3200" i="1" dirty="0">
                <a:solidFill>
                  <a:srgbClr val="323399"/>
                </a:solidFill>
                <a:latin typeface="Arial Black" charset="0"/>
                <a:ea typeface="ＭＳ Ｐゴシック" charset="0"/>
              </a:rPr>
              <a:t>Benson Park-n-Ride Project Assignment</a:t>
            </a:r>
          </a:p>
          <a:p>
            <a:pPr algn="l"/>
            <a:endParaRPr lang="en-US" sz="1200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r>
              <a:rPr lang="en-US" i="1" dirty="0">
                <a:solidFill>
                  <a:srgbClr val="323399"/>
                </a:solidFill>
                <a:latin typeface="Arial Black" charset="0"/>
                <a:ea typeface="ＭＳ Ｐゴシック" charset="0"/>
              </a:rPr>
              <a:t>Part III: DC Resistivity Investigation</a:t>
            </a:r>
            <a:endParaRPr lang="en-US" dirty="0">
              <a:solidFill>
                <a:srgbClr val="323399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algn="l"/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(III.1) Of course, we didn’t get much from our resistivity</a:t>
            </a:r>
          </a:p>
          <a:p>
            <a:pPr algn="l"/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investigation… But we did make a couple of measurements before</a:t>
            </a:r>
          </a:p>
          <a:p>
            <a:pPr algn="l"/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it shut down due to low battery. Unfortunately these were not</a:t>
            </a:r>
          </a:p>
          <a:p>
            <a:pPr algn="l"/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saved to a file, but from memory, the first measurement was</a:t>
            </a:r>
          </a:p>
          <a:p>
            <a:pPr algn="l"/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about 10.6 </a:t>
            </a:r>
            <a:r>
              <a:rPr lang="en-US" dirty="0">
                <a:solidFill>
                  <a:srgbClr val="323399"/>
                </a:solidFill>
                <a:latin typeface="Symbol" pitchFamily="2" charset="2"/>
                <a:ea typeface="ＭＳ Ｐゴシック" charset="0"/>
                <a:cs typeface="Arial" panose="020B0604020202020204" pitchFamily="34" charset="0"/>
              </a:rPr>
              <a:t>W</a:t>
            </a:r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-m (with 24 m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-spacing), and the second was</a:t>
            </a:r>
          </a:p>
          <a:p>
            <a:pPr algn="l"/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11.1 </a:t>
            </a:r>
            <a:r>
              <a:rPr lang="en-US" dirty="0">
                <a:solidFill>
                  <a:srgbClr val="323399"/>
                </a:solidFill>
                <a:latin typeface="Symbol" pitchFamily="2" charset="2"/>
                <a:ea typeface="ＭＳ Ｐゴシック" charset="0"/>
                <a:cs typeface="Arial" panose="020B0604020202020204" pitchFamily="34" charset="0"/>
              </a:rPr>
              <a:t>W</a:t>
            </a:r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-m (21 m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-spacing with the near current electrode at the</a:t>
            </a:r>
          </a:p>
          <a:p>
            <a:pPr algn="l"/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easternmost electrode).</a:t>
            </a:r>
          </a:p>
          <a:p>
            <a:pPr algn="l"/>
            <a:endParaRPr lang="en-US" sz="800" dirty="0">
              <a:solidFill>
                <a:srgbClr val="323399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algn="l"/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Compare these to measurements from apparent resistivity</a:t>
            </a:r>
          </a:p>
          <a:p>
            <a:pPr algn="l"/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</a:t>
            </a:r>
            <a:r>
              <a:rPr lang="en-US" dirty="0" err="1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pseudosections</a:t>
            </a:r>
            <a:r>
              <a:rPr lang="en-US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for some </a:t>
            </a:r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of the past class project results we</a:t>
            </a:r>
          </a:p>
          <a:p>
            <a:pPr algn="l"/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discussed in class (e.g., Paradise, West Cache Fault). What do</a:t>
            </a:r>
          </a:p>
          <a:p>
            <a:pPr algn="l"/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these measurements imply about the lithology of our site?</a:t>
            </a:r>
          </a:p>
        </p:txBody>
      </p:sp>
    </p:spTree>
    <p:extLst>
      <p:ext uri="{BB962C8B-B14F-4D97-AF65-F5344CB8AC3E}">
        <p14:creationId xmlns:p14="http://schemas.microsoft.com/office/powerpoint/2010/main" val="2658167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EFB19390-A896-4858-1C0F-1E8E659D6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4954" y="88900"/>
            <a:ext cx="7890878" cy="667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l"/>
            <a:r>
              <a:rPr lang="en-US" sz="3200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Dayton-Oxford Fault Project</a:t>
            </a:r>
          </a:p>
          <a:p>
            <a:pPr algn="l"/>
            <a:endParaRPr lang="en-US" sz="600" dirty="0">
              <a:solidFill>
                <a:srgbClr val="0039AC"/>
              </a:solidFill>
              <a:ea typeface="ＭＳ Ｐゴシック" charset="0"/>
            </a:endParaRPr>
          </a:p>
          <a:p>
            <a:pPr algn="l"/>
            <a:r>
              <a:rPr lang="en-US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Part IV: Synthesis</a:t>
            </a:r>
          </a:p>
          <a:p>
            <a:pPr algn="l"/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Now, from the combination of all of the data (and your</a:t>
            </a:r>
          </a:p>
          <a:p>
            <a:pPr algn="l"/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visual observations of the site, and any additional</a:t>
            </a:r>
          </a:p>
          <a:p>
            <a:pPr algn="l"/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resources you have that pertain to the problem:</a:t>
            </a:r>
          </a:p>
          <a:p>
            <a:pPr algn="l"/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(IV.1) What (if anything) do the combined measurements</a:t>
            </a:r>
          </a:p>
          <a:p>
            <a:pPr algn="l"/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tell us about the site that we could not glean from one</a:t>
            </a:r>
          </a:p>
          <a:p>
            <a:pPr algn="l"/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type of geophysical measurement alone?</a:t>
            </a:r>
          </a:p>
          <a:p>
            <a:pPr algn="l"/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(IV.2) What is your final combined interpretation of the</a:t>
            </a:r>
          </a:p>
          <a:p>
            <a:pPr algn="l"/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subsurface at the field site? Does it match your</a:t>
            </a:r>
          </a:p>
          <a:p>
            <a:pPr algn="l"/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expectations of what you thought we’d find before</a:t>
            </a:r>
          </a:p>
          <a:p>
            <a:pPr algn="l"/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you worked up the data?</a:t>
            </a:r>
          </a:p>
          <a:p>
            <a:pPr algn="l"/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(IV.3) One reason we chose this location is that the</a:t>
            </a:r>
          </a:p>
          <a:p>
            <a:pPr algn="l"/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surface trace of the West Cache fault is mapped</a:t>
            </a:r>
          </a:p>
          <a:p>
            <a:pPr algn="l"/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near here (presumably interpolating between surface</a:t>
            </a:r>
          </a:p>
          <a:p>
            <a:pPr algn="l"/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mapped exposures). Do you think we found possible</a:t>
            </a:r>
          </a:p>
          <a:p>
            <a:pPr algn="l"/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evidence of the fault, and why or why not?</a:t>
            </a:r>
          </a:p>
          <a:p>
            <a:pPr algn="l" eaLnBrk="0" hangingPunct="0"/>
            <a:endParaRPr lang="en-US" sz="600" dirty="0">
              <a:solidFill>
                <a:srgbClr val="0039AC"/>
              </a:solidFill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2368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1D5B11F-C69D-A069-3413-5E8CD68516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2" b="1"/>
          <a:stretch/>
        </p:blipFill>
        <p:spPr>
          <a:xfrm>
            <a:off x="6134882" y="1447701"/>
            <a:ext cx="5815584" cy="33905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501C3CE-71BD-CFC9-12EE-901AB9C9DF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45" b="2758"/>
          <a:stretch/>
        </p:blipFill>
        <p:spPr>
          <a:xfrm>
            <a:off x="319298" y="1453950"/>
            <a:ext cx="5815584" cy="3383280"/>
          </a:xfrm>
          <a:prstGeom prst="rect">
            <a:avLst/>
          </a:prstGeom>
        </p:spPr>
      </p:pic>
      <p:sp>
        <p:nvSpPr>
          <p:cNvPr id="4" name="Text Box 3">
            <a:extLst>
              <a:ext uri="{FF2B5EF4-FFF2-40B4-BE49-F238E27FC236}">
                <a16:creationId xmlns:a16="http://schemas.microsoft.com/office/drawing/2014/main" id="{BFA34263-1032-8EB6-55D2-AD5C949F9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278" y="320457"/>
            <a:ext cx="9115444" cy="621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l"/>
            <a:r>
              <a:rPr lang="en-US" sz="3200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Benson Park-n-Ride Project Assignment</a:t>
            </a:r>
          </a:p>
          <a:p>
            <a:pPr algn="l"/>
            <a:endParaRPr lang="en-US" sz="600" dirty="0">
              <a:solidFill>
                <a:srgbClr val="0039AC"/>
              </a:solidFill>
              <a:ea typeface="ＭＳ Ｐゴシック" charset="0"/>
            </a:endParaRPr>
          </a:p>
          <a:p>
            <a:pPr algn="l"/>
            <a:r>
              <a:rPr lang="en-US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Part I: Seismic Investigation</a:t>
            </a:r>
          </a:p>
          <a:p>
            <a:pPr algn="l"/>
            <a:endParaRPr lang="en-US" i="1" dirty="0">
              <a:solidFill>
                <a:srgbClr val="0039AC"/>
              </a:solidFill>
              <a:latin typeface="Arial Black" charset="0"/>
              <a:ea typeface="ＭＳ Ｐゴシック" charset="0"/>
            </a:endParaRPr>
          </a:p>
          <a:p>
            <a:pPr algn="l"/>
            <a:endParaRPr lang="en-US" i="1" dirty="0">
              <a:solidFill>
                <a:srgbClr val="0039AC"/>
              </a:solidFill>
              <a:latin typeface="Arial Black" charset="0"/>
              <a:ea typeface="ＭＳ Ｐゴシック" charset="0"/>
            </a:endParaRPr>
          </a:p>
          <a:p>
            <a:pPr algn="l"/>
            <a:endParaRPr lang="en-US" i="1" dirty="0">
              <a:solidFill>
                <a:srgbClr val="0039AC"/>
              </a:solidFill>
              <a:latin typeface="Arial Black" charset="0"/>
              <a:ea typeface="ＭＳ Ｐゴシック" charset="0"/>
            </a:endParaRPr>
          </a:p>
          <a:p>
            <a:pPr algn="l"/>
            <a:endParaRPr lang="en-US" i="1" dirty="0">
              <a:solidFill>
                <a:srgbClr val="0039AC"/>
              </a:solidFill>
              <a:latin typeface="Arial Black" charset="0"/>
              <a:ea typeface="ＭＳ Ｐゴシック" charset="0"/>
            </a:endParaRPr>
          </a:p>
          <a:p>
            <a:pPr algn="l"/>
            <a:endParaRPr lang="en-US" i="1" dirty="0">
              <a:solidFill>
                <a:srgbClr val="0039AC"/>
              </a:solidFill>
              <a:latin typeface="Arial Black" charset="0"/>
              <a:ea typeface="ＭＳ Ｐゴシック" charset="0"/>
            </a:endParaRPr>
          </a:p>
          <a:p>
            <a:pPr algn="l"/>
            <a:endParaRPr lang="en-US" i="1" dirty="0">
              <a:solidFill>
                <a:srgbClr val="0039AC"/>
              </a:solidFill>
              <a:latin typeface="Arial Black" charset="0"/>
              <a:ea typeface="ＭＳ Ｐゴシック" charset="0"/>
            </a:endParaRPr>
          </a:p>
          <a:p>
            <a:pPr algn="l"/>
            <a:endParaRPr lang="en-US" i="1" dirty="0">
              <a:solidFill>
                <a:srgbClr val="0039AC"/>
              </a:solidFill>
              <a:latin typeface="Arial Black" charset="0"/>
              <a:ea typeface="ＭＳ Ｐゴシック" charset="0"/>
            </a:endParaRPr>
          </a:p>
          <a:p>
            <a:pPr algn="l"/>
            <a:endParaRPr lang="en-US" i="1" dirty="0">
              <a:solidFill>
                <a:srgbClr val="0039AC"/>
              </a:solidFill>
              <a:latin typeface="Arial Black" charset="0"/>
              <a:ea typeface="ＭＳ Ｐゴシック" charset="0"/>
            </a:endParaRPr>
          </a:p>
          <a:p>
            <a:pPr algn="l"/>
            <a:endParaRPr lang="en-US" i="1" dirty="0">
              <a:solidFill>
                <a:srgbClr val="0039AC"/>
              </a:solidFill>
              <a:latin typeface="Arial Black" charset="0"/>
              <a:ea typeface="ＭＳ Ｐゴシック" charset="0"/>
            </a:endParaRPr>
          </a:p>
          <a:p>
            <a:pPr algn="l"/>
            <a:endParaRPr lang="en-US" i="1" dirty="0">
              <a:solidFill>
                <a:srgbClr val="0039AC"/>
              </a:solidFill>
              <a:latin typeface="Arial Black" charset="0"/>
              <a:ea typeface="ＭＳ Ｐゴシック" charset="0"/>
            </a:endParaRPr>
          </a:p>
          <a:p>
            <a:pPr algn="l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Data files are on the course website! You’ll want to use the RAS</a:t>
            </a:r>
          </a:p>
          <a:p>
            <a:pPr algn="l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software (which </a:t>
            </a:r>
            <a:r>
              <a:rPr lang="en-US" i="1" dirty="0">
                <a:solidFill>
                  <a:srgbClr val="0039AC"/>
                </a:solidFill>
                <a:ea typeface="ＭＳ Ｐゴシック" charset="0"/>
              </a:rPr>
              <a:t>should be</a:t>
            </a:r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 installed on most windows computers</a:t>
            </a:r>
          </a:p>
          <a:p>
            <a:pPr algn="l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in the Oldham room) to redisplay and pick the first arrivals from</a:t>
            </a:r>
          </a:p>
          <a:p>
            <a:pPr algn="l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individual traces of the data. Picks are saved in ascii text files!</a:t>
            </a:r>
            <a:endParaRPr lang="en-US" i="1" dirty="0">
              <a:solidFill>
                <a:srgbClr val="0039AC"/>
              </a:solidFill>
              <a:latin typeface="Arial Black" charset="0"/>
              <a:ea typeface="ＭＳ Ｐゴシック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7EC45692-6CD1-BF15-F701-320C19306017}"/>
              </a:ext>
            </a:extLst>
          </p:cNvPr>
          <p:cNvSpPr txBox="1">
            <a:spLocks/>
          </p:cNvSpPr>
          <p:nvPr/>
        </p:nvSpPr>
        <p:spPr bwMode="auto">
          <a:xfrm>
            <a:off x="475811" y="4330071"/>
            <a:ext cx="29820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l"/>
            <a:r>
              <a:rPr lang="en-US" dirty="0">
                <a:solidFill>
                  <a:srgbClr val="0039AC"/>
                </a:solidFill>
                <a:highlight>
                  <a:srgbClr val="FFFF00"/>
                </a:highlight>
                <a:latin typeface="Arial Black" charset="0"/>
              </a:rPr>
              <a:t>E to W (Forward)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29D364E8-A56E-B433-2B61-6B834C2D84B2}"/>
              </a:ext>
            </a:extLst>
          </p:cNvPr>
          <p:cNvSpPr txBox="1">
            <a:spLocks/>
          </p:cNvSpPr>
          <p:nvPr/>
        </p:nvSpPr>
        <p:spPr bwMode="auto">
          <a:xfrm>
            <a:off x="8917919" y="4330071"/>
            <a:ext cx="29547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l"/>
            <a:r>
              <a:rPr lang="en-US" dirty="0">
                <a:solidFill>
                  <a:srgbClr val="0039AC"/>
                </a:solidFill>
                <a:highlight>
                  <a:srgbClr val="FFFF00"/>
                </a:highlight>
                <a:latin typeface="Arial Black" charset="0"/>
              </a:rPr>
              <a:t>W to E (Reverse)</a:t>
            </a:r>
          </a:p>
        </p:txBody>
      </p:sp>
    </p:spTree>
    <p:extLst>
      <p:ext uri="{BB962C8B-B14F-4D97-AF65-F5344CB8AC3E}">
        <p14:creationId xmlns:p14="http://schemas.microsoft.com/office/powerpoint/2010/main" val="3815877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08C745E4-5E36-06A1-BD57-CE8DEE7FD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1558" y="166569"/>
            <a:ext cx="9268884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l"/>
            <a:r>
              <a:rPr lang="en-US" sz="3200" i="1" dirty="0">
                <a:solidFill>
                  <a:srgbClr val="323399"/>
                </a:solidFill>
                <a:latin typeface="Arial Black" charset="0"/>
                <a:ea typeface="ＭＳ Ｐゴシック" charset="0"/>
              </a:rPr>
              <a:t>Benson Park-n-Ride Project</a:t>
            </a:r>
            <a:r>
              <a:rPr lang="en-US" sz="3200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 Assignment</a:t>
            </a:r>
          </a:p>
          <a:p>
            <a:pPr algn="l"/>
            <a:endParaRPr lang="en-US" sz="600" dirty="0">
              <a:solidFill>
                <a:srgbClr val="0039AC"/>
              </a:solidFill>
              <a:ea typeface="ＭＳ Ｐゴシック" charset="0"/>
            </a:endParaRPr>
          </a:p>
          <a:p>
            <a:pPr algn="l"/>
            <a:r>
              <a:rPr lang="en-US" i="1" dirty="0">
                <a:solidFill>
                  <a:srgbClr val="323399"/>
                </a:solidFill>
                <a:latin typeface="Arial Black" charset="0"/>
                <a:ea typeface="ＭＳ Ｐゴシック" charset="0"/>
              </a:rPr>
              <a:t>Part I: Seismic Investigation (Continued)</a:t>
            </a:r>
          </a:p>
          <a:p>
            <a:pPr algn="l"/>
            <a:endParaRPr lang="en-US" sz="800" i="1" dirty="0">
              <a:solidFill>
                <a:srgbClr val="323399"/>
              </a:solidFill>
              <a:latin typeface="Arial Black" charset="0"/>
              <a:ea typeface="ＭＳ Ｐゴシック" charset="0"/>
            </a:endParaRP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(I.1) Pick first arrivals for each record. I recommend looking at both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  forward and reverse sections (remembering reciprocity!) before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  finalizing &amp; modeling your picks. Remember that you don’t need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  to populate every pick in </a:t>
            </a:r>
            <a:r>
              <a:rPr lang="en-US" i="1" dirty="0">
                <a:solidFill>
                  <a:srgbClr val="002060"/>
                </a:solidFill>
                <a:ea typeface="ＭＳ Ｐゴシック" charset="0"/>
              </a:rPr>
              <a:t>Refract</a:t>
            </a:r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… Model only the picks you are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  confident in!</a:t>
            </a:r>
          </a:p>
          <a:p>
            <a:pPr algn="l"/>
            <a:endParaRPr lang="en-US" sz="600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(I.2) Model the data in </a:t>
            </a:r>
            <a:r>
              <a:rPr lang="en-US" i="1" dirty="0">
                <a:solidFill>
                  <a:srgbClr val="002060"/>
                </a:solidFill>
                <a:ea typeface="ＭＳ Ｐゴシック" charset="0"/>
              </a:rPr>
              <a:t>Refract</a:t>
            </a:r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. Your project report should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  include screenshots of all four of the </a:t>
            </a:r>
            <a:r>
              <a:rPr lang="en-US" i="1" dirty="0">
                <a:solidFill>
                  <a:srgbClr val="002060"/>
                </a:solidFill>
                <a:ea typeface="ＭＳ Ｐゴシック" charset="0"/>
              </a:rPr>
              <a:t>Refract</a:t>
            </a:r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 </a:t>
            </a:r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windows for 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  completeness.</a:t>
            </a:r>
          </a:p>
          <a:p>
            <a:pPr algn="l"/>
            <a:endParaRPr lang="en-US" sz="600" dirty="0">
              <a:solidFill>
                <a:srgbClr val="323399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algn="l"/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(I.2.i) The GPS positions are too</a:t>
            </a:r>
          </a:p>
          <a:p>
            <a:pPr algn="l"/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scattered to be reliable, but given</a:t>
            </a:r>
          </a:p>
          <a:p>
            <a:pPr algn="l"/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curvature evident in Amanda’s</a:t>
            </a:r>
          </a:p>
          <a:p>
            <a:pPr algn="l"/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satellite image, how might errors</a:t>
            </a:r>
          </a:p>
          <a:p>
            <a:pPr algn="l"/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in distances from the shots effect</a:t>
            </a:r>
          </a:p>
          <a:p>
            <a:pPr algn="l"/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your velocity model?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998E1B-F1C9-EF2C-1F2F-03BF03CF7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3966" y="3994785"/>
            <a:ext cx="5031109" cy="269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028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330CFE02-8283-A37A-3C5D-C1C16CA2E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623" y="1105287"/>
            <a:ext cx="9117239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l"/>
            <a:r>
              <a:rPr lang="en-US" sz="3200" i="1" dirty="0">
                <a:solidFill>
                  <a:srgbClr val="323399"/>
                </a:solidFill>
                <a:latin typeface="Arial Black" charset="0"/>
                <a:ea typeface="ＭＳ Ｐゴシック" charset="0"/>
              </a:rPr>
              <a:t>Benson Park-n-Ride Project Assignment</a:t>
            </a:r>
          </a:p>
          <a:p>
            <a:pPr algn="l"/>
            <a:endParaRPr lang="en-US" sz="1200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r>
              <a:rPr lang="en-US" i="1" dirty="0">
                <a:solidFill>
                  <a:srgbClr val="323399"/>
                </a:solidFill>
                <a:latin typeface="Arial Black" charset="0"/>
                <a:ea typeface="ＭＳ Ｐゴシック" charset="0"/>
              </a:rPr>
              <a:t>Part I: Seismic Investigation Continued</a:t>
            </a:r>
          </a:p>
          <a:p>
            <a:pPr algn="l"/>
            <a:endParaRPr lang="en-US" sz="1200" i="1" dirty="0">
              <a:solidFill>
                <a:srgbClr val="323399"/>
              </a:solidFill>
              <a:latin typeface="Arial Black" charset="0"/>
              <a:ea typeface="ＭＳ Ｐゴシック" charset="0"/>
            </a:endParaRP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(I.3.i) Is there unequivocal evidence for dip on the layer interfaces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   generating your arrivals? 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(I.3.ii) If the model has a </a:t>
            </a:r>
            <a:r>
              <a:rPr lang="ja-JP" altLang="en-US">
                <a:solidFill>
                  <a:srgbClr val="323399"/>
                </a:solidFill>
                <a:ea typeface="ＭＳ Ｐゴシック" charset="0"/>
              </a:rPr>
              <a:t>“</a:t>
            </a:r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dipping</a:t>
            </a:r>
            <a:r>
              <a:rPr lang="ja-JP" altLang="en-US">
                <a:solidFill>
                  <a:srgbClr val="323399"/>
                </a:solidFill>
                <a:ea typeface="ＭＳ Ｐゴシック" charset="0"/>
              </a:rPr>
              <a:t>”</a:t>
            </a:r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layer, is the dip consistent with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  what you’d expect at this location?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(I.3.iii) Is there misfit in your best-fitting model of your picks that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   can’t be reduced by changing the model parameters?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(I.3.iv) If so, how might you interpret that misfit?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(I.3.v) Use ray theory and a simple calculation of how a velocity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   change within your top layer might produce </a:t>
            </a:r>
            <a:r>
              <a:rPr lang="en-US">
                <a:solidFill>
                  <a:srgbClr val="323399"/>
                </a:solidFill>
                <a:ea typeface="ＭＳ Ｐゴシック" charset="0"/>
              </a:rPr>
              <a:t>the observed misfit</a:t>
            </a:r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0123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6C64C1C9-2284-D736-041B-6A4B8AD42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278" y="127000"/>
            <a:ext cx="9115444" cy="667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l"/>
            <a:r>
              <a:rPr lang="en-US" sz="3200" i="1" dirty="0">
                <a:solidFill>
                  <a:srgbClr val="323399"/>
                </a:solidFill>
                <a:latin typeface="Arial Black" charset="0"/>
                <a:ea typeface="ＭＳ Ｐゴシック" charset="0"/>
              </a:rPr>
              <a:t>Benson Park-n-Ride Project Assignment</a:t>
            </a:r>
          </a:p>
          <a:p>
            <a:pPr algn="l"/>
            <a:endParaRPr lang="en-US" sz="1200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r>
              <a:rPr lang="en-US" i="1" dirty="0">
                <a:solidFill>
                  <a:srgbClr val="323399"/>
                </a:solidFill>
                <a:latin typeface="Arial Black" charset="0"/>
                <a:ea typeface="ＭＳ Ｐゴシック" charset="0"/>
              </a:rPr>
              <a:t>Part I: Seismic Investigation Continued</a:t>
            </a:r>
            <a:endParaRPr lang="en-US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(I.4) If we crossed the West Cache fault trace, our target </a:t>
            </a:r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would</a:t>
            </a:r>
          </a:p>
          <a:p>
            <a:pPr algn="l"/>
            <a:r>
              <a:rPr lang="en-US" dirty="0">
                <a:solidFill>
                  <a:srgbClr val="32339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</a:t>
            </a:r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have travel-times somewhere on a spectrum between a layer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  over a vertical contact and an offset layer boundary:</a:t>
            </a:r>
          </a:p>
          <a:p>
            <a:pPr algn="l"/>
            <a:endParaRPr lang="en-US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endParaRPr lang="en-US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endParaRPr lang="en-US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endParaRPr lang="en-US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endParaRPr lang="en-US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endParaRPr lang="en-US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endParaRPr lang="en-US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endParaRPr lang="en-US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endParaRPr lang="en-US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endParaRPr lang="en-US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There are no Xcel spreadsheet models of these in the Burger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codes, but I’ve created one (on the website; E-</a:t>
            </a:r>
            <a:r>
              <a:rPr lang="en-US" dirty="0" err="1">
                <a:solidFill>
                  <a:srgbClr val="323399"/>
                </a:solidFill>
                <a:ea typeface="ＭＳ Ｐゴシック" charset="0"/>
              </a:rPr>
              <a:t>W_Seismic.xlsx</a:t>
            </a:r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). </a:t>
            </a:r>
          </a:p>
        </p:txBody>
      </p: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F1DB357F-14C5-4364-3120-4FA9363CD831}"/>
              </a:ext>
            </a:extLst>
          </p:cNvPr>
          <p:cNvGrpSpPr/>
          <p:nvPr/>
        </p:nvGrpSpPr>
        <p:grpSpPr>
          <a:xfrm>
            <a:off x="1716087" y="5077002"/>
            <a:ext cx="4295776" cy="876301"/>
            <a:chOff x="1716087" y="5077002"/>
            <a:chExt cx="4295776" cy="876301"/>
          </a:xfrm>
        </p:grpSpPr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FE33A014-8CC8-8465-4E39-20356291FF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087" y="5531027"/>
              <a:ext cx="2147888" cy="412750"/>
            </a:xfrm>
            <a:prstGeom prst="rect">
              <a:avLst/>
            </a:prstGeom>
            <a:solidFill>
              <a:srgbClr val="DAA40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E14D4B4F-D7A4-D5D1-E092-8287BE0DB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3975" y="5531027"/>
              <a:ext cx="2147888" cy="412750"/>
            </a:xfrm>
            <a:prstGeom prst="rect">
              <a:avLst/>
            </a:prstGeom>
            <a:solidFill>
              <a:srgbClr val="8FE38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22" name="AutoShape 7">
              <a:extLst>
                <a:ext uri="{FF2B5EF4-FFF2-40B4-BE49-F238E27FC236}">
                  <a16:creationId xmlns:a16="http://schemas.microsoft.com/office/drawing/2014/main" id="{26CFA47D-7553-1003-1C16-11DA4DF79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2300" y="5096052"/>
              <a:ext cx="247650" cy="165100"/>
            </a:xfrm>
            <a:prstGeom prst="cloudCallout">
              <a:avLst>
                <a:gd name="adj1" fmla="val -9375"/>
                <a:gd name="adj2" fmla="val 94273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3" name="AutoShape 8">
              <a:extLst>
                <a:ext uri="{FF2B5EF4-FFF2-40B4-BE49-F238E27FC236}">
                  <a16:creationId xmlns:a16="http://schemas.microsoft.com/office/drawing/2014/main" id="{AB1DA8C7-2DBF-15CE-741E-F0BC61863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8591" y="5219877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4" name="AutoShape 9">
              <a:extLst>
                <a:ext uri="{FF2B5EF4-FFF2-40B4-BE49-F238E27FC236}">
                  <a16:creationId xmlns:a16="http://schemas.microsoft.com/office/drawing/2014/main" id="{790032FE-C1EF-17AC-7214-BC527F58A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8819" y="5219877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5" name="AutoShape 10">
              <a:extLst>
                <a:ext uri="{FF2B5EF4-FFF2-40B4-BE49-F238E27FC236}">
                  <a16:creationId xmlns:a16="http://schemas.microsoft.com/office/drawing/2014/main" id="{5D43E0E1-E938-03BF-D448-DA0B167BD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9047" y="5219877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6" name="AutoShape 11">
              <a:extLst>
                <a:ext uri="{FF2B5EF4-FFF2-40B4-BE49-F238E27FC236}">
                  <a16:creationId xmlns:a16="http://schemas.microsoft.com/office/drawing/2014/main" id="{4DFCF7EF-C250-2627-50CE-D15246F5E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7688" y="5219877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7" name="AutoShape 12">
              <a:extLst>
                <a:ext uri="{FF2B5EF4-FFF2-40B4-BE49-F238E27FC236}">
                  <a16:creationId xmlns:a16="http://schemas.microsoft.com/office/drawing/2014/main" id="{219E49DE-5558-6508-6E17-BFFFA802A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7916" y="5219877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" name="AutoShape 13">
              <a:extLst>
                <a:ext uri="{FF2B5EF4-FFF2-40B4-BE49-F238E27FC236}">
                  <a16:creationId xmlns:a16="http://schemas.microsoft.com/office/drawing/2014/main" id="{6A675391-4CE5-6608-120D-00211D497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557" y="5219877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9" name="AutoShape 14">
              <a:extLst>
                <a:ext uri="{FF2B5EF4-FFF2-40B4-BE49-F238E27FC236}">
                  <a16:creationId xmlns:a16="http://schemas.microsoft.com/office/drawing/2014/main" id="{664664F1-2B1D-398C-C2C7-53D1A7553F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785" y="5219877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" name="AutoShape 15">
              <a:extLst>
                <a:ext uri="{FF2B5EF4-FFF2-40B4-BE49-F238E27FC236}">
                  <a16:creationId xmlns:a16="http://schemas.microsoft.com/office/drawing/2014/main" id="{1EE626FA-32EB-43D9-2606-39988BFDF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426" y="5219877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1" name="AutoShape 16">
              <a:extLst>
                <a:ext uri="{FF2B5EF4-FFF2-40B4-BE49-F238E27FC236}">
                  <a16:creationId xmlns:a16="http://schemas.microsoft.com/office/drawing/2014/main" id="{4C5AB1FF-C97F-AB3F-9947-9E0B173D0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5654" y="5219877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" name="AutoShape 17">
              <a:extLst>
                <a:ext uri="{FF2B5EF4-FFF2-40B4-BE49-F238E27FC236}">
                  <a16:creationId xmlns:a16="http://schemas.microsoft.com/office/drawing/2014/main" id="{DDF5AADE-3433-ED80-B513-C3E7EF5DF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4295" y="5219877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" name="AutoShape 18">
              <a:extLst>
                <a:ext uri="{FF2B5EF4-FFF2-40B4-BE49-F238E27FC236}">
                  <a16:creationId xmlns:a16="http://schemas.microsoft.com/office/drawing/2014/main" id="{FC143BAC-B02B-7E31-4379-E05377980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164" y="5219877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4" name="AutoShape 19">
              <a:extLst>
                <a:ext uri="{FF2B5EF4-FFF2-40B4-BE49-F238E27FC236}">
                  <a16:creationId xmlns:a16="http://schemas.microsoft.com/office/drawing/2014/main" id="{99A43CC1-464B-FFF8-E72F-1371150B9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1650" y="5077002"/>
              <a:ext cx="247650" cy="165100"/>
            </a:xfrm>
            <a:prstGeom prst="cloudCallout">
              <a:avLst>
                <a:gd name="adj1" fmla="val -9375"/>
                <a:gd name="adj2" fmla="val 94273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5" name="Text Box 20">
              <a:extLst>
                <a:ext uri="{FF2B5EF4-FFF2-40B4-BE49-F238E27FC236}">
                  <a16:creationId xmlns:a16="http://schemas.microsoft.com/office/drawing/2014/main" id="{DCAB1EB5-4380-7B93-B98B-E33F1B739A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1387" y="5678665"/>
              <a:ext cx="112871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V</a:t>
              </a:r>
              <a:r>
                <a:rPr lang="en-US" sz="1200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2</a:t>
              </a:r>
              <a:r>
                <a:rPr lang="en-US" sz="1200">
                  <a:solidFill>
                    <a:schemeClr val="tx1"/>
                  </a:solidFill>
                  <a:ea typeface="ＭＳ Ｐゴシック" charset="0"/>
                  <a:cs typeface="ＭＳ Ｐゴシック" charset="0"/>
                </a:rPr>
                <a:t> = 2000 m/s</a:t>
              </a:r>
            </a:p>
          </p:txBody>
        </p:sp>
        <p:sp>
          <p:nvSpPr>
            <p:cNvPr id="136" name="Text Box 21">
              <a:extLst>
                <a:ext uri="{FF2B5EF4-FFF2-40B4-BE49-F238E27FC236}">
                  <a16:creationId xmlns:a16="http://schemas.microsoft.com/office/drawing/2014/main" id="{5C31F66C-6AB2-6A29-6B9C-7DD9977D8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0550" y="5678665"/>
              <a:ext cx="112871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V</a:t>
              </a:r>
              <a:r>
                <a:rPr lang="en-US" sz="1200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3</a:t>
              </a:r>
              <a:r>
                <a:rPr lang="en-US" sz="1200">
                  <a:solidFill>
                    <a:schemeClr val="tx1"/>
                  </a:solidFill>
                  <a:ea typeface="ＭＳ Ｐゴシック" charset="0"/>
                  <a:cs typeface="ＭＳ Ｐゴシック" charset="0"/>
                </a:rPr>
                <a:t> = 1000 m/s</a:t>
              </a: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D92FCC0E-53ED-E91D-9004-9D2432891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087" y="5324652"/>
              <a:ext cx="4295776" cy="206375"/>
            </a:xfrm>
            <a:prstGeom prst="rect">
              <a:avLst/>
            </a:prstGeom>
            <a:solidFill>
              <a:srgbClr val="F2D9D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38" name="Text Box 23">
              <a:extLst>
                <a:ext uri="{FF2B5EF4-FFF2-40B4-BE49-F238E27FC236}">
                  <a16:creationId xmlns:a16="http://schemas.microsoft.com/office/drawing/2014/main" id="{6355AD2E-8C29-77F8-4131-D9B0208811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8037" y="5286552"/>
              <a:ext cx="1044575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V</a:t>
              </a:r>
              <a:r>
                <a:rPr lang="en-US" sz="1200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>
                  <a:solidFill>
                    <a:schemeClr val="tx1"/>
                  </a:solidFill>
                  <a:ea typeface="ＭＳ Ｐゴシック" charset="0"/>
                  <a:cs typeface="ＭＳ Ｐゴシック" charset="0"/>
                </a:rPr>
                <a:t> = 500 m/s</a:t>
              </a:r>
            </a:p>
          </p:txBody>
        </p:sp>
        <p:sp>
          <p:nvSpPr>
            <p:cNvPr id="139" name="AutoShape 24">
              <a:extLst>
                <a:ext uri="{FF2B5EF4-FFF2-40B4-BE49-F238E27FC236}">
                  <a16:creationId xmlns:a16="http://schemas.microsoft.com/office/drawing/2014/main" id="{547639E0-2E2F-4788-D5EB-E722405135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0" y="5218290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0" name="AutoShape 25">
              <a:extLst>
                <a:ext uri="{FF2B5EF4-FFF2-40B4-BE49-F238E27FC236}">
                  <a16:creationId xmlns:a16="http://schemas.microsoft.com/office/drawing/2014/main" id="{61D0E844-D9BE-0BD3-3F84-B16C2EEF20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1800" y="5218290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1" name="AutoShape 26">
              <a:extLst>
                <a:ext uri="{FF2B5EF4-FFF2-40B4-BE49-F238E27FC236}">
                  <a16:creationId xmlns:a16="http://schemas.microsoft.com/office/drawing/2014/main" id="{2C01B554-A46A-64A1-7AFC-FE05CFA0C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4523" y="5219877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8AF3AE03-0963-3E55-FAB7-A91759529902}"/>
              </a:ext>
            </a:extLst>
          </p:cNvPr>
          <p:cNvGrpSpPr/>
          <p:nvPr/>
        </p:nvGrpSpPr>
        <p:grpSpPr>
          <a:xfrm>
            <a:off x="1716087" y="2362200"/>
            <a:ext cx="4295775" cy="2716212"/>
            <a:chOff x="1716087" y="2362200"/>
            <a:chExt cx="4295775" cy="271621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D8A8D0C-BB57-3758-9844-ACAB38994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3339" y="2362200"/>
              <a:ext cx="4255520" cy="266734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75" name="Line 29">
              <a:extLst>
                <a:ext uri="{FF2B5EF4-FFF2-40B4-BE49-F238E27FC236}">
                  <a16:creationId xmlns:a16="http://schemas.microsoft.com/office/drawing/2014/main" id="{F8600F93-0C54-7C1F-F3E4-109E7B6636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474171" y="4330136"/>
              <a:ext cx="508937" cy="68216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76" name="Line 30">
              <a:extLst>
                <a:ext uri="{FF2B5EF4-FFF2-40B4-BE49-F238E27FC236}">
                  <a16:creationId xmlns:a16="http://schemas.microsoft.com/office/drawing/2014/main" id="{EDADD6E9-6607-4007-ED47-89DC971578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30464" y="4527505"/>
              <a:ext cx="359419" cy="491505"/>
            </a:xfrm>
            <a:prstGeom prst="line">
              <a:avLst/>
            </a:prstGeom>
            <a:noFill/>
            <a:ln w="25400">
              <a:solidFill>
                <a:srgbClr val="E36262"/>
              </a:solidFill>
              <a:round/>
              <a:headEnd/>
              <a:tailEnd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77" name="Line 31">
              <a:extLst>
                <a:ext uri="{FF2B5EF4-FFF2-40B4-BE49-F238E27FC236}">
                  <a16:creationId xmlns:a16="http://schemas.microsoft.com/office/drawing/2014/main" id="{D4FEEB5D-1917-40DB-B757-5A61577738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89883" y="3944022"/>
              <a:ext cx="1778884" cy="578692"/>
            </a:xfrm>
            <a:prstGeom prst="line">
              <a:avLst/>
            </a:prstGeom>
            <a:noFill/>
            <a:ln w="25400">
              <a:solidFill>
                <a:srgbClr val="E36262"/>
              </a:solidFill>
              <a:round/>
              <a:headEnd/>
              <a:tailEnd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78" name="Line 32">
              <a:extLst>
                <a:ext uri="{FF2B5EF4-FFF2-40B4-BE49-F238E27FC236}">
                  <a16:creationId xmlns:a16="http://schemas.microsoft.com/office/drawing/2014/main" id="{F7688DD9-1192-A45E-5373-B684E2327E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95603" y="2657295"/>
              <a:ext cx="2093256" cy="1268524"/>
            </a:xfrm>
            <a:prstGeom prst="line">
              <a:avLst/>
            </a:prstGeom>
            <a:noFill/>
            <a:ln w="25400">
              <a:solidFill>
                <a:srgbClr val="E36262"/>
              </a:solidFill>
              <a:round/>
              <a:headEnd/>
              <a:tailEnd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79" name="Line 33">
              <a:extLst>
                <a:ext uri="{FF2B5EF4-FFF2-40B4-BE49-F238E27FC236}">
                  <a16:creationId xmlns:a16="http://schemas.microsoft.com/office/drawing/2014/main" id="{9FB7243E-E296-68AD-F09F-F20D056F74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50556" y="3345210"/>
              <a:ext cx="1620740" cy="99450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80" name="Line 34">
              <a:extLst>
                <a:ext uri="{FF2B5EF4-FFF2-40B4-BE49-F238E27FC236}">
                  <a16:creationId xmlns:a16="http://schemas.microsoft.com/office/drawing/2014/main" id="{D41573DB-A64B-1F00-D991-BD81F54AA8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30464" y="2657295"/>
              <a:ext cx="2120092" cy="68791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E8707D8B-9547-D5F6-91D5-FA031F9FF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547" y="4505469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28758B51-AF56-77A2-2EB6-87716F116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9174" y="4389538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FDA0B83D-4202-081F-A51A-D914AD73D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759" y="4273608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C37E3DBA-884E-3F2E-AC7F-5035CB233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9386" y="4157678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E3D172CB-15F4-CACD-705B-953A26065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4013" y="4041748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3E041F38-95C7-E4BF-3533-22E668B805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9598" y="3925818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C9F94498-6FC2-38D9-491E-D57E82475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9921" y="4997932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3407B814-0691-95B6-7224-6B7D09221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2723" y="3715995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1D29A167-9AA3-6840-8915-931DB930D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7350" y="3500422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8A04D28F-EAE1-7E45-A9AD-1E5B1AC73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1976" y="3284850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F5E73BFE-2373-64D8-9CC9-CDA87C79E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6603" y="3069277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031058C3-7A0B-0EDB-D7F4-413920B31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1230" y="2853705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5AFCD81B-F0B0-773C-9494-AF991C109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5856" y="2638133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6EAED814-D707-045E-3C7A-CCB0DCF43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96" y="3931567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AE97A607-8B1C-4E57-231D-64667E4D334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252769" y="4191212"/>
              <a:ext cx="46006" cy="45989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507E329B-2D9C-3C67-9F5A-FCF8EFE4187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898143" y="3975640"/>
              <a:ext cx="46006" cy="45989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4E365A3C-D0B6-3C74-5406-9A684785430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543516" y="3760067"/>
              <a:ext cx="46006" cy="45989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58474C58-DD8F-3E73-DD0B-26D19367612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188889" y="3544495"/>
              <a:ext cx="46006" cy="45989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2F283A7A-5EB3-AFAC-4868-2B491240A98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834263" y="3328922"/>
              <a:ext cx="46006" cy="45989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CF0576F0-A18F-9079-8241-442EA492C25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716087" y="2641007"/>
              <a:ext cx="2164181" cy="735820"/>
              <a:chOff x="754" y="3270"/>
              <a:chExt cx="2258" cy="768"/>
            </a:xfrm>
            <a:solidFill>
              <a:srgbClr val="323399"/>
            </a:solidFill>
          </p:grpSpPr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E4F33176-5720-5F6F-D706-8960C306D7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4" y="3869"/>
                <a:ext cx="48" cy="4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EFDCF2BB-C0BA-9811-6158-A7E5DC19F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4" y="3748"/>
                <a:ext cx="48" cy="4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1474DCE2-DA6C-D399-6DDF-A6970A64A2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5" y="3627"/>
                <a:ext cx="48" cy="4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000F9642-C515-1CBB-0EDE-EB81E2885D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5" y="3506"/>
                <a:ext cx="48" cy="4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B0232F64-AF1E-245F-6866-50F7A7DD3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5" y="3385"/>
                <a:ext cx="48" cy="4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AF640062-ACD5-DF7A-B023-5FF3EA73C7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4" y="3990"/>
                <a:ext cx="48" cy="4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F71B0243-0E78-C77C-B52B-F1CAA33E4B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4" y="3270"/>
                <a:ext cx="48" cy="4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101" name="Text Box 62">
              <a:extLst>
                <a:ext uri="{FF2B5EF4-FFF2-40B4-BE49-F238E27FC236}">
                  <a16:creationId xmlns:a16="http://schemas.microsoft.com/office/drawing/2014/main" id="{9B337C0C-9E15-CCE7-EC37-731B20518C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365" y="2755979"/>
              <a:ext cx="735132" cy="27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2</a:t>
              </a:r>
              <a:endParaRPr lang="en-US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2" name="Text Box 63">
              <a:extLst>
                <a:ext uri="{FF2B5EF4-FFF2-40B4-BE49-F238E27FC236}">
                  <a16:creationId xmlns:a16="http://schemas.microsoft.com/office/drawing/2014/main" id="{CD7ADE5D-C005-A358-B69D-F4D8CB3B2B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2371" y="4073366"/>
              <a:ext cx="735132" cy="27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2</a:t>
              </a:r>
              <a:endParaRPr lang="en-US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" name="Text Box 64">
              <a:extLst>
                <a:ext uri="{FF2B5EF4-FFF2-40B4-BE49-F238E27FC236}">
                  <a16:creationId xmlns:a16="http://schemas.microsoft.com/office/drawing/2014/main" id="{7D01771E-E0A7-B325-85D7-30F7778577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2718" y="3009875"/>
              <a:ext cx="735132" cy="27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3</a:t>
              </a:r>
              <a:endParaRPr lang="en-US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4" name="Text Box 65">
              <a:extLst>
                <a:ext uri="{FF2B5EF4-FFF2-40B4-BE49-F238E27FC236}">
                  <a16:creationId xmlns:a16="http://schemas.microsoft.com/office/drawing/2014/main" id="{7FF2D26B-8F34-EA76-B351-306DBD563E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4757" y="3882704"/>
              <a:ext cx="735132" cy="27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3</a:t>
              </a:r>
              <a:endParaRPr lang="en-US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EE9C188C-4821-6DB6-EE3C-AA711D98F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7234" y="4751700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37EBADF0-D386-D549-9022-A43DCCED46A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958189" y="4989309"/>
              <a:ext cx="46006" cy="45989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58775727-84B4-9A54-2381-769ED877BCE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609313" y="4506427"/>
              <a:ext cx="46006" cy="45989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4073C2C2-7DFD-DB34-E2F4-F5DD4ECAB46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963939" y="4998890"/>
              <a:ext cx="46006" cy="45989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23562B61-C17F-FF15-7123-C4CA09A4C0B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786626" y="4752658"/>
              <a:ext cx="46006" cy="45989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34786241-71E8-3604-AC66-33717C6756D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450210" y="4323430"/>
              <a:ext cx="46006" cy="45989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11" name="Text Box 72">
              <a:extLst>
                <a:ext uri="{FF2B5EF4-FFF2-40B4-BE49-F238E27FC236}">
                  <a16:creationId xmlns:a16="http://schemas.microsoft.com/office/drawing/2014/main" id="{61046002-4847-A76E-C17E-4ACD31B8D6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3572" y="4711460"/>
              <a:ext cx="735132" cy="27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endParaRPr lang="en-US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2" name="Text Box 73">
              <a:extLst>
                <a:ext uri="{FF2B5EF4-FFF2-40B4-BE49-F238E27FC236}">
                  <a16:creationId xmlns:a16="http://schemas.microsoft.com/office/drawing/2014/main" id="{2C669E4E-8F7A-03DC-BC95-4A509570A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2154" y="4803437"/>
              <a:ext cx="735132" cy="27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endParaRPr lang="en-US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C39A9E77-CC9F-47AB-3339-4F4ACB962BC1}"/>
              </a:ext>
            </a:extLst>
          </p:cNvPr>
          <p:cNvGrpSpPr/>
          <p:nvPr/>
        </p:nvGrpSpPr>
        <p:grpSpPr>
          <a:xfrm>
            <a:off x="6188996" y="5094517"/>
            <a:ext cx="4266970" cy="897362"/>
            <a:chOff x="6183316" y="5029200"/>
            <a:chExt cx="4295778" cy="989013"/>
          </a:xfrm>
        </p:grpSpPr>
        <p:sp>
          <p:nvSpPr>
            <p:cNvPr id="47" name="AutoShape 75">
              <a:extLst>
                <a:ext uri="{FF2B5EF4-FFF2-40B4-BE49-F238E27FC236}">
                  <a16:creationId xmlns:a16="http://schemas.microsoft.com/office/drawing/2014/main" id="{65EEAC68-4AFA-8281-6B13-2ADD6BA28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9529" y="5048250"/>
              <a:ext cx="247650" cy="165100"/>
            </a:xfrm>
            <a:prstGeom prst="cloudCallout">
              <a:avLst>
                <a:gd name="adj1" fmla="val -9375"/>
                <a:gd name="adj2" fmla="val 94273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" name="AutoShape 76">
              <a:extLst>
                <a:ext uri="{FF2B5EF4-FFF2-40B4-BE49-F238E27FC236}">
                  <a16:creationId xmlns:a16="http://schemas.microsoft.com/office/drawing/2014/main" id="{7A02B3BC-FDE2-51AF-E28F-B8403A4F2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1329" y="5172075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9" name="AutoShape 77">
              <a:extLst>
                <a:ext uri="{FF2B5EF4-FFF2-40B4-BE49-F238E27FC236}">
                  <a16:creationId xmlns:a16="http://schemas.microsoft.com/office/drawing/2014/main" id="{3A8F6009-E24E-D924-8762-866B0ED5E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2954" y="5172075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0" name="AutoShape 78">
              <a:extLst>
                <a:ext uri="{FF2B5EF4-FFF2-40B4-BE49-F238E27FC236}">
                  <a16:creationId xmlns:a16="http://schemas.microsoft.com/office/drawing/2014/main" id="{18FDC1B3-D85B-6A26-E850-313FAF238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4579" y="5172075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1" name="AutoShape 79">
              <a:extLst>
                <a:ext uri="{FF2B5EF4-FFF2-40B4-BE49-F238E27FC236}">
                  <a16:creationId xmlns:a16="http://schemas.microsoft.com/office/drawing/2014/main" id="{514B417E-3B27-F12D-BD85-27E051A46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6205" y="5172075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2" name="AutoShape 80">
              <a:extLst>
                <a:ext uri="{FF2B5EF4-FFF2-40B4-BE49-F238E27FC236}">
                  <a16:creationId xmlns:a16="http://schemas.microsoft.com/office/drawing/2014/main" id="{28893B63-5351-523A-78A6-B585DA041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30" y="5172075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" name="AutoShape 81">
              <a:extLst>
                <a:ext uri="{FF2B5EF4-FFF2-40B4-BE49-F238E27FC236}">
                  <a16:creationId xmlns:a16="http://schemas.microsoft.com/office/drawing/2014/main" id="{2B888DEA-BB5C-5C96-E476-FB334F3BF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9455" y="5172075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" name="AutoShape 82">
              <a:extLst>
                <a:ext uri="{FF2B5EF4-FFF2-40B4-BE49-F238E27FC236}">
                  <a16:creationId xmlns:a16="http://schemas.microsoft.com/office/drawing/2014/main" id="{C08F21FD-2A18-C90D-57CF-563DAD5B5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1080" y="5172075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" name="AutoShape 83">
              <a:extLst>
                <a:ext uri="{FF2B5EF4-FFF2-40B4-BE49-F238E27FC236}">
                  <a16:creationId xmlns:a16="http://schemas.microsoft.com/office/drawing/2014/main" id="{E0DD36FC-9481-583D-9476-BCA6A34EF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01118" y="5172075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" name="AutoShape 84">
              <a:extLst>
                <a:ext uri="{FF2B5EF4-FFF2-40B4-BE49-F238E27FC236}">
                  <a16:creationId xmlns:a16="http://schemas.microsoft.com/office/drawing/2014/main" id="{E0297960-DF9F-DD87-0597-D7925543C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4331" y="5172075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7" name="AutoShape 85">
              <a:extLst>
                <a:ext uri="{FF2B5EF4-FFF2-40B4-BE49-F238E27FC236}">
                  <a16:creationId xmlns:a16="http://schemas.microsoft.com/office/drawing/2014/main" id="{DF518E48-7AFF-C1D1-E5BF-C3A453167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4368" y="5172075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8" name="AutoShape 86">
              <a:extLst>
                <a:ext uri="{FF2B5EF4-FFF2-40B4-BE49-F238E27FC236}">
                  <a16:creationId xmlns:a16="http://schemas.microsoft.com/office/drawing/2014/main" id="{8F1CE252-F23C-790D-63D5-C1975C6D3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07581" y="5172075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" name="AutoShape 87">
              <a:extLst>
                <a:ext uri="{FF2B5EF4-FFF2-40B4-BE49-F238E27FC236}">
                  <a16:creationId xmlns:a16="http://schemas.microsoft.com/office/drawing/2014/main" id="{4E20175D-FE0A-D9A8-4D98-D282F8FD6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8881" y="5029200"/>
              <a:ext cx="247650" cy="165100"/>
            </a:xfrm>
            <a:prstGeom prst="cloudCallout">
              <a:avLst>
                <a:gd name="adj1" fmla="val -9375"/>
                <a:gd name="adj2" fmla="val 94273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FF5DD06-A42A-F29F-98B9-53779BEE0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3316" y="5276850"/>
              <a:ext cx="4295778" cy="454025"/>
            </a:xfrm>
            <a:prstGeom prst="rect">
              <a:avLst/>
            </a:prstGeom>
            <a:solidFill>
              <a:srgbClr val="F2D9D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61" name="Text Box 89">
              <a:extLst>
                <a:ext uri="{FF2B5EF4-FFF2-40B4-BE49-F238E27FC236}">
                  <a16:creationId xmlns:a16="http://schemas.microsoft.com/office/drawing/2014/main" id="{8F82D127-A90F-94B5-E302-AD3CA04EEC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13680" y="5286375"/>
              <a:ext cx="1044576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V</a:t>
              </a:r>
              <a:r>
                <a:rPr lang="en-US" sz="1200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>
                  <a:solidFill>
                    <a:schemeClr val="tx1"/>
                  </a:solidFill>
                  <a:ea typeface="ＭＳ Ｐゴシック" charset="0"/>
                  <a:cs typeface="ＭＳ Ｐゴシック" charset="0"/>
                </a:rPr>
                <a:t> = 500 m/s</a:t>
              </a: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4997511A-AA09-825E-01C0-456FBE730CB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3316" y="5524500"/>
              <a:ext cx="4295778" cy="454025"/>
            </a:xfrm>
            <a:custGeom>
              <a:avLst/>
              <a:gdLst>
                <a:gd name="T0" fmla="*/ 0 w 4992"/>
                <a:gd name="T1" fmla="*/ 0 h 528"/>
                <a:gd name="T2" fmla="*/ 2496 w 4992"/>
                <a:gd name="T3" fmla="*/ 0 h 528"/>
                <a:gd name="T4" fmla="*/ 2496 w 4992"/>
                <a:gd name="T5" fmla="*/ 240 h 528"/>
                <a:gd name="T6" fmla="*/ 4992 w 4992"/>
                <a:gd name="T7" fmla="*/ 240 h 528"/>
                <a:gd name="T8" fmla="*/ 4992 w 4992"/>
                <a:gd name="T9" fmla="*/ 528 h 528"/>
                <a:gd name="T10" fmla="*/ 0 w 4992"/>
                <a:gd name="T11" fmla="*/ 528 h 528"/>
                <a:gd name="T12" fmla="*/ 0 w 4992"/>
                <a:gd name="T13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92" h="528">
                  <a:moveTo>
                    <a:pt x="0" y="0"/>
                  </a:moveTo>
                  <a:lnTo>
                    <a:pt x="2496" y="0"/>
                  </a:lnTo>
                  <a:lnTo>
                    <a:pt x="2496" y="240"/>
                  </a:lnTo>
                  <a:lnTo>
                    <a:pt x="4992" y="240"/>
                  </a:lnTo>
                  <a:lnTo>
                    <a:pt x="4992" y="528"/>
                  </a:lnTo>
                  <a:lnTo>
                    <a:pt x="0" y="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63" name="Text Box 91">
              <a:extLst>
                <a:ext uri="{FF2B5EF4-FFF2-40B4-BE49-F238E27FC236}">
                  <a16:creationId xmlns:a16="http://schemas.microsoft.com/office/drawing/2014/main" id="{A5058C5A-2AC8-210D-0FA7-E97DB1840E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67642" y="5743575"/>
              <a:ext cx="112871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V</a:t>
              </a:r>
              <a:r>
                <a:rPr lang="en-US" sz="1200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2</a:t>
              </a:r>
              <a:r>
                <a:rPr lang="en-US" sz="1200">
                  <a:solidFill>
                    <a:schemeClr val="tx1"/>
                  </a:solidFill>
                  <a:ea typeface="ＭＳ Ｐゴシック" charset="0"/>
                  <a:cs typeface="ＭＳ Ｐゴシック" charset="0"/>
                </a:rPr>
                <a:t> = 2000 m/s</a:t>
              </a:r>
            </a:p>
          </p:txBody>
        </p:sp>
        <p:sp>
          <p:nvSpPr>
            <p:cNvPr id="64" name="Line 92">
              <a:extLst>
                <a:ext uri="{FF2B5EF4-FFF2-40B4-BE49-F238E27FC236}">
                  <a16:creationId xmlns:a16="http://schemas.microsoft.com/office/drawing/2014/main" id="{90576C67-CA4C-01E0-3FDF-4553322DA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61129" y="5286375"/>
              <a:ext cx="101600" cy="236538"/>
            </a:xfrm>
            <a:prstGeom prst="line">
              <a:avLst/>
            </a:prstGeom>
            <a:noFill/>
            <a:ln w="38100">
              <a:solidFill>
                <a:srgbClr val="FF05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65" name="Line 93">
              <a:extLst>
                <a:ext uri="{FF2B5EF4-FFF2-40B4-BE49-F238E27FC236}">
                  <a16:creationId xmlns:a16="http://schemas.microsoft.com/office/drawing/2014/main" id="{91332DDD-B039-4FB1-9FF0-5EC16118A1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562729" y="5524500"/>
              <a:ext cx="1025526" cy="3175"/>
            </a:xfrm>
            <a:prstGeom prst="line">
              <a:avLst/>
            </a:prstGeom>
            <a:noFill/>
            <a:ln w="38100">
              <a:solidFill>
                <a:srgbClr val="FF05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66" name="Line 94">
              <a:extLst>
                <a:ext uri="{FF2B5EF4-FFF2-40B4-BE49-F238E27FC236}">
                  <a16:creationId xmlns:a16="http://schemas.microsoft.com/office/drawing/2014/main" id="{5A4237B9-237D-8170-74E6-380206F42F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18417" y="5283200"/>
              <a:ext cx="103188" cy="236538"/>
            </a:xfrm>
            <a:prstGeom prst="line">
              <a:avLst/>
            </a:prstGeom>
            <a:noFill/>
            <a:ln w="38100">
              <a:solidFill>
                <a:srgbClr val="FF05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67" name="Line 95">
              <a:extLst>
                <a:ext uri="{FF2B5EF4-FFF2-40B4-BE49-F238E27FC236}">
                  <a16:creationId xmlns:a16="http://schemas.microsoft.com/office/drawing/2014/main" id="{3FFA8026-C22C-1800-E1D0-4A42E4E7E0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29391" y="5522913"/>
              <a:ext cx="1803401" cy="198438"/>
            </a:xfrm>
            <a:prstGeom prst="line">
              <a:avLst/>
            </a:prstGeom>
            <a:noFill/>
            <a:ln w="38100">
              <a:solidFill>
                <a:srgbClr val="FF05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68" name="Line 96">
              <a:extLst>
                <a:ext uri="{FF2B5EF4-FFF2-40B4-BE49-F238E27FC236}">
                  <a16:creationId xmlns:a16="http://schemas.microsoft.com/office/drawing/2014/main" id="{3F346DE4-E4BF-4147-E74A-7BBDC2F622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32793" y="5730875"/>
              <a:ext cx="992188" cy="1588"/>
            </a:xfrm>
            <a:prstGeom prst="line">
              <a:avLst/>
            </a:prstGeom>
            <a:noFill/>
            <a:ln w="38100">
              <a:solidFill>
                <a:srgbClr val="FF05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69" name="Line 97">
              <a:extLst>
                <a:ext uri="{FF2B5EF4-FFF2-40B4-BE49-F238E27FC236}">
                  <a16:creationId xmlns:a16="http://schemas.microsoft.com/office/drawing/2014/main" id="{4B3C51C5-CEF5-974E-D416-C2384CBA1A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324981" y="5273675"/>
              <a:ext cx="206375" cy="455613"/>
            </a:xfrm>
            <a:prstGeom prst="line">
              <a:avLst/>
            </a:prstGeom>
            <a:noFill/>
            <a:ln w="38100">
              <a:solidFill>
                <a:srgbClr val="FF05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70" name="Line 98">
              <a:extLst>
                <a:ext uri="{FF2B5EF4-FFF2-40B4-BE49-F238E27FC236}">
                  <a16:creationId xmlns:a16="http://schemas.microsoft.com/office/drawing/2014/main" id="{52BBFC41-A0B9-42E0-5CC7-9297B9C3AC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80418" y="5522913"/>
              <a:ext cx="0" cy="204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71" name="Text Box 99">
              <a:extLst>
                <a:ext uri="{FF2B5EF4-FFF2-40B4-BE49-F238E27FC236}">
                  <a16:creationId xmlns:a16="http://schemas.microsoft.com/office/drawing/2014/main" id="{F81CEBD5-D38F-A760-7080-C2B69785FD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1368" y="5486400"/>
              <a:ext cx="242888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z</a:t>
              </a:r>
            </a:p>
          </p:txBody>
        </p:sp>
        <p:sp>
          <p:nvSpPr>
            <p:cNvPr id="72" name="Text Box 100">
              <a:extLst>
                <a:ext uri="{FF2B5EF4-FFF2-40B4-BE49-F238E27FC236}">
                  <a16:creationId xmlns:a16="http://schemas.microsoft.com/office/drawing/2014/main" id="{A27E78EE-079C-F802-7C2F-52A38FDBA6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72618" y="5313363"/>
              <a:ext cx="28575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  <p:sp>
          <p:nvSpPr>
            <p:cNvPr id="73" name="Text Box 101">
              <a:extLst>
                <a:ext uri="{FF2B5EF4-FFF2-40B4-BE49-F238E27FC236}">
                  <a16:creationId xmlns:a16="http://schemas.microsoft.com/office/drawing/2014/main" id="{780C3A6C-58BA-FAFD-50EE-D42FB66601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00929" y="5257800"/>
              <a:ext cx="28575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DF560F93-7B79-CE41-75B9-CFC6227A797A}"/>
              </a:ext>
            </a:extLst>
          </p:cNvPr>
          <p:cNvGrpSpPr/>
          <p:nvPr/>
        </p:nvGrpSpPr>
        <p:grpSpPr>
          <a:xfrm>
            <a:off x="6183311" y="2362201"/>
            <a:ext cx="4295774" cy="2725739"/>
            <a:chOff x="6183311" y="2362201"/>
            <a:chExt cx="4295774" cy="272573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75A481A-05D6-8DE3-04F6-194A02247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0594" y="2367962"/>
              <a:ext cx="4263128" cy="267293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8" name="Line 104">
              <a:extLst>
                <a:ext uri="{FF2B5EF4-FFF2-40B4-BE49-F238E27FC236}">
                  <a16:creationId xmlns:a16="http://schemas.microsoft.com/office/drawing/2014/main" id="{15ED62B9-8257-45FB-561A-A50CFBC62B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740719" y="4042385"/>
              <a:ext cx="717243" cy="98122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9" name="Line 105">
              <a:extLst>
                <a:ext uri="{FF2B5EF4-FFF2-40B4-BE49-F238E27FC236}">
                  <a16:creationId xmlns:a16="http://schemas.microsoft.com/office/drawing/2014/main" id="{2D63726C-3B09-6EAD-152D-C9B3FE8E7A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97713" y="4537800"/>
              <a:ext cx="360062" cy="492534"/>
            </a:xfrm>
            <a:prstGeom prst="line">
              <a:avLst/>
            </a:prstGeom>
            <a:noFill/>
            <a:ln w="25400">
              <a:solidFill>
                <a:srgbClr val="E36262"/>
              </a:solidFill>
              <a:round/>
              <a:headEnd/>
              <a:tailEnd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0" name="Line 106">
              <a:extLst>
                <a:ext uri="{FF2B5EF4-FFF2-40B4-BE49-F238E27FC236}">
                  <a16:creationId xmlns:a16="http://schemas.microsoft.com/office/drawing/2014/main" id="{EC5D840A-E06C-3579-960F-E9F75E1045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064272" y="3200373"/>
              <a:ext cx="1694690" cy="872736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DB3189C-BAE7-930B-58C3-C2B510471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4375" y="3351109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9258605-A12B-4600-3B20-90D68AF15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9636" y="3120684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34C8F03-1EE2-3ADD-94F3-833AD366C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5418" y="2492775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D519421-6EFD-B59D-8293-53C69A129A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9114" y="3552732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49AAEC2-FB22-6622-A046-4B86EB9F045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726316" y="4042385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BA97F0A-F872-FB4A-764C-5B4C70760C7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371056" y="3863806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218BFF3-28BE-50B1-CB28-EF68619C078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015795" y="3685226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FEB4B54-2E8E-AC32-7E8B-F10DEC4DD07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660534" y="3506647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9422122-5901-EF46-DD03-83F726073CA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950013" y="3270461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094E66B-24FE-2505-AF94-5106CB32564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594752" y="3184051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439EA2-E0AF-E9AD-8FF3-F5C8AEE6FED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305274" y="3362631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22" name="Text Box 118">
              <a:extLst>
                <a:ext uri="{FF2B5EF4-FFF2-40B4-BE49-F238E27FC236}">
                  <a16:creationId xmlns:a16="http://schemas.microsoft.com/office/drawing/2014/main" id="{697F38DD-C2F7-8110-027E-110FD844B0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3648" y="2662714"/>
              <a:ext cx="734526" cy="274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i="1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12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3" name="Text Box 119">
              <a:extLst>
                <a:ext uri="{FF2B5EF4-FFF2-40B4-BE49-F238E27FC236}">
                  <a16:creationId xmlns:a16="http://schemas.microsoft.com/office/drawing/2014/main" id="{127A3D1D-6954-BFEF-8313-B4DFA10070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5385" y="3999181"/>
              <a:ext cx="734526" cy="274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i="1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12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4" name="Text Box 120">
              <a:extLst>
                <a:ext uri="{FF2B5EF4-FFF2-40B4-BE49-F238E27FC236}">
                  <a16:creationId xmlns:a16="http://schemas.microsoft.com/office/drawing/2014/main" id="{4F4B2228-87E4-4076-0EA4-BEB7E7C82D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42394" y="3032355"/>
              <a:ext cx="735486" cy="274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i="1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12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" name="Text Box 121">
              <a:extLst>
                <a:ext uri="{FF2B5EF4-FFF2-40B4-BE49-F238E27FC236}">
                  <a16:creationId xmlns:a16="http://schemas.microsoft.com/office/drawing/2014/main" id="{A17B2955-B8DD-3FB8-18FA-2BFCAF5354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80657" y="3814840"/>
              <a:ext cx="735486" cy="274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i="1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12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667CEA8-E90B-9B0C-31F7-5A2726B49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4782" y="4762464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3A07DE5-7641-A65E-9934-81488930AAD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432997" y="5000570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A03894B-5EF0-66A1-A373-BA9E10CF273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083497" y="4516677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8E07438-889E-9F74-023D-1FBB529C23F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261128" y="4763424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57DDF6E-9D1B-84D6-538C-0F4A1569362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924110" y="4310255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31" name="Text Box 127">
              <a:extLst>
                <a:ext uri="{FF2B5EF4-FFF2-40B4-BE49-F238E27FC236}">
                  <a16:creationId xmlns:a16="http://schemas.microsoft.com/office/drawing/2014/main" id="{48FF04FC-915F-A73C-4DA1-48800E6CF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77634" y="4721180"/>
              <a:ext cx="735486" cy="274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i="1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12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" name="Text Box 128">
              <a:extLst>
                <a:ext uri="{FF2B5EF4-FFF2-40B4-BE49-F238E27FC236}">
                  <a16:creationId xmlns:a16="http://schemas.microsoft.com/office/drawing/2014/main" id="{7381B9D9-ABA4-9459-3882-190D711BA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9746" y="4813350"/>
              <a:ext cx="734526" cy="274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i="1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12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" name="Line 129">
              <a:extLst>
                <a:ext uri="{FF2B5EF4-FFF2-40B4-BE49-F238E27FC236}">
                  <a16:creationId xmlns:a16="http://schemas.microsoft.com/office/drawing/2014/main" id="{F1E3E47B-B781-C687-BE91-C8481392EE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200594" y="2567664"/>
              <a:ext cx="1694690" cy="872736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8209C13-CA10-ABEF-29C4-3A6A64E3A50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83311" y="2550382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F853E5DF-0155-DE4E-25D4-D904EA9A1E4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528010" y="2723201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E310CBE-A6E5-FD39-5FFA-18ABF530369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883271" y="2913301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141CB6E-3195-CE43-48CB-FF210A4C48C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238531" y="3091881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38" name="Line 134">
              <a:extLst>
                <a:ext uri="{FF2B5EF4-FFF2-40B4-BE49-F238E27FC236}">
                  <a16:creationId xmlns:a16="http://schemas.microsoft.com/office/drawing/2014/main" id="{C3CA5BC3-64DC-20DB-676A-D86DFDDD68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563536" y="3459601"/>
              <a:ext cx="2066273" cy="1063797"/>
            </a:xfrm>
            <a:prstGeom prst="line">
              <a:avLst/>
            </a:prstGeom>
            <a:noFill/>
            <a:ln w="25400">
              <a:solidFill>
                <a:srgbClr val="E36262"/>
              </a:solidFill>
              <a:round/>
              <a:headEnd/>
              <a:tailEnd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39" name="Line 135">
              <a:extLst>
                <a:ext uri="{FF2B5EF4-FFF2-40B4-BE49-F238E27FC236}">
                  <a16:creationId xmlns:a16="http://schemas.microsoft.com/office/drawing/2014/main" id="{6C9DD5E8-1D35-F354-C94C-60B57F4448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14303" y="2362201"/>
              <a:ext cx="1683168" cy="866975"/>
            </a:xfrm>
            <a:prstGeom prst="line">
              <a:avLst/>
            </a:prstGeom>
            <a:noFill/>
            <a:ln w="25400">
              <a:solidFill>
                <a:srgbClr val="E36262"/>
              </a:solidFill>
              <a:round/>
              <a:headEnd/>
              <a:tailEnd/>
            </a:ln>
            <a:extLst>
              <a:ext uri="{909E8E84-426E-40dd-AFC4-6F175D3DCCD1}">
                <a14:hiddenFill xmlns:lc="http://schemas.openxmlformats.org/drawingml/2006/lockedCanvas"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4181581-10FA-7C2E-3916-66B7C3261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7673" y="4318896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73AA4BEB-B936-32E2-CB90-C6C7A0F5C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2412" y="4515717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C535215-41E6-4BFD-4772-1D8200AE2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3894" y="4134555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F7062F9B-6AA6-AC8F-220E-99E8D40A3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9155" y="3955976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346090F-E2B7-4BB3-2428-89CC18F10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4415" y="3765875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0CAE5B8-44A3-9AF9-306B-7050D49B5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74896" y="2855695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CDDB439-FD84-C509-9D63-303B15B78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0157" y="2677116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3446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6C64C1C9-2284-D736-041B-6A4B8AD42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623" y="127000"/>
            <a:ext cx="9353843" cy="667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l"/>
            <a:r>
              <a:rPr lang="en-US" sz="3200" i="1" dirty="0">
                <a:solidFill>
                  <a:srgbClr val="323399"/>
                </a:solidFill>
                <a:latin typeface="Arial Black" charset="0"/>
                <a:ea typeface="ＭＳ Ｐゴシック" charset="0"/>
              </a:rPr>
              <a:t>Benson Park-n-Ride Project Assignment</a:t>
            </a:r>
          </a:p>
          <a:p>
            <a:pPr algn="l"/>
            <a:endParaRPr lang="en-US" sz="1200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r>
              <a:rPr lang="en-US" i="1" dirty="0">
                <a:solidFill>
                  <a:srgbClr val="323399"/>
                </a:solidFill>
                <a:latin typeface="Arial Black" charset="0"/>
                <a:ea typeface="ＭＳ Ｐゴシック" charset="0"/>
              </a:rPr>
              <a:t>Part I: Seismic Investigation Continued</a:t>
            </a:r>
            <a:endParaRPr lang="en-US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(I.4) Use the spreadsheet to model both “fault-like” cases. Start out 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   using the parameters for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, thickness &amp;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from your </a:t>
            </a:r>
            <a:r>
              <a:rPr lang="en-US" i="1" dirty="0">
                <a:solidFill>
                  <a:schemeClr val="tx1"/>
                </a:solidFill>
                <a:ea typeface="ＭＳ Ｐゴシック" charset="0"/>
              </a:rPr>
              <a:t>Refract</a:t>
            </a:r>
          </a:p>
          <a:p>
            <a:pPr algn="l"/>
            <a:r>
              <a:rPr lang="en-US" i="1" dirty="0">
                <a:solidFill>
                  <a:schemeClr val="tx1"/>
                </a:solidFill>
                <a:ea typeface="ＭＳ Ｐゴシック" charset="0"/>
              </a:rPr>
              <a:t>   </a:t>
            </a:r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model; then vary all five parameters as needed to improve the fit.</a:t>
            </a:r>
          </a:p>
          <a:p>
            <a:pPr algn="l"/>
            <a:endParaRPr lang="en-US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endParaRPr lang="en-US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endParaRPr lang="en-US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endParaRPr lang="en-US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endParaRPr lang="en-US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endParaRPr lang="en-US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endParaRPr lang="en-US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endParaRPr lang="en-US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endParaRPr lang="en-US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endParaRPr lang="en-US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(I.4.i) Which of the three models is most successful (given RMS)?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(I.4.ii) Do your fault model residuals suggest anything else?</a:t>
            </a:r>
          </a:p>
        </p:txBody>
      </p: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F1DB357F-14C5-4364-3120-4FA9363CD831}"/>
              </a:ext>
            </a:extLst>
          </p:cNvPr>
          <p:cNvGrpSpPr/>
          <p:nvPr/>
        </p:nvGrpSpPr>
        <p:grpSpPr>
          <a:xfrm>
            <a:off x="1716087" y="5077002"/>
            <a:ext cx="4295776" cy="876301"/>
            <a:chOff x="1716087" y="5077002"/>
            <a:chExt cx="4295776" cy="876301"/>
          </a:xfrm>
        </p:grpSpPr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FE33A014-8CC8-8465-4E39-20356291FF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087" y="5531027"/>
              <a:ext cx="2147888" cy="412750"/>
            </a:xfrm>
            <a:prstGeom prst="rect">
              <a:avLst/>
            </a:prstGeom>
            <a:solidFill>
              <a:srgbClr val="DAA40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E14D4B4F-D7A4-D5D1-E092-8287BE0DB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3975" y="5531027"/>
              <a:ext cx="2147888" cy="412750"/>
            </a:xfrm>
            <a:prstGeom prst="rect">
              <a:avLst/>
            </a:prstGeom>
            <a:solidFill>
              <a:srgbClr val="8FE38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22" name="AutoShape 7">
              <a:extLst>
                <a:ext uri="{FF2B5EF4-FFF2-40B4-BE49-F238E27FC236}">
                  <a16:creationId xmlns:a16="http://schemas.microsoft.com/office/drawing/2014/main" id="{26CFA47D-7553-1003-1C16-11DA4DF79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2300" y="5096052"/>
              <a:ext cx="247650" cy="165100"/>
            </a:xfrm>
            <a:prstGeom prst="cloudCallout">
              <a:avLst>
                <a:gd name="adj1" fmla="val -9375"/>
                <a:gd name="adj2" fmla="val 94273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3" name="AutoShape 8">
              <a:extLst>
                <a:ext uri="{FF2B5EF4-FFF2-40B4-BE49-F238E27FC236}">
                  <a16:creationId xmlns:a16="http://schemas.microsoft.com/office/drawing/2014/main" id="{AB1DA8C7-2DBF-15CE-741E-F0BC61863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8591" y="5219877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4" name="AutoShape 9">
              <a:extLst>
                <a:ext uri="{FF2B5EF4-FFF2-40B4-BE49-F238E27FC236}">
                  <a16:creationId xmlns:a16="http://schemas.microsoft.com/office/drawing/2014/main" id="{790032FE-C1EF-17AC-7214-BC527F58A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8819" y="5219877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5" name="AutoShape 10">
              <a:extLst>
                <a:ext uri="{FF2B5EF4-FFF2-40B4-BE49-F238E27FC236}">
                  <a16:creationId xmlns:a16="http://schemas.microsoft.com/office/drawing/2014/main" id="{5D43E0E1-E938-03BF-D448-DA0B167BD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9047" y="5219877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6" name="AutoShape 11">
              <a:extLst>
                <a:ext uri="{FF2B5EF4-FFF2-40B4-BE49-F238E27FC236}">
                  <a16:creationId xmlns:a16="http://schemas.microsoft.com/office/drawing/2014/main" id="{4DFCF7EF-C250-2627-50CE-D15246F5E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7688" y="5219877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7" name="AutoShape 12">
              <a:extLst>
                <a:ext uri="{FF2B5EF4-FFF2-40B4-BE49-F238E27FC236}">
                  <a16:creationId xmlns:a16="http://schemas.microsoft.com/office/drawing/2014/main" id="{219E49DE-5558-6508-6E17-BFFFA802A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7916" y="5219877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" name="AutoShape 13">
              <a:extLst>
                <a:ext uri="{FF2B5EF4-FFF2-40B4-BE49-F238E27FC236}">
                  <a16:creationId xmlns:a16="http://schemas.microsoft.com/office/drawing/2014/main" id="{6A675391-4CE5-6608-120D-00211D497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557" y="5219877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9" name="AutoShape 14">
              <a:extLst>
                <a:ext uri="{FF2B5EF4-FFF2-40B4-BE49-F238E27FC236}">
                  <a16:creationId xmlns:a16="http://schemas.microsoft.com/office/drawing/2014/main" id="{664664F1-2B1D-398C-C2C7-53D1A7553F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785" y="5219877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" name="AutoShape 15">
              <a:extLst>
                <a:ext uri="{FF2B5EF4-FFF2-40B4-BE49-F238E27FC236}">
                  <a16:creationId xmlns:a16="http://schemas.microsoft.com/office/drawing/2014/main" id="{1EE626FA-32EB-43D9-2606-39988BFDF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426" y="5219877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1" name="AutoShape 16">
              <a:extLst>
                <a:ext uri="{FF2B5EF4-FFF2-40B4-BE49-F238E27FC236}">
                  <a16:creationId xmlns:a16="http://schemas.microsoft.com/office/drawing/2014/main" id="{4C5AB1FF-C97F-AB3F-9947-9E0B173D0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5654" y="5219877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" name="AutoShape 17">
              <a:extLst>
                <a:ext uri="{FF2B5EF4-FFF2-40B4-BE49-F238E27FC236}">
                  <a16:creationId xmlns:a16="http://schemas.microsoft.com/office/drawing/2014/main" id="{DDF5AADE-3433-ED80-B513-C3E7EF5DF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4295" y="5219877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" name="AutoShape 18">
              <a:extLst>
                <a:ext uri="{FF2B5EF4-FFF2-40B4-BE49-F238E27FC236}">
                  <a16:creationId xmlns:a16="http://schemas.microsoft.com/office/drawing/2014/main" id="{FC143BAC-B02B-7E31-4379-E05377980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164" y="5219877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4" name="AutoShape 19">
              <a:extLst>
                <a:ext uri="{FF2B5EF4-FFF2-40B4-BE49-F238E27FC236}">
                  <a16:creationId xmlns:a16="http://schemas.microsoft.com/office/drawing/2014/main" id="{99A43CC1-464B-FFF8-E72F-1371150B9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1650" y="5077002"/>
              <a:ext cx="247650" cy="165100"/>
            </a:xfrm>
            <a:prstGeom prst="cloudCallout">
              <a:avLst>
                <a:gd name="adj1" fmla="val -9375"/>
                <a:gd name="adj2" fmla="val 94273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5" name="Text Box 20">
              <a:extLst>
                <a:ext uri="{FF2B5EF4-FFF2-40B4-BE49-F238E27FC236}">
                  <a16:creationId xmlns:a16="http://schemas.microsoft.com/office/drawing/2014/main" id="{DCAB1EB5-4380-7B93-B98B-E33F1B739A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1387" y="5678665"/>
              <a:ext cx="112871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V</a:t>
              </a:r>
              <a:r>
                <a:rPr lang="en-US" sz="1200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2</a:t>
              </a:r>
              <a:r>
                <a:rPr lang="en-US" sz="1200">
                  <a:solidFill>
                    <a:schemeClr val="tx1"/>
                  </a:solidFill>
                  <a:ea typeface="ＭＳ Ｐゴシック" charset="0"/>
                  <a:cs typeface="ＭＳ Ｐゴシック" charset="0"/>
                </a:rPr>
                <a:t> = 2000 m/s</a:t>
              </a:r>
            </a:p>
          </p:txBody>
        </p:sp>
        <p:sp>
          <p:nvSpPr>
            <p:cNvPr id="136" name="Text Box 21">
              <a:extLst>
                <a:ext uri="{FF2B5EF4-FFF2-40B4-BE49-F238E27FC236}">
                  <a16:creationId xmlns:a16="http://schemas.microsoft.com/office/drawing/2014/main" id="{5C31F66C-6AB2-6A29-6B9C-7DD9977D8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0550" y="5678665"/>
              <a:ext cx="112871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V</a:t>
              </a:r>
              <a:r>
                <a:rPr lang="en-US" sz="1200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3</a:t>
              </a:r>
              <a:r>
                <a:rPr lang="en-US" sz="1200">
                  <a:solidFill>
                    <a:schemeClr val="tx1"/>
                  </a:solidFill>
                  <a:ea typeface="ＭＳ Ｐゴシック" charset="0"/>
                  <a:cs typeface="ＭＳ Ｐゴシック" charset="0"/>
                </a:rPr>
                <a:t> = 1000 m/s</a:t>
              </a: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D92FCC0E-53ED-E91D-9004-9D2432891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087" y="5324652"/>
              <a:ext cx="4295776" cy="206375"/>
            </a:xfrm>
            <a:prstGeom prst="rect">
              <a:avLst/>
            </a:prstGeom>
            <a:solidFill>
              <a:srgbClr val="F2D9D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38" name="Text Box 23">
              <a:extLst>
                <a:ext uri="{FF2B5EF4-FFF2-40B4-BE49-F238E27FC236}">
                  <a16:creationId xmlns:a16="http://schemas.microsoft.com/office/drawing/2014/main" id="{6355AD2E-8C29-77F8-4131-D9B0208811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8037" y="5286552"/>
              <a:ext cx="1044575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V</a:t>
              </a:r>
              <a:r>
                <a:rPr lang="en-US" sz="1200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>
                  <a:solidFill>
                    <a:schemeClr val="tx1"/>
                  </a:solidFill>
                  <a:ea typeface="ＭＳ Ｐゴシック" charset="0"/>
                  <a:cs typeface="ＭＳ Ｐゴシック" charset="0"/>
                </a:rPr>
                <a:t> = 500 m/s</a:t>
              </a:r>
            </a:p>
          </p:txBody>
        </p:sp>
        <p:sp>
          <p:nvSpPr>
            <p:cNvPr id="139" name="AutoShape 24">
              <a:extLst>
                <a:ext uri="{FF2B5EF4-FFF2-40B4-BE49-F238E27FC236}">
                  <a16:creationId xmlns:a16="http://schemas.microsoft.com/office/drawing/2014/main" id="{547639E0-2E2F-4788-D5EB-E722405135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0" y="5218290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0" name="AutoShape 25">
              <a:extLst>
                <a:ext uri="{FF2B5EF4-FFF2-40B4-BE49-F238E27FC236}">
                  <a16:creationId xmlns:a16="http://schemas.microsoft.com/office/drawing/2014/main" id="{61D0E844-D9BE-0BD3-3F84-B16C2EEF20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1800" y="5218290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1" name="AutoShape 26">
              <a:extLst>
                <a:ext uri="{FF2B5EF4-FFF2-40B4-BE49-F238E27FC236}">
                  <a16:creationId xmlns:a16="http://schemas.microsoft.com/office/drawing/2014/main" id="{2C01B554-A46A-64A1-7AFC-FE05CFA0C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4523" y="5219877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8AF3AE03-0963-3E55-FAB7-A91759529902}"/>
              </a:ext>
            </a:extLst>
          </p:cNvPr>
          <p:cNvGrpSpPr/>
          <p:nvPr/>
        </p:nvGrpSpPr>
        <p:grpSpPr>
          <a:xfrm>
            <a:off x="1716087" y="2362200"/>
            <a:ext cx="4295775" cy="2716212"/>
            <a:chOff x="1716087" y="2362200"/>
            <a:chExt cx="4295775" cy="271621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D8A8D0C-BB57-3758-9844-ACAB38994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3339" y="2362200"/>
              <a:ext cx="4255520" cy="266734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75" name="Line 29">
              <a:extLst>
                <a:ext uri="{FF2B5EF4-FFF2-40B4-BE49-F238E27FC236}">
                  <a16:creationId xmlns:a16="http://schemas.microsoft.com/office/drawing/2014/main" id="{F8600F93-0C54-7C1F-F3E4-109E7B6636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474171" y="4330136"/>
              <a:ext cx="508937" cy="68216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76" name="Line 30">
              <a:extLst>
                <a:ext uri="{FF2B5EF4-FFF2-40B4-BE49-F238E27FC236}">
                  <a16:creationId xmlns:a16="http://schemas.microsoft.com/office/drawing/2014/main" id="{EDADD6E9-6607-4007-ED47-89DC971578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30464" y="4527505"/>
              <a:ext cx="359419" cy="491505"/>
            </a:xfrm>
            <a:prstGeom prst="line">
              <a:avLst/>
            </a:prstGeom>
            <a:noFill/>
            <a:ln w="25400">
              <a:solidFill>
                <a:srgbClr val="E3626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77" name="Line 31">
              <a:extLst>
                <a:ext uri="{FF2B5EF4-FFF2-40B4-BE49-F238E27FC236}">
                  <a16:creationId xmlns:a16="http://schemas.microsoft.com/office/drawing/2014/main" id="{D4FEEB5D-1917-40DB-B757-5A61577738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89883" y="3944022"/>
              <a:ext cx="1778884" cy="578692"/>
            </a:xfrm>
            <a:prstGeom prst="line">
              <a:avLst/>
            </a:prstGeom>
            <a:noFill/>
            <a:ln w="25400">
              <a:solidFill>
                <a:srgbClr val="E3626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78" name="Line 32">
              <a:extLst>
                <a:ext uri="{FF2B5EF4-FFF2-40B4-BE49-F238E27FC236}">
                  <a16:creationId xmlns:a16="http://schemas.microsoft.com/office/drawing/2014/main" id="{F7688DD9-1192-A45E-5373-B684E2327E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95603" y="2657295"/>
              <a:ext cx="2093256" cy="1268524"/>
            </a:xfrm>
            <a:prstGeom prst="line">
              <a:avLst/>
            </a:prstGeom>
            <a:noFill/>
            <a:ln w="25400">
              <a:solidFill>
                <a:srgbClr val="E3626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79" name="Line 33">
              <a:extLst>
                <a:ext uri="{FF2B5EF4-FFF2-40B4-BE49-F238E27FC236}">
                  <a16:creationId xmlns:a16="http://schemas.microsoft.com/office/drawing/2014/main" id="{9FB7243E-E296-68AD-F09F-F20D056F74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50556" y="3345210"/>
              <a:ext cx="1620740" cy="99450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80" name="Line 34">
              <a:extLst>
                <a:ext uri="{FF2B5EF4-FFF2-40B4-BE49-F238E27FC236}">
                  <a16:creationId xmlns:a16="http://schemas.microsoft.com/office/drawing/2014/main" id="{D41573DB-A64B-1F00-D991-BD81F54AA8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30464" y="2657295"/>
              <a:ext cx="2120092" cy="68791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E8707D8B-9547-D5F6-91D5-FA031F9FF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547" y="4505469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28758B51-AF56-77A2-2EB6-87716F116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9174" y="4389538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FDA0B83D-4202-081F-A51A-D914AD73D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759" y="4273608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C37E3DBA-884E-3F2E-AC7F-5035CB233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9386" y="4157678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E3D172CB-15F4-CACD-705B-953A26065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4013" y="4041748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3E041F38-95C7-E4BF-3533-22E668B805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9598" y="3925818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C9F94498-6FC2-38D9-491E-D57E82475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9921" y="4997932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3407B814-0691-95B6-7224-6B7D09221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2723" y="3715995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1D29A167-9AA3-6840-8915-931DB930D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7350" y="3500422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8A04D28F-EAE1-7E45-A9AD-1E5B1AC73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1976" y="3284850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F5E73BFE-2373-64D8-9CC9-CDA87C79E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6603" y="3069277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031058C3-7A0B-0EDB-D7F4-413920B31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1230" y="2853705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5AFCD81B-F0B0-773C-9494-AF991C109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5856" y="2638133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6EAED814-D707-045E-3C7A-CCB0DCF43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096" y="3931567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AE97A607-8B1C-4E57-231D-64667E4D334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252769" y="4191212"/>
              <a:ext cx="46006" cy="45989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507E329B-2D9C-3C67-9F5A-FCF8EFE4187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898143" y="3975640"/>
              <a:ext cx="46006" cy="45989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4E365A3C-D0B6-3C74-5406-9A684785430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543516" y="3760067"/>
              <a:ext cx="46006" cy="45989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58474C58-DD8F-3E73-DD0B-26D19367612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188889" y="3544495"/>
              <a:ext cx="46006" cy="45989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2F283A7A-5EB3-AFAC-4868-2B491240A98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834263" y="3328922"/>
              <a:ext cx="46006" cy="45989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CF0576F0-A18F-9079-8241-442EA492C25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716087" y="2641007"/>
              <a:ext cx="2164181" cy="735820"/>
              <a:chOff x="754" y="3270"/>
              <a:chExt cx="2258" cy="768"/>
            </a:xfrm>
            <a:solidFill>
              <a:srgbClr val="323399"/>
            </a:solidFill>
          </p:grpSpPr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E4F33176-5720-5F6F-D706-8960C306D7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4" y="3869"/>
                <a:ext cx="48" cy="4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EFDCF2BB-C0BA-9811-6158-A7E5DC19F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4" y="3748"/>
                <a:ext cx="48" cy="4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1474DCE2-DA6C-D399-6DDF-A6970A64A2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5" y="3627"/>
                <a:ext cx="48" cy="4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000F9642-C515-1CBB-0EDE-EB81E2885D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5" y="3506"/>
                <a:ext cx="48" cy="4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B0232F64-AF1E-245F-6866-50F7A7DD3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5" y="3385"/>
                <a:ext cx="48" cy="4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AF640062-ACD5-DF7A-B023-5FF3EA73C7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4" y="3990"/>
                <a:ext cx="48" cy="4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F71B0243-0E78-C77C-B52B-F1CAA33E4B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4" y="3270"/>
                <a:ext cx="48" cy="4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101" name="Text Box 62">
              <a:extLst>
                <a:ext uri="{FF2B5EF4-FFF2-40B4-BE49-F238E27FC236}">
                  <a16:creationId xmlns:a16="http://schemas.microsoft.com/office/drawing/2014/main" id="{9B337C0C-9E15-CCE7-EC37-731B20518C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365" y="2755979"/>
              <a:ext cx="735132" cy="27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2</a:t>
              </a:r>
              <a:endParaRPr lang="en-US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2" name="Text Box 63">
              <a:extLst>
                <a:ext uri="{FF2B5EF4-FFF2-40B4-BE49-F238E27FC236}">
                  <a16:creationId xmlns:a16="http://schemas.microsoft.com/office/drawing/2014/main" id="{CD7ADE5D-C005-A358-B69D-F4D8CB3B2B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2371" y="4073366"/>
              <a:ext cx="735132" cy="27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2</a:t>
              </a:r>
              <a:endParaRPr lang="en-US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" name="Text Box 64">
              <a:extLst>
                <a:ext uri="{FF2B5EF4-FFF2-40B4-BE49-F238E27FC236}">
                  <a16:creationId xmlns:a16="http://schemas.microsoft.com/office/drawing/2014/main" id="{7D01771E-E0A7-B325-85D7-30F7778577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2718" y="3009875"/>
              <a:ext cx="735132" cy="27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3</a:t>
              </a:r>
              <a:endParaRPr lang="en-US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4" name="Text Box 65">
              <a:extLst>
                <a:ext uri="{FF2B5EF4-FFF2-40B4-BE49-F238E27FC236}">
                  <a16:creationId xmlns:a16="http://schemas.microsoft.com/office/drawing/2014/main" id="{7FF2D26B-8F34-EA76-B351-306DBD563E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4757" y="3882704"/>
              <a:ext cx="735132" cy="27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3</a:t>
              </a:r>
              <a:endParaRPr lang="en-US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EE9C188C-4821-6DB6-EE3C-AA711D98F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7234" y="4751700"/>
              <a:ext cx="46006" cy="45989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37EBADF0-D386-D549-9022-A43DCCED46A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958189" y="4989309"/>
              <a:ext cx="46006" cy="45989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58775727-84B4-9A54-2381-769ED877BCE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609313" y="4506427"/>
              <a:ext cx="46006" cy="45989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4073C2C2-7DFD-DB34-E2F4-F5DD4ECAB46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963939" y="4998890"/>
              <a:ext cx="46006" cy="45989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23562B61-C17F-FF15-7123-C4CA09A4C0B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786626" y="4752658"/>
              <a:ext cx="46006" cy="45989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34786241-71E8-3604-AC66-33717C6756D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450210" y="4323430"/>
              <a:ext cx="46006" cy="45989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11" name="Text Box 72">
              <a:extLst>
                <a:ext uri="{FF2B5EF4-FFF2-40B4-BE49-F238E27FC236}">
                  <a16:creationId xmlns:a16="http://schemas.microsoft.com/office/drawing/2014/main" id="{61046002-4847-A76E-C17E-4ACD31B8D6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3572" y="4711460"/>
              <a:ext cx="735132" cy="27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endParaRPr lang="en-US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2" name="Text Box 73">
              <a:extLst>
                <a:ext uri="{FF2B5EF4-FFF2-40B4-BE49-F238E27FC236}">
                  <a16:creationId xmlns:a16="http://schemas.microsoft.com/office/drawing/2014/main" id="{2C669E4E-8F7A-03DC-BC95-4A509570A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2154" y="4803437"/>
              <a:ext cx="735132" cy="27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endParaRPr lang="en-US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C39A9E77-CC9F-47AB-3339-4F4ACB962BC1}"/>
              </a:ext>
            </a:extLst>
          </p:cNvPr>
          <p:cNvGrpSpPr/>
          <p:nvPr/>
        </p:nvGrpSpPr>
        <p:grpSpPr>
          <a:xfrm>
            <a:off x="6188996" y="5094517"/>
            <a:ext cx="4266970" cy="897362"/>
            <a:chOff x="6183316" y="5029200"/>
            <a:chExt cx="4295778" cy="989013"/>
          </a:xfrm>
        </p:grpSpPr>
        <p:sp>
          <p:nvSpPr>
            <p:cNvPr id="47" name="AutoShape 75">
              <a:extLst>
                <a:ext uri="{FF2B5EF4-FFF2-40B4-BE49-F238E27FC236}">
                  <a16:creationId xmlns:a16="http://schemas.microsoft.com/office/drawing/2014/main" id="{65EEAC68-4AFA-8281-6B13-2ADD6BA28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9529" y="5048250"/>
              <a:ext cx="247650" cy="165100"/>
            </a:xfrm>
            <a:prstGeom prst="cloudCallout">
              <a:avLst>
                <a:gd name="adj1" fmla="val -9375"/>
                <a:gd name="adj2" fmla="val 94273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" name="AutoShape 76">
              <a:extLst>
                <a:ext uri="{FF2B5EF4-FFF2-40B4-BE49-F238E27FC236}">
                  <a16:creationId xmlns:a16="http://schemas.microsoft.com/office/drawing/2014/main" id="{7A02B3BC-FDE2-51AF-E28F-B8403A4F2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1329" y="5172075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9" name="AutoShape 77">
              <a:extLst>
                <a:ext uri="{FF2B5EF4-FFF2-40B4-BE49-F238E27FC236}">
                  <a16:creationId xmlns:a16="http://schemas.microsoft.com/office/drawing/2014/main" id="{3A8F6009-E24E-D924-8762-866B0ED5E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2954" y="5172075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0" name="AutoShape 78">
              <a:extLst>
                <a:ext uri="{FF2B5EF4-FFF2-40B4-BE49-F238E27FC236}">
                  <a16:creationId xmlns:a16="http://schemas.microsoft.com/office/drawing/2014/main" id="{18FDC1B3-D85B-6A26-E850-313FAF238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4579" y="5172075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1" name="AutoShape 79">
              <a:extLst>
                <a:ext uri="{FF2B5EF4-FFF2-40B4-BE49-F238E27FC236}">
                  <a16:creationId xmlns:a16="http://schemas.microsoft.com/office/drawing/2014/main" id="{514B417E-3B27-F12D-BD85-27E051A46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6205" y="5172075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2" name="AutoShape 80">
              <a:extLst>
                <a:ext uri="{FF2B5EF4-FFF2-40B4-BE49-F238E27FC236}">
                  <a16:creationId xmlns:a16="http://schemas.microsoft.com/office/drawing/2014/main" id="{28893B63-5351-523A-78A6-B585DA041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30" y="5172075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" name="AutoShape 81">
              <a:extLst>
                <a:ext uri="{FF2B5EF4-FFF2-40B4-BE49-F238E27FC236}">
                  <a16:creationId xmlns:a16="http://schemas.microsoft.com/office/drawing/2014/main" id="{2B888DEA-BB5C-5C96-E476-FB334F3BF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9455" y="5172075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" name="AutoShape 82">
              <a:extLst>
                <a:ext uri="{FF2B5EF4-FFF2-40B4-BE49-F238E27FC236}">
                  <a16:creationId xmlns:a16="http://schemas.microsoft.com/office/drawing/2014/main" id="{C08F21FD-2A18-C90D-57CF-563DAD5B5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1080" y="5172075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" name="AutoShape 83">
              <a:extLst>
                <a:ext uri="{FF2B5EF4-FFF2-40B4-BE49-F238E27FC236}">
                  <a16:creationId xmlns:a16="http://schemas.microsoft.com/office/drawing/2014/main" id="{E0DD36FC-9481-583D-9476-BCA6A34EF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01118" y="5172075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" name="AutoShape 84">
              <a:extLst>
                <a:ext uri="{FF2B5EF4-FFF2-40B4-BE49-F238E27FC236}">
                  <a16:creationId xmlns:a16="http://schemas.microsoft.com/office/drawing/2014/main" id="{E0297960-DF9F-DD87-0597-D7925543C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4331" y="5172075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7" name="AutoShape 85">
              <a:extLst>
                <a:ext uri="{FF2B5EF4-FFF2-40B4-BE49-F238E27FC236}">
                  <a16:creationId xmlns:a16="http://schemas.microsoft.com/office/drawing/2014/main" id="{DF518E48-7AFF-C1D1-E5BF-C3A453167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4368" y="5172075"/>
              <a:ext cx="63500" cy="101600"/>
            </a:xfrm>
            <a:prstGeom prst="can">
              <a:avLst>
                <a:gd name="adj" fmla="val 40000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8" name="AutoShape 86">
              <a:extLst>
                <a:ext uri="{FF2B5EF4-FFF2-40B4-BE49-F238E27FC236}">
                  <a16:creationId xmlns:a16="http://schemas.microsoft.com/office/drawing/2014/main" id="{8F1CE252-F23C-790D-63D5-C1975C6D3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07581" y="5172075"/>
              <a:ext cx="61913" cy="101600"/>
            </a:xfrm>
            <a:prstGeom prst="can">
              <a:avLst>
                <a:gd name="adj" fmla="val 41026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" name="AutoShape 87">
              <a:extLst>
                <a:ext uri="{FF2B5EF4-FFF2-40B4-BE49-F238E27FC236}">
                  <a16:creationId xmlns:a16="http://schemas.microsoft.com/office/drawing/2014/main" id="{4E20175D-FE0A-D9A8-4D98-D282F8FD6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8881" y="5029200"/>
              <a:ext cx="247650" cy="165100"/>
            </a:xfrm>
            <a:prstGeom prst="cloudCallout">
              <a:avLst>
                <a:gd name="adj1" fmla="val -9375"/>
                <a:gd name="adj2" fmla="val 94273"/>
              </a:avLst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eaLnBrk="0" hangingPunct="0"/>
              <a:endParaRPr lang="en-US" sz="1200">
                <a:solidFill>
                  <a:schemeClr val="tx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FF5DD06-A42A-F29F-98B9-53779BEE0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3316" y="5276850"/>
              <a:ext cx="4295778" cy="454025"/>
            </a:xfrm>
            <a:prstGeom prst="rect">
              <a:avLst/>
            </a:prstGeom>
            <a:solidFill>
              <a:srgbClr val="F2D9D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61" name="Text Box 89">
              <a:extLst>
                <a:ext uri="{FF2B5EF4-FFF2-40B4-BE49-F238E27FC236}">
                  <a16:creationId xmlns:a16="http://schemas.microsoft.com/office/drawing/2014/main" id="{8F82D127-A90F-94B5-E302-AD3CA04EEC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13680" y="5286375"/>
              <a:ext cx="1044576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V</a:t>
              </a:r>
              <a:r>
                <a:rPr lang="en-US" sz="1200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>
                  <a:solidFill>
                    <a:schemeClr val="tx1"/>
                  </a:solidFill>
                  <a:ea typeface="ＭＳ Ｐゴシック" charset="0"/>
                  <a:cs typeface="ＭＳ Ｐゴシック" charset="0"/>
                </a:rPr>
                <a:t> = 500 m/s</a:t>
              </a: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4997511A-AA09-825E-01C0-456FBE730CB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3316" y="5524500"/>
              <a:ext cx="4295778" cy="454025"/>
            </a:xfrm>
            <a:custGeom>
              <a:avLst/>
              <a:gdLst>
                <a:gd name="T0" fmla="*/ 0 w 4992"/>
                <a:gd name="T1" fmla="*/ 0 h 528"/>
                <a:gd name="T2" fmla="*/ 2496 w 4992"/>
                <a:gd name="T3" fmla="*/ 0 h 528"/>
                <a:gd name="T4" fmla="*/ 2496 w 4992"/>
                <a:gd name="T5" fmla="*/ 240 h 528"/>
                <a:gd name="T6" fmla="*/ 4992 w 4992"/>
                <a:gd name="T7" fmla="*/ 240 h 528"/>
                <a:gd name="T8" fmla="*/ 4992 w 4992"/>
                <a:gd name="T9" fmla="*/ 528 h 528"/>
                <a:gd name="T10" fmla="*/ 0 w 4992"/>
                <a:gd name="T11" fmla="*/ 528 h 528"/>
                <a:gd name="T12" fmla="*/ 0 w 4992"/>
                <a:gd name="T13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92" h="528">
                  <a:moveTo>
                    <a:pt x="0" y="0"/>
                  </a:moveTo>
                  <a:lnTo>
                    <a:pt x="2496" y="0"/>
                  </a:lnTo>
                  <a:lnTo>
                    <a:pt x="2496" y="240"/>
                  </a:lnTo>
                  <a:lnTo>
                    <a:pt x="4992" y="240"/>
                  </a:lnTo>
                  <a:lnTo>
                    <a:pt x="4992" y="528"/>
                  </a:lnTo>
                  <a:lnTo>
                    <a:pt x="0" y="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63" name="Text Box 91">
              <a:extLst>
                <a:ext uri="{FF2B5EF4-FFF2-40B4-BE49-F238E27FC236}">
                  <a16:creationId xmlns:a16="http://schemas.microsoft.com/office/drawing/2014/main" id="{A5058C5A-2AC8-210D-0FA7-E97DB1840E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67642" y="5743575"/>
              <a:ext cx="112871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V</a:t>
              </a:r>
              <a:r>
                <a:rPr lang="en-US" sz="1200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2</a:t>
              </a:r>
              <a:r>
                <a:rPr lang="en-US" sz="1200">
                  <a:solidFill>
                    <a:schemeClr val="tx1"/>
                  </a:solidFill>
                  <a:ea typeface="ＭＳ Ｐゴシック" charset="0"/>
                  <a:cs typeface="ＭＳ Ｐゴシック" charset="0"/>
                </a:rPr>
                <a:t> = 2000 m/s</a:t>
              </a:r>
            </a:p>
          </p:txBody>
        </p:sp>
        <p:sp>
          <p:nvSpPr>
            <p:cNvPr id="64" name="Line 92">
              <a:extLst>
                <a:ext uri="{FF2B5EF4-FFF2-40B4-BE49-F238E27FC236}">
                  <a16:creationId xmlns:a16="http://schemas.microsoft.com/office/drawing/2014/main" id="{90576C67-CA4C-01E0-3FDF-4553322DA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61129" y="5286375"/>
              <a:ext cx="101600" cy="236538"/>
            </a:xfrm>
            <a:prstGeom prst="line">
              <a:avLst/>
            </a:prstGeom>
            <a:noFill/>
            <a:ln w="38100">
              <a:solidFill>
                <a:srgbClr val="FF05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65" name="Line 93">
              <a:extLst>
                <a:ext uri="{FF2B5EF4-FFF2-40B4-BE49-F238E27FC236}">
                  <a16:creationId xmlns:a16="http://schemas.microsoft.com/office/drawing/2014/main" id="{91332DDD-B039-4FB1-9FF0-5EC16118A1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562729" y="5524500"/>
              <a:ext cx="1025526" cy="3175"/>
            </a:xfrm>
            <a:prstGeom prst="line">
              <a:avLst/>
            </a:prstGeom>
            <a:noFill/>
            <a:ln w="38100">
              <a:solidFill>
                <a:srgbClr val="FF05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66" name="Line 94">
              <a:extLst>
                <a:ext uri="{FF2B5EF4-FFF2-40B4-BE49-F238E27FC236}">
                  <a16:creationId xmlns:a16="http://schemas.microsoft.com/office/drawing/2014/main" id="{5A4237B9-237D-8170-74E6-380206F42F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18417" y="5283200"/>
              <a:ext cx="103188" cy="236538"/>
            </a:xfrm>
            <a:prstGeom prst="line">
              <a:avLst/>
            </a:prstGeom>
            <a:noFill/>
            <a:ln w="38100">
              <a:solidFill>
                <a:srgbClr val="FF05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67" name="Line 95">
              <a:extLst>
                <a:ext uri="{FF2B5EF4-FFF2-40B4-BE49-F238E27FC236}">
                  <a16:creationId xmlns:a16="http://schemas.microsoft.com/office/drawing/2014/main" id="{3FFA8026-C22C-1800-E1D0-4A42E4E7E0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29391" y="5522913"/>
              <a:ext cx="1803401" cy="198438"/>
            </a:xfrm>
            <a:prstGeom prst="line">
              <a:avLst/>
            </a:prstGeom>
            <a:noFill/>
            <a:ln w="38100">
              <a:solidFill>
                <a:srgbClr val="FF05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68" name="Line 96">
              <a:extLst>
                <a:ext uri="{FF2B5EF4-FFF2-40B4-BE49-F238E27FC236}">
                  <a16:creationId xmlns:a16="http://schemas.microsoft.com/office/drawing/2014/main" id="{3F346DE4-E4BF-4147-E74A-7BBDC2F622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32793" y="5730875"/>
              <a:ext cx="992188" cy="1588"/>
            </a:xfrm>
            <a:prstGeom prst="line">
              <a:avLst/>
            </a:prstGeom>
            <a:noFill/>
            <a:ln w="38100">
              <a:solidFill>
                <a:srgbClr val="FF05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69" name="Line 97">
              <a:extLst>
                <a:ext uri="{FF2B5EF4-FFF2-40B4-BE49-F238E27FC236}">
                  <a16:creationId xmlns:a16="http://schemas.microsoft.com/office/drawing/2014/main" id="{4B3C51C5-CEF5-974E-D416-C2384CBA1A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324981" y="5273675"/>
              <a:ext cx="206375" cy="455613"/>
            </a:xfrm>
            <a:prstGeom prst="line">
              <a:avLst/>
            </a:prstGeom>
            <a:noFill/>
            <a:ln w="38100">
              <a:solidFill>
                <a:srgbClr val="FF05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70" name="Line 98">
              <a:extLst>
                <a:ext uri="{FF2B5EF4-FFF2-40B4-BE49-F238E27FC236}">
                  <a16:creationId xmlns:a16="http://schemas.microsoft.com/office/drawing/2014/main" id="{52BBFC41-A0B9-42E0-5CC7-9297B9C3AC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80418" y="5522913"/>
              <a:ext cx="0" cy="204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71" name="Text Box 99">
              <a:extLst>
                <a:ext uri="{FF2B5EF4-FFF2-40B4-BE49-F238E27FC236}">
                  <a16:creationId xmlns:a16="http://schemas.microsoft.com/office/drawing/2014/main" id="{F81CEBD5-D38F-A760-7080-C2B69785FD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1368" y="5486400"/>
              <a:ext cx="242888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z</a:t>
              </a:r>
            </a:p>
          </p:txBody>
        </p:sp>
        <p:sp>
          <p:nvSpPr>
            <p:cNvPr id="72" name="Text Box 100">
              <a:extLst>
                <a:ext uri="{FF2B5EF4-FFF2-40B4-BE49-F238E27FC236}">
                  <a16:creationId xmlns:a16="http://schemas.microsoft.com/office/drawing/2014/main" id="{A27E78EE-079C-F802-7C2F-52A38FDBA6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72618" y="5313363"/>
              <a:ext cx="28575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  <p:sp>
          <p:nvSpPr>
            <p:cNvPr id="73" name="Text Box 101">
              <a:extLst>
                <a:ext uri="{FF2B5EF4-FFF2-40B4-BE49-F238E27FC236}">
                  <a16:creationId xmlns:a16="http://schemas.microsoft.com/office/drawing/2014/main" id="{780C3A6C-58BA-FAFD-50EE-D42FB66601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00929" y="5257800"/>
              <a:ext cx="28575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DF560F93-7B79-CE41-75B9-CFC6227A797A}"/>
              </a:ext>
            </a:extLst>
          </p:cNvPr>
          <p:cNvGrpSpPr/>
          <p:nvPr/>
        </p:nvGrpSpPr>
        <p:grpSpPr>
          <a:xfrm>
            <a:off x="6183311" y="2362201"/>
            <a:ext cx="4295774" cy="2725739"/>
            <a:chOff x="6183311" y="2362201"/>
            <a:chExt cx="4295774" cy="272573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75A481A-05D6-8DE3-04F6-194A02247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0594" y="2367962"/>
              <a:ext cx="4263128" cy="267293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8" name="Line 104">
              <a:extLst>
                <a:ext uri="{FF2B5EF4-FFF2-40B4-BE49-F238E27FC236}">
                  <a16:creationId xmlns:a16="http://schemas.microsoft.com/office/drawing/2014/main" id="{15ED62B9-8257-45FB-561A-A50CFBC62B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740719" y="4042385"/>
              <a:ext cx="717243" cy="98122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9" name="Line 105">
              <a:extLst>
                <a:ext uri="{FF2B5EF4-FFF2-40B4-BE49-F238E27FC236}">
                  <a16:creationId xmlns:a16="http://schemas.microsoft.com/office/drawing/2014/main" id="{2D63726C-3B09-6EAD-152D-C9B3FE8E7A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97713" y="4537800"/>
              <a:ext cx="360062" cy="492534"/>
            </a:xfrm>
            <a:prstGeom prst="line">
              <a:avLst/>
            </a:prstGeom>
            <a:noFill/>
            <a:ln w="25400">
              <a:solidFill>
                <a:srgbClr val="E3626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0" name="Line 106">
              <a:extLst>
                <a:ext uri="{FF2B5EF4-FFF2-40B4-BE49-F238E27FC236}">
                  <a16:creationId xmlns:a16="http://schemas.microsoft.com/office/drawing/2014/main" id="{EC5D840A-E06C-3579-960F-E9F75E1045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064272" y="3200373"/>
              <a:ext cx="1694690" cy="872736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DB3189C-BAE7-930B-58C3-C2B510471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4375" y="3351109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9258605-A12B-4600-3B20-90D68AF15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9636" y="3120684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34C8F03-1EE2-3ADD-94F3-833AD366C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5418" y="2492775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D519421-6EFD-B59D-8293-53C69A129A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9114" y="3552732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49AAEC2-FB22-6622-A046-4B86EB9F045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726316" y="4042385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BA97F0A-F872-FB4A-764C-5B4C70760C7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371056" y="3863806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218BFF3-28BE-50B1-CB28-EF68619C078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015795" y="3685226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FEB4B54-2E8E-AC32-7E8B-F10DEC4DD07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660534" y="3506647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9422122-5901-EF46-DD03-83F726073CA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950013" y="3270461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094E66B-24FE-2505-AF94-5106CB32564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594752" y="3184051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439EA2-E0AF-E9AD-8FF3-F5C8AEE6FED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305274" y="3362631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22" name="Text Box 118">
              <a:extLst>
                <a:ext uri="{FF2B5EF4-FFF2-40B4-BE49-F238E27FC236}">
                  <a16:creationId xmlns:a16="http://schemas.microsoft.com/office/drawing/2014/main" id="{697F38DD-C2F7-8110-027E-110FD844B0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3648" y="2662714"/>
              <a:ext cx="734526" cy="274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i="1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12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3" name="Text Box 119">
              <a:extLst>
                <a:ext uri="{FF2B5EF4-FFF2-40B4-BE49-F238E27FC236}">
                  <a16:creationId xmlns:a16="http://schemas.microsoft.com/office/drawing/2014/main" id="{127A3D1D-6954-BFEF-8313-B4DFA10070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5385" y="3999181"/>
              <a:ext cx="734526" cy="274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i="1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12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4" name="Text Box 120">
              <a:extLst>
                <a:ext uri="{FF2B5EF4-FFF2-40B4-BE49-F238E27FC236}">
                  <a16:creationId xmlns:a16="http://schemas.microsoft.com/office/drawing/2014/main" id="{4F4B2228-87E4-4076-0EA4-BEB7E7C82D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42394" y="3032355"/>
              <a:ext cx="735486" cy="274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i="1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12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" name="Text Box 121">
              <a:extLst>
                <a:ext uri="{FF2B5EF4-FFF2-40B4-BE49-F238E27FC236}">
                  <a16:creationId xmlns:a16="http://schemas.microsoft.com/office/drawing/2014/main" id="{A17B2955-B8DD-3FB8-18FA-2BFCAF5354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80657" y="3814840"/>
              <a:ext cx="735486" cy="274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i="1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12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667CEA8-E90B-9B0C-31F7-5A2726B49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4782" y="4762464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3A07DE5-7641-A65E-9934-81488930AAD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432997" y="5000570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A03894B-5EF0-66A1-A373-BA9E10CF273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083497" y="4516677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8E07438-889E-9F74-023D-1FBB529C23F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261128" y="4763424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57DDF6E-9D1B-84D6-538C-0F4A1569362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924110" y="4310255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31" name="Text Box 127">
              <a:extLst>
                <a:ext uri="{FF2B5EF4-FFF2-40B4-BE49-F238E27FC236}">
                  <a16:creationId xmlns:a16="http://schemas.microsoft.com/office/drawing/2014/main" id="{48FF04FC-915F-A73C-4DA1-48800E6CF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77634" y="4721180"/>
              <a:ext cx="735486" cy="274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i="1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12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" name="Text Box 128">
              <a:extLst>
                <a:ext uri="{FF2B5EF4-FFF2-40B4-BE49-F238E27FC236}">
                  <a16:creationId xmlns:a16="http://schemas.microsoft.com/office/drawing/2014/main" id="{7381B9D9-ABA4-9459-3882-190D711BA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9746" y="4813350"/>
              <a:ext cx="734526" cy="274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pPr algn="l" eaLnBrk="0" hangingPunct="0"/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m = </a:t>
              </a:r>
              <a:r>
                <a:rPr lang="en-US"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r>
                <a:rPr lang="en-US" sz="12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/V</a:t>
              </a:r>
              <a:r>
                <a:rPr lang="en-US" sz="1200" i="1" baseline="-25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12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" name="Line 129">
              <a:extLst>
                <a:ext uri="{FF2B5EF4-FFF2-40B4-BE49-F238E27FC236}">
                  <a16:creationId xmlns:a16="http://schemas.microsoft.com/office/drawing/2014/main" id="{F1E3E47B-B781-C687-BE91-C8481392EE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200594" y="2567664"/>
              <a:ext cx="1694690" cy="872736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8209C13-CA10-ABEF-29C4-3A6A64E3A50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83311" y="2550382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F853E5DF-0155-DE4E-25D4-D904EA9A1E4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528010" y="2723201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E310CBE-A6E5-FD39-5FFA-18ABF530369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883271" y="2913301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141CB6E-3195-CE43-48CB-FF210A4C48C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238531" y="3091881"/>
              <a:ext cx="46088" cy="46085"/>
            </a:xfrm>
            <a:prstGeom prst="ellipse">
              <a:avLst/>
            </a:prstGeom>
            <a:solidFill>
              <a:srgbClr val="32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38" name="Line 134">
              <a:extLst>
                <a:ext uri="{FF2B5EF4-FFF2-40B4-BE49-F238E27FC236}">
                  <a16:creationId xmlns:a16="http://schemas.microsoft.com/office/drawing/2014/main" id="{C3CA5BC3-64DC-20DB-676A-D86DFDDD68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563536" y="3459601"/>
              <a:ext cx="2066273" cy="1063797"/>
            </a:xfrm>
            <a:prstGeom prst="line">
              <a:avLst/>
            </a:prstGeom>
            <a:noFill/>
            <a:ln w="25400">
              <a:solidFill>
                <a:srgbClr val="E3626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39" name="Line 135">
              <a:extLst>
                <a:ext uri="{FF2B5EF4-FFF2-40B4-BE49-F238E27FC236}">
                  <a16:creationId xmlns:a16="http://schemas.microsoft.com/office/drawing/2014/main" id="{6C9DD5E8-1D35-F354-C94C-60B57F4448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14303" y="2362201"/>
              <a:ext cx="1683168" cy="866975"/>
            </a:xfrm>
            <a:prstGeom prst="line">
              <a:avLst/>
            </a:prstGeom>
            <a:noFill/>
            <a:ln w="25400">
              <a:solidFill>
                <a:srgbClr val="E3626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4181581-10FA-7C2E-3916-66B7C3261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7673" y="4318896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73AA4BEB-B936-32E2-CB90-C6C7A0F5C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2412" y="4515717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C535215-41E6-4BFD-4772-1D8200AE2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3894" y="4134555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F7062F9B-6AA6-AC8F-220E-99E8D40A3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9155" y="3955976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346090F-E2B7-4BB3-2428-89CC18F10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4415" y="3765875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0CAE5B8-44A3-9AF9-306B-7050D49B5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74896" y="2855695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CDDB439-FD84-C509-9D63-303B15B78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0157" y="2677116"/>
              <a:ext cx="46088" cy="46085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2003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3">
            <a:extLst>
              <a:ext uri="{FF2B5EF4-FFF2-40B4-BE49-F238E27FC236}">
                <a16:creationId xmlns:a16="http://schemas.microsoft.com/office/drawing/2014/main" id="{B6025BA3-E581-C74F-A72A-AA31FA0D3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7650" y="74236"/>
            <a:ext cx="8574783" cy="670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l"/>
            <a:r>
              <a:rPr lang="en-US" sz="2800" i="1" dirty="0">
                <a:solidFill>
                  <a:srgbClr val="323399"/>
                </a:solidFill>
                <a:latin typeface="Arial Black" charset="0"/>
                <a:ea typeface="ＭＳ Ｐゴシック" charset="0"/>
              </a:rPr>
              <a:t>Benson Park-n-Ride Project</a:t>
            </a:r>
          </a:p>
          <a:p>
            <a:pPr algn="l"/>
            <a:endParaRPr lang="en-US" sz="300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r>
              <a:rPr lang="en-US" sz="2800" i="1" dirty="0">
                <a:solidFill>
                  <a:srgbClr val="323399"/>
                </a:solidFill>
                <a:latin typeface="Arial Black" charset="0"/>
                <a:ea typeface="ＭＳ Ｐゴシック" charset="0"/>
              </a:rPr>
              <a:t>Part II: Magnetic Data Investigation</a:t>
            </a:r>
          </a:p>
          <a:p>
            <a:pPr algn="l" eaLnBrk="0" hangingPunct="0"/>
            <a:endParaRPr lang="en-US" sz="300" dirty="0">
              <a:solidFill>
                <a:srgbClr val="323399"/>
              </a:solidFill>
              <a:latin typeface="Arial"/>
              <a:ea typeface="ＭＳ Ｐゴシック" charset="0"/>
              <a:cs typeface="Arial"/>
            </a:endParaRPr>
          </a:p>
          <a:p>
            <a:pPr algn="l"/>
            <a:r>
              <a:rPr lang="en-US" sz="2300" dirty="0">
                <a:solidFill>
                  <a:srgbClr val="323399"/>
                </a:solidFill>
                <a:ea typeface="ＭＳ Ｐゴシック" charset="0"/>
              </a:rPr>
              <a:t>(II) Download the Excel spreadsheet from the website. The file</a:t>
            </a:r>
          </a:p>
          <a:p>
            <a:pPr algn="l"/>
            <a:r>
              <a:rPr lang="en-US" sz="2300" dirty="0">
                <a:solidFill>
                  <a:srgbClr val="323399"/>
                </a:solidFill>
                <a:ea typeface="ＭＳ Ｐゴシック" charset="0"/>
              </a:rPr>
              <a:t>   contains all raw data in the upper left region, and the corrected</a:t>
            </a:r>
          </a:p>
          <a:p>
            <a:pPr algn="l"/>
            <a:r>
              <a:rPr lang="en-US" sz="2300" dirty="0">
                <a:solidFill>
                  <a:srgbClr val="323399"/>
                </a:solidFill>
                <a:ea typeface="ＭＳ Ｐゴシック" charset="0"/>
              </a:rPr>
              <a:t>   and averaged data (along with uncertainties) can be found in</a:t>
            </a:r>
          </a:p>
          <a:p>
            <a:pPr algn="l"/>
            <a:r>
              <a:rPr lang="en-US" sz="2300" dirty="0">
                <a:solidFill>
                  <a:srgbClr val="323399"/>
                </a:solidFill>
                <a:ea typeface="ＭＳ Ｐゴシック" charset="0"/>
              </a:rPr>
              <a:t>   the upper right.</a:t>
            </a:r>
          </a:p>
          <a:p>
            <a:pPr algn="l"/>
            <a:r>
              <a:rPr lang="en-US" sz="2300" dirty="0">
                <a:solidFill>
                  <a:srgbClr val="323399"/>
                </a:solidFill>
                <a:ea typeface="ＭＳ Ｐゴシック" charset="0"/>
              </a:rPr>
              <a:t>(II.1) Find (and report!) the vertical components of the </a:t>
            </a:r>
            <a:r>
              <a:rPr lang="en-US" sz="2300" i="1" dirty="0">
                <a:solidFill>
                  <a:srgbClr val="323399"/>
                </a:solidFill>
                <a:ea typeface="ＭＳ Ｐゴシック" charset="0"/>
              </a:rPr>
              <a:t>WMM</a:t>
            </a:r>
            <a:r>
              <a:rPr lang="en-US" sz="2300" dirty="0">
                <a:solidFill>
                  <a:srgbClr val="323399"/>
                </a:solidFill>
                <a:ea typeface="ＭＳ Ｐゴシック" charset="0"/>
              </a:rPr>
              <a:t> at</a:t>
            </a:r>
          </a:p>
          <a:p>
            <a:pPr algn="l"/>
            <a:r>
              <a:rPr lang="en-US" sz="2300" dirty="0">
                <a:solidFill>
                  <a:srgbClr val="323399"/>
                </a:solidFill>
                <a:ea typeface="ＭＳ Ｐゴシック" charset="0"/>
              </a:rPr>
              <a:t>   the four extremal (N, E, S, W-most) points in the profile.</a:t>
            </a:r>
          </a:p>
          <a:p>
            <a:pPr algn="l"/>
            <a:r>
              <a:rPr lang="en-US" sz="2300" dirty="0">
                <a:solidFill>
                  <a:srgbClr val="323399"/>
                </a:solidFill>
                <a:ea typeface="ＭＳ Ｐゴシック" charset="0"/>
              </a:rPr>
              <a:t>   (Amanda did not include elevations but assume a constant</a:t>
            </a:r>
          </a:p>
          <a:p>
            <a:pPr algn="l"/>
            <a:r>
              <a:rPr lang="en-US" sz="2300" dirty="0">
                <a:solidFill>
                  <a:srgbClr val="323399"/>
                </a:solidFill>
                <a:ea typeface="ＭＳ Ｐゴシック" charset="0"/>
              </a:rPr>
              <a:t>   value of 1380 m). Does it make sense to</a:t>
            </a:r>
          </a:p>
          <a:p>
            <a:pPr algn="l"/>
            <a:r>
              <a:rPr lang="en-US" sz="2300" dirty="0">
                <a:solidFill>
                  <a:srgbClr val="323399"/>
                </a:solidFill>
                <a:ea typeface="ＭＳ Ｐゴシック" charset="0"/>
              </a:rPr>
              <a:t>   correct for variations in the </a:t>
            </a:r>
            <a:r>
              <a:rPr lang="en-US" sz="2300" i="1" dirty="0">
                <a:solidFill>
                  <a:srgbClr val="323399"/>
                </a:solidFill>
                <a:ea typeface="ＭＳ Ｐゴシック" charset="0"/>
              </a:rPr>
              <a:t>WMM</a:t>
            </a:r>
            <a:r>
              <a:rPr lang="en-US" sz="2300" dirty="0">
                <a:solidFill>
                  <a:srgbClr val="323399"/>
                </a:solidFill>
                <a:ea typeface="ＭＳ Ｐゴシック" charset="0"/>
              </a:rPr>
              <a:t> along</a:t>
            </a:r>
          </a:p>
          <a:p>
            <a:pPr algn="l"/>
            <a:r>
              <a:rPr lang="en-US" sz="2300" dirty="0">
                <a:solidFill>
                  <a:srgbClr val="323399"/>
                </a:solidFill>
                <a:ea typeface="ＭＳ Ｐゴシック" charset="0"/>
              </a:rPr>
              <a:t>   this profile? Why or why not?</a:t>
            </a:r>
          </a:p>
          <a:p>
            <a:pPr algn="l"/>
            <a:r>
              <a:rPr lang="en-US" sz="2300" dirty="0">
                <a:solidFill>
                  <a:srgbClr val="323399"/>
                </a:solidFill>
                <a:ea typeface="ＭＳ Ｐゴシック" charset="0"/>
              </a:rPr>
              <a:t>(III.2) </a:t>
            </a:r>
            <a:r>
              <a:rPr lang="en-US" sz="2300" b="1" i="1" dirty="0">
                <a:solidFill>
                  <a:srgbClr val="323399"/>
                </a:solidFill>
                <a:latin typeface="Arial Black" panose="020B0604020202020204" pitchFamily="34" charset="0"/>
                <a:ea typeface="ＭＳ Ｐゴシック" charset="0"/>
                <a:cs typeface="Arial Black" panose="020B0604020202020204" pitchFamily="34" charset="0"/>
              </a:rPr>
              <a:t>If</a:t>
            </a:r>
            <a:r>
              <a:rPr lang="en-US" sz="2300" dirty="0">
                <a:solidFill>
                  <a:srgbClr val="323399"/>
                </a:solidFill>
                <a:ea typeface="ＭＳ Ｐゴシック" charset="0"/>
              </a:rPr>
              <a:t>  you think there is good reason to correct</a:t>
            </a:r>
          </a:p>
          <a:p>
            <a:pPr algn="l"/>
            <a:r>
              <a:rPr lang="en-US" sz="2300" dirty="0">
                <a:solidFill>
                  <a:srgbClr val="323399"/>
                </a:solidFill>
                <a:ea typeface="ＭＳ Ｐゴシック" charset="0"/>
              </a:rPr>
              <a:t>   for </a:t>
            </a:r>
            <a:r>
              <a:rPr lang="en-US" sz="2300" i="1" dirty="0">
                <a:solidFill>
                  <a:srgbClr val="323399"/>
                </a:solidFill>
                <a:ea typeface="ＭＳ Ｐゴシック" charset="0"/>
              </a:rPr>
              <a:t>WMM</a:t>
            </a:r>
            <a:r>
              <a:rPr lang="en-US" sz="2300" dirty="0">
                <a:solidFill>
                  <a:srgbClr val="323399"/>
                </a:solidFill>
                <a:ea typeface="ＭＳ Ｐゴシック" charset="0"/>
              </a:rPr>
              <a:t>, add those values to column W (after subtracting the</a:t>
            </a:r>
          </a:p>
          <a:p>
            <a:pPr algn="l"/>
            <a:r>
              <a:rPr lang="en-US" sz="2300" dirty="0">
                <a:solidFill>
                  <a:srgbClr val="323399"/>
                </a:solidFill>
                <a:ea typeface="ＭＳ Ｐゴシック" charset="0"/>
              </a:rPr>
              <a:t>   </a:t>
            </a:r>
            <a:r>
              <a:rPr lang="en-US" sz="2300" i="1" dirty="0">
                <a:solidFill>
                  <a:srgbClr val="323399"/>
                </a:solidFill>
                <a:ea typeface="ＭＳ Ｐゴシック" charset="0"/>
              </a:rPr>
              <a:t>WMM</a:t>
            </a:r>
            <a:r>
              <a:rPr lang="en-US" sz="2300" dirty="0">
                <a:solidFill>
                  <a:srgbClr val="323399"/>
                </a:solidFill>
                <a:ea typeface="ＭＳ Ｐゴシック" charset="0"/>
              </a:rPr>
              <a:t> Z component at site 13) and calculate corrected</a:t>
            </a:r>
          </a:p>
          <a:p>
            <a:pPr algn="l"/>
            <a:r>
              <a:rPr lang="en-US" sz="2300" dirty="0">
                <a:solidFill>
                  <a:srgbClr val="323399"/>
                </a:solidFill>
                <a:ea typeface="ＭＳ Ｐゴシック" charset="0"/>
              </a:rPr>
              <a:t>   anomalies in column X. Then plot the corrected and</a:t>
            </a:r>
          </a:p>
          <a:p>
            <a:pPr algn="l"/>
            <a:r>
              <a:rPr lang="en-US" sz="2300" dirty="0">
                <a:solidFill>
                  <a:srgbClr val="323399"/>
                </a:solidFill>
                <a:ea typeface="ＭＳ Ｐゴシック" charset="0"/>
              </a:rPr>
              <a:t>   uncorrected anomalies in a single plot. Does the reduction</a:t>
            </a:r>
          </a:p>
          <a:p>
            <a:pPr algn="l"/>
            <a:r>
              <a:rPr lang="en-US" sz="2300" dirty="0">
                <a:solidFill>
                  <a:srgbClr val="323399"/>
                </a:solidFill>
                <a:ea typeface="ＭＳ Ｐゴシック" charset="0"/>
              </a:rPr>
              <a:t>   improve the scatter, or make it worse?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32795E-05C7-0F55-D5AE-56453EF1E7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81" t="29532" r="33544" b="24109"/>
          <a:stretch/>
        </p:blipFill>
        <p:spPr>
          <a:xfrm>
            <a:off x="7900211" y="3470809"/>
            <a:ext cx="2601147" cy="116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93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3">
            <a:extLst>
              <a:ext uri="{FF2B5EF4-FFF2-40B4-BE49-F238E27FC236}">
                <a16:creationId xmlns:a16="http://schemas.microsoft.com/office/drawing/2014/main" id="{B6025BA3-E581-C74F-A72A-AA31FA0D3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4954" y="88900"/>
            <a:ext cx="6334235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l"/>
            <a:r>
              <a:rPr lang="en-US" sz="3200" i="1" dirty="0">
                <a:solidFill>
                  <a:srgbClr val="323399"/>
                </a:solidFill>
                <a:latin typeface="Arial Black" charset="0"/>
                <a:ea typeface="ＭＳ Ｐゴシック" charset="0"/>
              </a:rPr>
              <a:t>Benson Park-n-Ride Project</a:t>
            </a:r>
          </a:p>
          <a:p>
            <a:pPr algn="l"/>
            <a:endParaRPr lang="en-US" sz="600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r>
              <a:rPr lang="en-US" i="1" dirty="0">
                <a:solidFill>
                  <a:srgbClr val="323399"/>
                </a:solidFill>
                <a:latin typeface="Arial Black" charset="0"/>
                <a:ea typeface="ＭＳ Ｐゴシック" charset="0"/>
              </a:rPr>
              <a:t>Part II: Magnetic Data Investigation</a:t>
            </a:r>
          </a:p>
          <a:p>
            <a:pPr algn="l" eaLnBrk="0" hangingPunct="0"/>
            <a:endParaRPr lang="en-US" sz="600" dirty="0">
              <a:solidFill>
                <a:srgbClr val="323399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8" name="Text Box 7">
            <a:extLst>
              <a:ext uri="{FF2B5EF4-FFF2-40B4-BE49-F238E27FC236}">
                <a16:creationId xmlns:a16="http://schemas.microsoft.com/office/drawing/2014/main" id="{47F9ADB7-BE5F-7641-AD9B-FD673112BBF0}"/>
              </a:ext>
            </a:extLst>
          </p:cNvPr>
          <p:cNvSpPr txBox="1">
            <a:spLocks/>
          </p:cNvSpPr>
          <p:nvPr/>
        </p:nvSpPr>
        <p:spPr bwMode="auto">
          <a:xfrm>
            <a:off x="8757461" y="2042077"/>
            <a:ext cx="194636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l"/>
            <a:r>
              <a:rPr lang="en-US" dirty="0">
                <a:solidFill>
                  <a:srgbClr val="323399"/>
                </a:solidFill>
              </a:rPr>
              <a:t>(Note:</a:t>
            </a:r>
          </a:p>
          <a:p>
            <a:pPr algn="l"/>
            <a:r>
              <a:rPr lang="en-US" dirty="0">
                <a:solidFill>
                  <a:srgbClr val="323399"/>
                </a:solidFill>
              </a:rPr>
              <a:t>Profile</a:t>
            </a:r>
          </a:p>
          <a:p>
            <a:pPr algn="l"/>
            <a:r>
              <a:rPr lang="en-US" dirty="0">
                <a:solidFill>
                  <a:srgbClr val="323399"/>
                </a:solidFill>
              </a:rPr>
              <a:t>distance is</a:t>
            </a:r>
          </a:p>
          <a:p>
            <a:pPr algn="l"/>
            <a:r>
              <a:rPr lang="en-US" dirty="0">
                <a:solidFill>
                  <a:srgbClr val="323399"/>
                </a:solidFill>
              </a:rPr>
              <a:t>positive-~E;</a:t>
            </a:r>
          </a:p>
          <a:p>
            <a:pPr algn="l"/>
            <a:r>
              <a:rPr lang="en-US" dirty="0">
                <a:solidFill>
                  <a:srgbClr val="323399"/>
                </a:solidFill>
              </a:rPr>
              <a:t>zero is at the</a:t>
            </a:r>
          </a:p>
          <a:p>
            <a:pPr algn="l"/>
            <a:r>
              <a:rPr lang="en-US" dirty="0">
                <a:solidFill>
                  <a:srgbClr val="323399"/>
                </a:solidFill>
              </a:rPr>
              <a:t>westernmost</a:t>
            </a:r>
          </a:p>
          <a:p>
            <a:pPr algn="l"/>
            <a:r>
              <a:rPr lang="en-US" dirty="0">
                <a:solidFill>
                  <a:srgbClr val="323399"/>
                </a:solidFill>
              </a:rPr>
              <a:t>stake near</a:t>
            </a:r>
          </a:p>
          <a:p>
            <a:pPr algn="l"/>
            <a:r>
              <a:rPr lang="en-US" dirty="0">
                <a:solidFill>
                  <a:srgbClr val="323399"/>
                </a:solidFill>
              </a:rPr>
              <a:t>the end of</a:t>
            </a:r>
          </a:p>
          <a:p>
            <a:pPr algn="l"/>
            <a:r>
              <a:rPr lang="en-US" dirty="0">
                <a:solidFill>
                  <a:srgbClr val="323399"/>
                </a:solidFill>
              </a:rPr>
              <a:t>the field)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B47A8-7BAA-7044-8EDC-033C3775FA38}"/>
              </a:ext>
            </a:extLst>
          </p:cNvPr>
          <p:cNvSpPr txBox="1"/>
          <p:nvPr/>
        </p:nvSpPr>
        <p:spPr>
          <a:xfrm rot="16200000">
            <a:off x="624457" y="3538930"/>
            <a:ext cx="976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ymbol" pitchFamily="2" charset="2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/>
              <a:t> (</a:t>
            </a:r>
            <a:r>
              <a:rPr lang="en-US" sz="2400" dirty="0">
                <a:latin typeface="Symbol" pitchFamily="2" charset="2"/>
              </a:rPr>
              <a:t>g</a:t>
            </a:r>
            <a:r>
              <a:rPr lang="en-US" sz="2400" dirty="0"/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5585CC-4228-4349-BCD4-43CB8C18EBF8}"/>
              </a:ext>
            </a:extLst>
          </p:cNvPr>
          <p:cNvSpPr txBox="1"/>
          <p:nvPr/>
        </p:nvSpPr>
        <p:spPr>
          <a:xfrm>
            <a:off x="3780917" y="5939275"/>
            <a:ext cx="2634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Profile Distance (m)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350DCD-F6F9-DF0B-1E99-B83EC6D178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745" y="1529017"/>
            <a:ext cx="7253846" cy="445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915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>
            <a:extLst>
              <a:ext uri="{FF2B5EF4-FFF2-40B4-BE49-F238E27FC236}">
                <a16:creationId xmlns:a16="http://schemas.microsoft.com/office/drawing/2014/main" id="{0774693D-10E6-3D47-B658-7EEB98476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668" y="135792"/>
            <a:ext cx="9115444" cy="6586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l"/>
            <a:r>
              <a:rPr lang="en-US" sz="3200" i="1" dirty="0">
                <a:solidFill>
                  <a:srgbClr val="323399"/>
                </a:solidFill>
                <a:latin typeface="Arial Black" charset="0"/>
                <a:ea typeface="ＭＳ Ｐゴシック" charset="0"/>
              </a:rPr>
              <a:t>Benson Park-n-Ride Project Assignment</a:t>
            </a:r>
          </a:p>
          <a:p>
            <a:pPr algn="l"/>
            <a:endParaRPr lang="en-US" sz="600" dirty="0">
              <a:solidFill>
                <a:srgbClr val="323399"/>
              </a:solidFill>
              <a:ea typeface="ＭＳ Ｐゴシック" charset="0"/>
            </a:endParaRPr>
          </a:p>
          <a:p>
            <a:pPr algn="l"/>
            <a:r>
              <a:rPr lang="en-US" i="1" dirty="0">
                <a:solidFill>
                  <a:srgbClr val="323399"/>
                </a:solidFill>
                <a:latin typeface="Arial Black" charset="0"/>
                <a:ea typeface="ＭＳ Ｐゴシック" charset="0"/>
              </a:rPr>
              <a:t>Part II: Magnetic Investigation (Continued)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(II.3) Model the data </a:t>
            </a:r>
            <a:r>
              <a:rPr lang="en-US" i="1" dirty="0">
                <a:solidFill>
                  <a:srgbClr val="323399"/>
                </a:solidFill>
                <a:latin typeface="Arial Black" charset="0"/>
                <a:ea typeface="ＭＳ Ｐゴシック" charset="0"/>
              </a:rPr>
              <a:t>as a simple four-vertex polygon</a:t>
            </a:r>
          </a:p>
          <a:p>
            <a:pPr algn="l"/>
            <a:r>
              <a:rPr lang="en-US" i="1" dirty="0">
                <a:solidFill>
                  <a:srgbClr val="323399"/>
                </a:solidFill>
                <a:latin typeface="Arial Black" charset="0"/>
                <a:ea typeface="ＭＳ Ｐゴシック" charset="0"/>
              </a:rPr>
              <a:t>  </a:t>
            </a:r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using </a:t>
            </a:r>
            <a:r>
              <a:rPr lang="en-US" i="1" dirty="0" err="1">
                <a:solidFill>
                  <a:schemeClr val="tx2"/>
                </a:solidFill>
                <a:ea typeface="ＭＳ Ｐゴシック" charset="0"/>
              </a:rPr>
              <a:t>GravMag</a:t>
            </a:r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. (Your write-up should include images of all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  windows). We measured the vertical field anomaly, so you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  need to set to </a:t>
            </a:r>
            <a:r>
              <a:rPr lang="ja-JP" altLang="en-US" dirty="0">
                <a:solidFill>
                  <a:srgbClr val="323399"/>
                </a:solidFill>
                <a:ea typeface="ＭＳ Ｐゴシック" charset="0"/>
              </a:rPr>
              <a:t>“</a:t>
            </a:r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Vertical Field</a:t>
            </a:r>
            <a:r>
              <a:rPr lang="ja-JP" altLang="en-US" dirty="0">
                <a:solidFill>
                  <a:srgbClr val="323399"/>
                </a:solidFill>
                <a:ea typeface="ＭＳ Ｐゴシック" charset="0"/>
              </a:rPr>
              <a:t>”</a:t>
            </a:r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for the RMS misfit options in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  the data window! Also you need to estimate azimuth of the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  profile (which you can do using info in Xcel). In preferences,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  check </a:t>
            </a:r>
            <a:r>
              <a:rPr lang="ja-JP" altLang="en-US" dirty="0">
                <a:solidFill>
                  <a:srgbClr val="323399"/>
                </a:solidFill>
                <a:ea typeface="ＭＳ Ｐゴシック" charset="0"/>
              </a:rPr>
              <a:t>“</a:t>
            </a:r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Use uncertainties</a:t>
            </a:r>
            <a:r>
              <a:rPr lang="ja-JP" altLang="en-US" dirty="0">
                <a:solidFill>
                  <a:srgbClr val="323399"/>
                </a:solidFill>
                <a:ea typeface="ＭＳ Ｐゴシック" charset="0"/>
              </a:rPr>
              <a:t>”</a:t>
            </a:r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&amp; </a:t>
            </a:r>
            <a:r>
              <a:rPr lang="ja-JP" altLang="en-US" dirty="0">
                <a:solidFill>
                  <a:srgbClr val="323399"/>
                </a:solidFill>
                <a:ea typeface="ＭＳ Ｐゴシック" charset="0"/>
              </a:rPr>
              <a:t>“</a:t>
            </a:r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Enter magnetic field</a:t>
            </a:r>
            <a:r>
              <a:rPr lang="ja-JP" altLang="en-US" dirty="0">
                <a:solidFill>
                  <a:srgbClr val="323399"/>
                </a:solidFill>
                <a:ea typeface="ＭＳ Ｐゴシック" charset="0"/>
              </a:rPr>
              <a:t>”</a:t>
            </a:r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. All of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  these (</a:t>
            </a:r>
            <a:r>
              <a:rPr lang="en-US" dirty="0" err="1">
                <a:solidFill>
                  <a:srgbClr val="323399"/>
                </a:solidFill>
                <a:ea typeface="ＭＳ Ｐゴシック" charset="0"/>
              </a:rPr>
              <a:t>azm</a:t>
            </a:r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, main field, </a:t>
            </a:r>
            <a:r>
              <a:rPr lang="en-US" dirty="0" err="1">
                <a:solidFill>
                  <a:srgbClr val="323399"/>
                </a:solidFill>
                <a:ea typeface="ＭＳ Ｐゴシック" charset="0"/>
              </a:rPr>
              <a:t>etc</a:t>
            </a:r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) should be reported in your write-up.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  Does the anomaly from a simple induced-magnetization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  polygon look similar to the measurements?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(II.4) Systematically vary the magnetic susceptibility, polygon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  position, &amp; shape (and remanent magnetization, if you can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  make a case for why this might matter) to minimize the misfit.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(II.5) Does your best-fit model support the idea that this is real</a:t>
            </a:r>
          </a:p>
          <a:p>
            <a:pPr algn="l"/>
            <a:r>
              <a:rPr lang="en-US" dirty="0">
                <a:solidFill>
                  <a:srgbClr val="323399"/>
                </a:solidFill>
                <a:ea typeface="ＭＳ Ｐゴシック" charset="0"/>
              </a:rPr>
              <a:t>   signal caused by subsurface properties?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863962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44185</TotalTime>
  <Words>1490</Words>
  <Application>Microsoft Macintosh PowerPoint</Application>
  <PresentationFormat>Widescreen</PresentationFormat>
  <Paragraphs>222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91</cp:revision>
  <cp:lastPrinted>2022-03-16T14:08:30Z</cp:lastPrinted>
  <dcterms:created xsi:type="dcterms:W3CDTF">2022-01-10T14:15:51Z</dcterms:created>
  <dcterms:modified xsi:type="dcterms:W3CDTF">2023-04-25T21:58:41Z</dcterms:modified>
</cp:coreProperties>
</file>