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319" r:id="rId3"/>
    <p:sldId id="317" r:id="rId4"/>
    <p:sldId id="320" r:id="rId5"/>
    <p:sldId id="321" r:id="rId6"/>
    <p:sldId id="327" r:id="rId7"/>
    <p:sldId id="303" r:id="rId8"/>
    <p:sldId id="318" r:id="rId9"/>
    <p:sldId id="281" r:id="rId10"/>
    <p:sldId id="322" r:id="rId11"/>
    <p:sldId id="32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3399"/>
    <a:srgbClr val="A3A3E0"/>
    <a:srgbClr val="0039AC"/>
    <a:srgbClr val="FB9491"/>
    <a:srgbClr val="001CFF"/>
    <a:srgbClr val="A6A6A6"/>
    <a:srgbClr val="0046CD"/>
    <a:srgbClr val="0014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66"/>
    <p:restoredTop sz="97840"/>
  </p:normalViewPr>
  <p:slideViewPr>
    <p:cSldViewPr snapToGrid="0" snapToObjects="1">
      <p:cViewPr varScale="1">
        <p:scale>
          <a:sx n="223" d="100"/>
          <a:sy n="223" d="100"/>
        </p:scale>
        <p:origin x="20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AAD093-0389-CA48-9E5F-E8F7C95315DC}" type="datetimeFigureOut">
              <a:rPr lang="en-US" smtClean="0"/>
              <a:t>4/24/23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BC8ECB-8D36-A040-8E31-F92042CBE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859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A7641C-8CB9-5E41-99E9-C8A4BEF995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E75745-1516-9449-BD5D-5F19438F06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440652-FEDB-2E4A-B8DB-D90538F9D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700C9-8BFE-814F-993B-E78ED40E45EE}" type="datetimeFigureOut">
              <a:rPr lang="en-US" smtClean="0"/>
              <a:t>4/24/23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F76CB5-ACAD-3348-86C5-C0F68AE4C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146ECA-B641-4146-A4B1-EF4B92F85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74AC6-6DF5-3C48-A5DF-1BC2A9DEAC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042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036DF-AA04-A140-937E-CDCBF8686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CD5B59-2960-334C-86E7-79FEBCD875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25BD3D-6EBF-7B4A-943E-1664A3022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700C9-8BFE-814F-993B-E78ED40E45EE}" type="datetimeFigureOut">
              <a:rPr lang="en-US" smtClean="0"/>
              <a:t>4/24/23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470CA9-EBB3-4C4D-9DF2-BBA35921E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311DD3-EC20-FB4E-B26A-92E04175B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74AC6-6DF5-3C48-A5DF-1BC2A9DEAC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364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38F4168-24EA-3E4E-8ACE-B6E0C92C99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E97E59-05EB-9349-BFD2-32D5965083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31616D-3542-364D-8C26-292EBFE1FF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700C9-8BFE-814F-993B-E78ED40E45EE}" type="datetimeFigureOut">
              <a:rPr lang="en-US" smtClean="0"/>
              <a:t>4/24/23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1D3A45-BBC3-FB46-B4F0-F7F78F6B3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4F114F-8D5C-F346-83EE-7EB807C6F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74AC6-6DF5-3C48-A5DF-1BC2A9DEAC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194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6230B-D4A4-4A4B-AC84-D15E8A05B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C58D13-1B7D-FC4F-9230-0BAFF05B9A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0CDAED-29B6-8F40-BE23-E666DB19A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700C9-8BFE-814F-993B-E78ED40E45EE}" type="datetimeFigureOut">
              <a:rPr lang="en-US" smtClean="0"/>
              <a:t>4/24/23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9406FF-6B3C-1148-95A5-C38431D2B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109295-452E-9E43-90DE-F16C7BB84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74AC6-6DF5-3C48-A5DF-1BC2A9DEAC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115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56CF45-13C7-DF4B-8D24-5AA0390698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E01534-D0C7-CF42-9F6A-93B466CA36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080413-86EE-9B4F-959C-6887E6C600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700C9-8BFE-814F-993B-E78ED40E45EE}" type="datetimeFigureOut">
              <a:rPr lang="en-US" smtClean="0"/>
              <a:t>4/24/23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8DE4F0-18B4-C64F-9A26-D6E972B7C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1AFF24-BD71-D144-AA77-B5B6E31BD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74AC6-6DF5-3C48-A5DF-1BC2A9DEAC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684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353C0-BED1-DF47-A9D7-9423B0D56A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D6AC81-0124-BD41-9575-839086ADDD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C06F59-1CDB-324E-9AAD-DB2052CC58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6CB5CF-988B-E245-A99B-0E4A36AAE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700C9-8BFE-814F-993B-E78ED40E45EE}" type="datetimeFigureOut">
              <a:rPr lang="en-US" smtClean="0"/>
              <a:t>4/24/23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50CCF9-5BEA-B84D-B89C-7D0D88561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17CED7-6555-FD4A-9ED8-43D78DA20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74AC6-6DF5-3C48-A5DF-1BC2A9DEAC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94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20F37-26B4-D44A-9D78-533C4E2B7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B72A02-74FA-7044-BC9D-A5944D82BA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D9D3CA-B505-0240-BBC2-0DC01666B1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2667049-29B4-7047-8883-82B771138F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8DD144-A084-1B45-A947-CF94660E01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05A7335-BAF3-9B40-B61F-413CA4905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700C9-8BFE-814F-993B-E78ED40E45EE}" type="datetimeFigureOut">
              <a:rPr lang="en-US" smtClean="0"/>
              <a:t>4/24/23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E3EF31F-D030-E84C-90A4-9AA3EAF99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8595ED-A46A-CC41-A929-E74A17649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74AC6-6DF5-3C48-A5DF-1BC2A9DEAC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381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EE33BC-2237-1949-B72F-6488522D9B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9BA7C5-0FB4-DF42-AA3A-41B7E6241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700C9-8BFE-814F-993B-E78ED40E45EE}" type="datetimeFigureOut">
              <a:rPr lang="en-US" smtClean="0"/>
              <a:t>4/24/23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D5F252-D71B-F645-8957-78B60BB3E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42DB99-6BC5-7147-A3B8-9ECA8BC5D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74AC6-6DF5-3C48-A5DF-1BC2A9DEAC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150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6ABEBD7-6E81-9E41-A883-0492E4BD6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700C9-8BFE-814F-993B-E78ED40E45EE}" type="datetimeFigureOut">
              <a:rPr lang="en-US" smtClean="0"/>
              <a:t>4/24/23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067740-1648-3148-92B8-61D3B6ADB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67BDC9-5E9B-5542-AC3E-95238D475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74AC6-6DF5-3C48-A5DF-1BC2A9DEAC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079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226C50-171B-494C-B3CB-91D669296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4CFC7-5E2F-9D45-A557-79DAD6EA25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C01FE0-0E17-7C4E-AB50-5AF31E8F14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E4E894-C0B8-E447-A926-053A62843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700C9-8BFE-814F-993B-E78ED40E45EE}" type="datetimeFigureOut">
              <a:rPr lang="en-US" smtClean="0"/>
              <a:t>4/24/23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793B9A-6F22-9F4F-9196-4B5F27D24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9AF896-7BFA-974A-A63A-F686B2182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74AC6-6DF5-3C48-A5DF-1BC2A9DEAC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095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1CDB9-F651-004C-BE28-60334419E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E812B5C-5229-6748-A227-72E6BA0C46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4E979C-3B27-354A-8C50-8E7B40FA99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B2BF51-7953-8147-A3F2-9DD98B2381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700C9-8BFE-814F-993B-E78ED40E45EE}" type="datetimeFigureOut">
              <a:rPr lang="en-US" smtClean="0"/>
              <a:t>4/24/23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DB73BB-B534-DE4D-A2F6-7F002FCE7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85022B-B707-E145-A298-1543E7A73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74AC6-6DF5-3C48-A5DF-1BC2A9DEAC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242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BFF541-98F2-C047-A9B1-FAAA4077EC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0EB22A-A9D8-AB44-BB89-9054E98FA0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D24AA3-1AE0-E14C-81EC-B1EA2A68D1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3700C9-8BFE-814F-993B-E78ED40E45EE}" type="datetimeFigureOut">
              <a:rPr lang="en-US" smtClean="0"/>
              <a:t>4/24/23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7003DE-AB5F-A345-820A-F38DC09AD4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8AACEE-6833-E44C-A086-C16D4C7A74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074AC6-6DF5-3C48-A5DF-1BC2A9DEAC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747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 Box 5">
            <a:extLst>
              <a:ext uri="{FF2B5EF4-FFF2-40B4-BE49-F238E27FC236}">
                <a16:creationId xmlns:a16="http://schemas.microsoft.com/office/drawing/2014/main" id="{16E93722-763D-1D46-9546-23B156640F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2256" y="44484"/>
            <a:ext cx="5168274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3600" i="1" dirty="0">
                <a:solidFill>
                  <a:srgbClr val="0039AC"/>
                </a:solidFill>
                <a:latin typeface="Arial Black" charset="0"/>
              </a:rPr>
              <a:t>Geology 5660/6660</a:t>
            </a:r>
          </a:p>
          <a:p>
            <a:pPr algn="ctr"/>
            <a:r>
              <a:rPr lang="en-US" sz="3600" i="1" dirty="0">
                <a:solidFill>
                  <a:srgbClr val="0039AC"/>
                </a:solidFill>
                <a:latin typeface="Arial Black" charset="0"/>
              </a:rPr>
              <a:t>Applied Geophysics</a:t>
            </a:r>
            <a:endParaRPr lang="en-US" sz="3600" i="1" u="sng" dirty="0">
              <a:solidFill>
                <a:srgbClr val="0039AC"/>
              </a:solidFill>
              <a:latin typeface="Arial Black" charset="0"/>
            </a:endParaRPr>
          </a:p>
        </p:txBody>
      </p:sp>
      <p:sp>
        <p:nvSpPr>
          <p:cNvPr id="98" name="Text Box 26">
            <a:extLst>
              <a:ext uri="{FF2B5EF4-FFF2-40B4-BE49-F238E27FC236}">
                <a16:creationId xmlns:a16="http://schemas.microsoft.com/office/drawing/2014/main" id="{181B4ABE-5339-9E43-82AD-1C9ABAAF78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71991" y="76200"/>
            <a:ext cx="189667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 Apr 2023</a:t>
            </a:r>
          </a:p>
          <a:p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Final Project</a:t>
            </a:r>
          </a:p>
        </p:txBody>
      </p:sp>
      <p:sp>
        <p:nvSpPr>
          <p:cNvPr id="99" name="Text Box 27">
            <a:extLst>
              <a:ext uri="{FF2B5EF4-FFF2-40B4-BE49-F238E27FC236}">
                <a16:creationId xmlns:a16="http://schemas.microsoft.com/office/drawing/2014/main" id="{258613F9-C885-C74F-AD5B-C7B35EA242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57678" y="6398223"/>
            <a:ext cx="275492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>
                <a:solidFill>
                  <a:srgbClr val="0039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A.R. Lowry 2023</a:t>
            </a:r>
            <a:endParaRPr lang="en-US" sz="2400" dirty="0">
              <a:solidFill>
                <a:srgbClr val="0039AC"/>
              </a:solidFill>
              <a:latin typeface="Arial" panose="020B0604020202020204" pitchFamily="34" charset="0"/>
              <a:ea typeface="ヒラギノ角ゴ Pro W3" charset="0"/>
              <a:cs typeface="Arial" panose="020B0604020202020204" pitchFamily="34" charset="0"/>
            </a:endParaRPr>
          </a:p>
        </p:txBody>
      </p:sp>
      <p:sp>
        <p:nvSpPr>
          <p:cNvPr id="17" name="Text Box 78">
            <a:extLst>
              <a:ext uri="{FF2B5EF4-FFF2-40B4-BE49-F238E27FC236}">
                <a16:creationId xmlns:a16="http://schemas.microsoft.com/office/drawing/2014/main" id="{7BCCAE15-2846-034D-B433-A8EA764466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5218" y="2644170"/>
            <a:ext cx="4541564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9pPr>
          </a:lstStyle>
          <a:p>
            <a:pPr algn="l"/>
            <a:r>
              <a:rPr lang="en-US" i="1" dirty="0">
                <a:solidFill>
                  <a:srgbClr val="FF0000"/>
                </a:solidFill>
                <a:latin typeface="Arial Black" charset="0"/>
                <a:ea typeface="ＭＳ Ｐゴシック" charset="0"/>
              </a:rPr>
              <a:t>Final Project Assignment</a:t>
            </a:r>
          </a:p>
          <a:p>
            <a:pPr algn="l"/>
            <a:r>
              <a:rPr lang="en-US" i="1" dirty="0">
                <a:solidFill>
                  <a:srgbClr val="FF0000"/>
                </a:solidFill>
                <a:latin typeface="Arial Black" charset="0"/>
                <a:ea typeface="ＭＳ Ｐゴシック" charset="0"/>
              </a:rPr>
              <a:t>Benson Park-n-Ride Data</a:t>
            </a:r>
            <a:endParaRPr lang="en-US" dirty="0">
              <a:solidFill>
                <a:srgbClr val="FF0000"/>
              </a:solidFill>
              <a:ea typeface="ＭＳ Ｐゴシック" charset="0"/>
            </a:endParaRPr>
          </a:p>
          <a:p>
            <a:pPr algn="l"/>
            <a:endParaRPr lang="en-US" dirty="0">
              <a:solidFill>
                <a:schemeClr val="accent2"/>
              </a:solidFill>
              <a:ea typeface="ＭＳ Ｐゴシック" charset="0"/>
            </a:endParaRPr>
          </a:p>
          <a:p>
            <a:pPr algn="l"/>
            <a:r>
              <a:rPr lang="en-US" dirty="0">
                <a:solidFill>
                  <a:srgbClr val="0039AC"/>
                </a:solidFill>
                <a:latin typeface="Arial Black" charset="0"/>
                <a:ea typeface="ＭＳ Ｐゴシック" charset="0"/>
              </a:rPr>
              <a:t>Due 5:00 pm, </a:t>
            </a:r>
            <a:r>
              <a:rPr lang="en-US" dirty="0" err="1">
                <a:solidFill>
                  <a:srgbClr val="0039AC"/>
                </a:solidFill>
                <a:latin typeface="Arial Black" charset="0"/>
                <a:ea typeface="ＭＳ Ｐゴシック" charset="0"/>
              </a:rPr>
              <a:t>Thur</a:t>
            </a:r>
            <a:r>
              <a:rPr lang="en-US" dirty="0">
                <a:solidFill>
                  <a:srgbClr val="0039AC"/>
                </a:solidFill>
                <a:latin typeface="Arial Black" charset="0"/>
                <a:ea typeface="ＭＳ Ｐゴシック" charset="0"/>
              </a:rPr>
              <a:t> May 4</a:t>
            </a:r>
          </a:p>
        </p:txBody>
      </p:sp>
    </p:spTree>
    <p:extLst>
      <p:ext uri="{BB962C8B-B14F-4D97-AF65-F5344CB8AC3E}">
        <p14:creationId xmlns:p14="http://schemas.microsoft.com/office/powerpoint/2010/main" val="35984538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EA42CDFD-5CD1-8F60-B682-3EDDA9CC2D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8547" y="766733"/>
            <a:ext cx="9494907" cy="5324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9pPr>
          </a:lstStyle>
          <a:p>
            <a:pPr algn="l"/>
            <a:r>
              <a:rPr lang="en-US" sz="3200" i="1" dirty="0">
                <a:solidFill>
                  <a:srgbClr val="323399"/>
                </a:solidFill>
                <a:latin typeface="Arial Black" charset="0"/>
                <a:ea typeface="ＭＳ Ｐゴシック" charset="0"/>
              </a:rPr>
              <a:t>Benson Park-n-Ride Project Assignment</a:t>
            </a:r>
          </a:p>
          <a:p>
            <a:pPr algn="l"/>
            <a:endParaRPr lang="en-US" sz="1200" dirty="0">
              <a:solidFill>
                <a:srgbClr val="323399"/>
              </a:solidFill>
              <a:ea typeface="ＭＳ Ｐゴシック" charset="0"/>
            </a:endParaRPr>
          </a:p>
          <a:p>
            <a:pPr algn="l"/>
            <a:r>
              <a:rPr lang="en-US" i="1" dirty="0">
                <a:solidFill>
                  <a:srgbClr val="323399"/>
                </a:solidFill>
                <a:latin typeface="Arial Black" charset="0"/>
                <a:ea typeface="ＭＳ Ｐゴシック" charset="0"/>
              </a:rPr>
              <a:t>Part III: DC Resistivity Investigation</a:t>
            </a:r>
            <a:endParaRPr lang="en-US" dirty="0">
              <a:solidFill>
                <a:srgbClr val="323399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  <a:p>
            <a:pPr algn="l"/>
            <a:r>
              <a:rPr lang="en-US" dirty="0">
                <a:solidFill>
                  <a:srgbClr val="323399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(III.1) Of course, we didn’t get much from our resistivity</a:t>
            </a:r>
          </a:p>
          <a:p>
            <a:pPr algn="l"/>
            <a:r>
              <a:rPr lang="en-US" dirty="0">
                <a:solidFill>
                  <a:srgbClr val="323399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   investigation… But we did make a couple of measurements before</a:t>
            </a:r>
          </a:p>
          <a:p>
            <a:pPr algn="l"/>
            <a:r>
              <a:rPr lang="en-US" dirty="0">
                <a:solidFill>
                  <a:srgbClr val="323399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   it shut down due to low battery. Unfortunately these were not</a:t>
            </a:r>
          </a:p>
          <a:p>
            <a:pPr algn="l"/>
            <a:r>
              <a:rPr lang="en-US" dirty="0">
                <a:solidFill>
                  <a:srgbClr val="323399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   saved to a file, but from memory, the first measurement was</a:t>
            </a:r>
          </a:p>
          <a:p>
            <a:pPr algn="l"/>
            <a:r>
              <a:rPr lang="en-US" dirty="0">
                <a:solidFill>
                  <a:srgbClr val="323399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   about 10.6 </a:t>
            </a:r>
            <a:r>
              <a:rPr lang="en-US" dirty="0">
                <a:solidFill>
                  <a:srgbClr val="323399"/>
                </a:solidFill>
                <a:latin typeface="Symbol" pitchFamily="2" charset="2"/>
                <a:ea typeface="ＭＳ Ｐゴシック" charset="0"/>
                <a:cs typeface="Arial" panose="020B0604020202020204" pitchFamily="34" charset="0"/>
              </a:rPr>
              <a:t>W</a:t>
            </a:r>
            <a:r>
              <a:rPr lang="en-US" dirty="0">
                <a:solidFill>
                  <a:srgbClr val="323399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-m (with 24 m </a:t>
            </a:r>
            <a:r>
              <a:rPr lang="en-US" i="1" dirty="0">
                <a:solidFill>
                  <a:schemeClr val="tx1"/>
                </a:solidFill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a</a:t>
            </a:r>
            <a:r>
              <a:rPr lang="en-US" dirty="0">
                <a:solidFill>
                  <a:srgbClr val="323399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-spacing), and the second was</a:t>
            </a:r>
          </a:p>
          <a:p>
            <a:pPr algn="l"/>
            <a:r>
              <a:rPr lang="en-US" dirty="0">
                <a:solidFill>
                  <a:srgbClr val="323399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   11.1 </a:t>
            </a:r>
            <a:r>
              <a:rPr lang="en-US" dirty="0">
                <a:solidFill>
                  <a:srgbClr val="323399"/>
                </a:solidFill>
                <a:latin typeface="Symbol" pitchFamily="2" charset="2"/>
                <a:ea typeface="ＭＳ Ｐゴシック" charset="0"/>
                <a:cs typeface="Arial" panose="020B0604020202020204" pitchFamily="34" charset="0"/>
              </a:rPr>
              <a:t>W</a:t>
            </a:r>
            <a:r>
              <a:rPr lang="en-US" dirty="0">
                <a:solidFill>
                  <a:srgbClr val="323399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-m (21 m </a:t>
            </a:r>
            <a:r>
              <a:rPr lang="en-US" i="1" dirty="0">
                <a:solidFill>
                  <a:schemeClr val="tx1"/>
                </a:solidFill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a</a:t>
            </a:r>
            <a:r>
              <a:rPr lang="en-US" dirty="0">
                <a:solidFill>
                  <a:srgbClr val="323399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-spacing with the near current electrode at the</a:t>
            </a:r>
          </a:p>
          <a:p>
            <a:pPr algn="l"/>
            <a:r>
              <a:rPr lang="en-US" dirty="0">
                <a:solidFill>
                  <a:srgbClr val="323399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   easternmost electrode).</a:t>
            </a:r>
          </a:p>
          <a:p>
            <a:pPr algn="l"/>
            <a:endParaRPr lang="en-US" sz="800" dirty="0">
              <a:solidFill>
                <a:srgbClr val="323399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  <a:p>
            <a:pPr algn="l"/>
            <a:r>
              <a:rPr lang="en-US" dirty="0">
                <a:solidFill>
                  <a:srgbClr val="323399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   Compare these to measurements from apparent resistivity</a:t>
            </a:r>
          </a:p>
          <a:p>
            <a:pPr algn="l"/>
            <a:r>
              <a:rPr lang="en-US" dirty="0">
                <a:solidFill>
                  <a:srgbClr val="323399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   </a:t>
            </a:r>
            <a:r>
              <a:rPr lang="en-US" dirty="0" err="1">
                <a:solidFill>
                  <a:srgbClr val="323399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pseudosections</a:t>
            </a:r>
            <a:r>
              <a:rPr lang="en-US">
                <a:solidFill>
                  <a:srgbClr val="323399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 for some </a:t>
            </a:r>
            <a:r>
              <a:rPr lang="en-US" dirty="0">
                <a:solidFill>
                  <a:srgbClr val="323399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of the past class project results we</a:t>
            </a:r>
          </a:p>
          <a:p>
            <a:pPr algn="l"/>
            <a:r>
              <a:rPr lang="en-US" dirty="0">
                <a:solidFill>
                  <a:srgbClr val="323399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   discussed in class (e.g., Paradise, West Cache Fault). What do</a:t>
            </a:r>
          </a:p>
          <a:p>
            <a:pPr algn="l"/>
            <a:r>
              <a:rPr lang="en-US" dirty="0">
                <a:solidFill>
                  <a:srgbClr val="323399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   these measurements imply about the lithology of our site?</a:t>
            </a:r>
          </a:p>
        </p:txBody>
      </p:sp>
    </p:spTree>
    <p:extLst>
      <p:ext uri="{BB962C8B-B14F-4D97-AF65-F5344CB8AC3E}">
        <p14:creationId xmlns:p14="http://schemas.microsoft.com/office/powerpoint/2010/main" val="26581679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EFB19390-A896-4858-1C0F-1E8E659D6A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4954" y="88900"/>
            <a:ext cx="7890878" cy="66787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9pPr>
          </a:lstStyle>
          <a:p>
            <a:pPr algn="l"/>
            <a:r>
              <a:rPr lang="en-US" sz="3200" i="1" dirty="0">
                <a:solidFill>
                  <a:srgbClr val="0039AC"/>
                </a:solidFill>
                <a:latin typeface="Arial Black" charset="0"/>
                <a:ea typeface="ＭＳ Ｐゴシック" charset="0"/>
              </a:rPr>
              <a:t>Dayton-Oxford Fault Project</a:t>
            </a:r>
          </a:p>
          <a:p>
            <a:pPr algn="l"/>
            <a:endParaRPr lang="en-US" sz="600" dirty="0">
              <a:solidFill>
                <a:srgbClr val="0039AC"/>
              </a:solidFill>
              <a:ea typeface="ＭＳ Ｐゴシック" charset="0"/>
            </a:endParaRPr>
          </a:p>
          <a:p>
            <a:pPr algn="l"/>
            <a:r>
              <a:rPr lang="en-US" i="1" dirty="0">
                <a:solidFill>
                  <a:srgbClr val="0039AC"/>
                </a:solidFill>
                <a:latin typeface="Arial Black" charset="0"/>
                <a:ea typeface="ＭＳ Ｐゴシック" charset="0"/>
              </a:rPr>
              <a:t>Part IV: Synthesis</a:t>
            </a:r>
          </a:p>
          <a:p>
            <a:pPr algn="l"/>
            <a:r>
              <a:rPr lang="en-US" dirty="0">
                <a:solidFill>
                  <a:srgbClr val="0039AC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Now, from the combination of all of the data (and your</a:t>
            </a:r>
          </a:p>
          <a:p>
            <a:pPr algn="l"/>
            <a:r>
              <a:rPr lang="en-US" dirty="0">
                <a:solidFill>
                  <a:srgbClr val="0039AC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visual observations of the site, and any additional</a:t>
            </a:r>
          </a:p>
          <a:p>
            <a:pPr algn="l"/>
            <a:r>
              <a:rPr lang="en-US" dirty="0">
                <a:solidFill>
                  <a:srgbClr val="0039AC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resources you have that pertain to the problem:</a:t>
            </a:r>
          </a:p>
          <a:p>
            <a:pPr algn="l"/>
            <a:r>
              <a:rPr lang="en-US" dirty="0">
                <a:solidFill>
                  <a:srgbClr val="0039AC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(IV.1) What (if anything) do the combined measurements</a:t>
            </a:r>
          </a:p>
          <a:p>
            <a:pPr algn="l"/>
            <a:r>
              <a:rPr lang="en-US" dirty="0">
                <a:solidFill>
                  <a:srgbClr val="0039AC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   tell us about the site that we could not glean from one</a:t>
            </a:r>
          </a:p>
          <a:p>
            <a:pPr algn="l"/>
            <a:r>
              <a:rPr lang="en-US" dirty="0">
                <a:solidFill>
                  <a:srgbClr val="0039AC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   type of geophysical measurement alone?</a:t>
            </a:r>
          </a:p>
          <a:p>
            <a:pPr algn="l"/>
            <a:r>
              <a:rPr lang="en-US" dirty="0">
                <a:solidFill>
                  <a:srgbClr val="0039AC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(IV.2) What is your final combined interpretation of the</a:t>
            </a:r>
          </a:p>
          <a:p>
            <a:pPr algn="l"/>
            <a:r>
              <a:rPr lang="en-US" dirty="0">
                <a:solidFill>
                  <a:srgbClr val="0039AC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   subsurface at the field site? Does it match your</a:t>
            </a:r>
          </a:p>
          <a:p>
            <a:pPr algn="l"/>
            <a:r>
              <a:rPr lang="en-US" dirty="0">
                <a:solidFill>
                  <a:srgbClr val="0039AC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   expectations of what you thought we’d find before</a:t>
            </a:r>
          </a:p>
          <a:p>
            <a:pPr algn="l"/>
            <a:r>
              <a:rPr lang="en-US" dirty="0">
                <a:solidFill>
                  <a:srgbClr val="0039AC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   you worked up the data?</a:t>
            </a:r>
          </a:p>
          <a:p>
            <a:pPr algn="l"/>
            <a:r>
              <a:rPr lang="en-US" dirty="0">
                <a:solidFill>
                  <a:srgbClr val="0039AC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(IV.3) One reason we chose this location is that the</a:t>
            </a:r>
          </a:p>
          <a:p>
            <a:pPr algn="l"/>
            <a:r>
              <a:rPr lang="en-US" dirty="0">
                <a:solidFill>
                  <a:srgbClr val="0039AC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   surface trace of the West Cache fault is mapped</a:t>
            </a:r>
          </a:p>
          <a:p>
            <a:pPr algn="l"/>
            <a:r>
              <a:rPr lang="en-US" dirty="0">
                <a:solidFill>
                  <a:srgbClr val="0039AC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   near here (presumably interpolating between surface</a:t>
            </a:r>
          </a:p>
          <a:p>
            <a:pPr algn="l"/>
            <a:r>
              <a:rPr lang="en-US" dirty="0">
                <a:solidFill>
                  <a:srgbClr val="0039AC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   mapped exposures). Do you think we found possible</a:t>
            </a:r>
          </a:p>
          <a:p>
            <a:pPr algn="l"/>
            <a:r>
              <a:rPr lang="en-US" dirty="0">
                <a:solidFill>
                  <a:srgbClr val="0039AC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   evidence of the fault, and why or why not?</a:t>
            </a:r>
          </a:p>
          <a:p>
            <a:pPr algn="l" eaLnBrk="0" hangingPunct="0"/>
            <a:endParaRPr lang="en-US" sz="600" dirty="0">
              <a:solidFill>
                <a:srgbClr val="0039AC"/>
              </a:solidFill>
              <a:latin typeface="Arial"/>
              <a:ea typeface="ＭＳ Ｐゴシック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32368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1D5B11F-C69D-A069-3413-5E8CD685160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82" b="1"/>
          <a:stretch/>
        </p:blipFill>
        <p:spPr>
          <a:xfrm>
            <a:off x="6134882" y="1447701"/>
            <a:ext cx="5815584" cy="339051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501C3CE-71BD-CFC9-12EE-901AB9C9DF2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145" b="2758"/>
          <a:stretch/>
        </p:blipFill>
        <p:spPr>
          <a:xfrm>
            <a:off x="319298" y="1453950"/>
            <a:ext cx="5815584" cy="3383280"/>
          </a:xfrm>
          <a:prstGeom prst="rect">
            <a:avLst/>
          </a:prstGeom>
        </p:spPr>
      </p:pic>
      <p:sp>
        <p:nvSpPr>
          <p:cNvPr id="4" name="Text Box 3">
            <a:extLst>
              <a:ext uri="{FF2B5EF4-FFF2-40B4-BE49-F238E27FC236}">
                <a16:creationId xmlns:a16="http://schemas.microsoft.com/office/drawing/2014/main" id="{BFA34263-1032-8EB6-55D2-AD5C949F9C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8278" y="320457"/>
            <a:ext cx="9115444" cy="6217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9pPr>
          </a:lstStyle>
          <a:p>
            <a:pPr algn="l"/>
            <a:r>
              <a:rPr lang="en-US" sz="3200" i="1" dirty="0">
                <a:solidFill>
                  <a:srgbClr val="0039AC"/>
                </a:solidFill>
                <a:latin typeface="Arial Black" charset="0"/>
                <a:ea typeface="ＭＳ Ｐゴシック" charset="0"/>
              </a:rPr>
              <a:t>Benson Park-n-Ride Project Assignment</a:t>
            </a:r>
          </a:p>
          <a:p>
            <a:pPr algn="l"/>
            <a:endParaRPr lang="en-US" sz="600" dirty="0">
              <a:solidFill>
                <a:srgbClr val="0039AC"/>
              </a:solidFill>
              <a:ea typeface="ＭＳ Ｐゴシック" charset="0"/>
            </a:endParaRPr>
          </a:p>
          <a:p>
            <a:pPr algn="l"/>
            <a:r>
              <a:rPr lang="en-US" i="1" dirty="0">
                <a:solidFill>
                  <a:srgbClr val="0039AC"/>
                </a:solidFill>
                <a:latin typeface="Arial Black" charset="0"/>
                <a:ea typeface="ＭＳ Ｐゴシック" charset="0"/>
              </a:rPr>
              <a:t>Part I: Seismic Investigation</a:t>
            </a:r>
          </a:p>
          <a:p>
            <a:pPr algn="l"/>
            <a:endParaRPr lang="en-US" i="1" dirty="0">
              <a:solidFill>
                <a:srgbClr val="0039AC"/>
              </a:solidFill>
              <a:latin typeface="Arial Black" charset="0"/>
              <a:ea typeface="ＭＳ Ｐゴシック" charset="0"/>
            </a:endParaRPr>
          </a:p>
          <a:p>
            <a:pPr algn="l"/>
            <a:endParaRPr lang="en-US" i="1" dirty="0">
              <a:solidFill>
                <a:srgbClr val="0039AC"/>
              </a:solidFill>
              <a:latin typeface="Arial Black" charset="0"/>
              <a:ea typeface="ＭＳ Ｐゴシック" charset="0"/>
            </a:endParaRPr>
          </a:p>
          <a:p>
            <a:pPr algn="l"/>
            <a:endParaRPr lang="en-US" i="1" dirty="0">
              <a:solidFill>
                <a:srgbClr val="0039AC"/>
              </a:solidFill>
              <a:latin typeface="Arial Black" charset="0"/>
              <a:ea typeface="ＭＳ Ｐゴシック" charset="0"/>
            </a:endParaRPr>
          </a:p>
          <a:p>
            <a:pPr algn="l"/>
            <a:endParaRPr lang="en-US" i="1" dirty="0">
              <a:solidFill>
                <a:srgbClr val="0039AC"/>
              </a:solidFill>
              <a:latin typeface="Arial Black" charset="0"/>
              <a:ea typeface="ＭＳ Ｐゴシック" charset="0"/>
            </a:endParaRPr>
          </a:p>
          <a:p>
            <a:pPr algn="l"/>
            <a:endParaRPr lang="en-US" i="1" dirty="0">
              <a:solidFill>
                <a:srgbClr val="0039AC"/>
              </a:solidFill>
              <a:latin typeface="Arial Black" charset="0"/>
              <a:ea typeface="ＭＳ Ｐゴシック" charset="0"/>
            </a:endParaRPr>
          </a:p>
          <a:p>
            <a:pPr algn="l"/>
            <a:endParaRPr lang="en-US" i="1" dirty="0">
              <a:solidFill>
                <a:srgbClr val="0039AC"/>
              </a:solidFill>
              <a:latin typeface="Arial Black" charset="0"/>
              <a:ea typeface="ＭＳ Ｐゴシック" charset="0"/>
            </a:endParaRPr>
          </a:p>
          <a:p>
            <a:pPr algn="l"/>
            <a:endParaRPr lang="en-US" i="1" dirty="0">
              <a:solidFill>
                <a:srgbClr val="0039AC"/>
              </a:solidFill>
              <a:latin typeface="Arial Black" charset="0"/>
              <a:ea typeface="ＭＳ Ｐゴシック" charset="0"/>
            </a:endParaRPr>
          </a:p>
          <a:p>
            <a:pPr algn="l"/>
            <a:endParaRPr lang="en-US" i="1" dirty="0">
              <a:solidFill>
                <a:srgbClr val="0039AC"/>
              </a:solidFill>
              <a:latin typeface="Arial Black" charset="0"/>
              <a:ea typeface="ＭＳ Ｐゴシック" charset="0"/>
            </a:endParaRPr>
          </a:p>
          <a:p>
            <a:pPr algn="l"/>
            <a:endParaRPr lang="en-US" i="1" dirty="0">
              <a:solidFill>
                <a:srgbClr val="0039AC"/>
              </a:solidFill>
              <a:latin typeface="Arial Black" charset="0"/>
              <a:ea typeface="ＭＳ Ｐゴシック" charset="0"/>
            </a:endParaRPr>
          </a:p>
          <a:p>
            <a:pPr algn="l"/>
            <a:endParaRPr lang="en-US" i="1" dirty="0">
              <a:solidFill>
                <a:srgbClr val="0039AC"/>
              </a:solidFill>
              <a:latin typeface="Arial Black" charset="0"/>
              <a:ea typeface="ＭＳ Ｐゴシック" charset="0"/>
            </a:endParaRPr>
          </a:p>
          <a:p>
            <a:pPr algn="l"/>
            <a:r>
              <a:rPr lang="en-US" dirty="0">
                <a:solidFill>
                  <a:srgbClr val="0039AC"/>
                </a:solidFill>
                <a:ea typeface="ＭＳ Ｐゴシック" charset="0"/>
              </a:rPr>
              <a:t>Data files are on the course website! You’ll want to use the RAS</a:t>
            </a:r>
          </a:p>
          <a:p>
            <a:pPr algn="l"/>
            <a:r>
              <a:rPr lang="en-US" dirty="0">
                <a:solidFill>
                  <a:srgbClr val="0039AC"/>
                </a:solidFill>
                <a:ea typeface="ＭＳ Ｐゴシック" charset="0"/>
              </a:rPr>
              <a:t>software (which </a:t>
            </a:r>
            <a:r>
              <a:rPr lang="en-US" i="1" dirty="0">
                <a:solidFill>
                  <a:srgbClr val="0039AC"/>
                </a:solidFill>
                <a:ea typeface="ＭＳ Ｐゴシック" charset="0"/>
              </a:rPr>
              <a:t>should be</a:t>
            </a:r>
            <a:r>
              <a:rPr lang="en-US" dirty="0">
                <a:solidFill>
                  <a:srgbClr val="0039AC"/>
                </a:solidFill>
                <a:ea typeface="ＭＳ Ｐゴシック" charset="0"/>
              </a:rPr>
              <a:t> installed on most windows computers</a:t>
            </a:r>
          </a:p>
          <a:p>
            <a:pPr algn="l"/>
            <a:r>
              <a:rPr lang="en-US" dirty="0">
                <a:solidFill>
                  <a:srgbClr val="0039AC"/>
                </a:solidFill>
                <a:ea typeface="ＭＳ Ｐゴシック" charset="0"/>
              </a:rPr>
              <a:t>in the Oldham room) to redisplay and pick the first arrivals from</a:t>
            </a:r>
          </a:p>
          <a:p>
            <a:pPr algn="l"/>
            <a:r>
              <a:rPr lang="en-US" dirty="0">
                <a:solidFill>
                  <a:srgbClr val="0039AC"/>
                </a:solidFill>
                <a:ea typeface="ＭＳ Ｐゴシック" charset="0"/>
              </a:rPr>
              <a:t>individual traces of the data. Picks are saved in ascii text files!</a:t>
            </a:r>
            <a:endParaRPr lang="en-US" i="1" dirty="0">
              <a:solidFill>
                <a:srgbClr val="0039AC"/>
              </a:solidFill>
              <a:latin typeface="Arial Black" charset="0"/>
              <a:ea typeface="ＭＳ Ｐゴシック" charset="0"/>
            </a:endParaRPr>
          </a:p>
        </p:txBody>
      </p:sp>
      <p:sp>
        <p:nvSpPr>
          <p:cNvPr id="6" name="Text Box 7">
            <a:extLst>
              <a:ext uri="{FF2B5EF4-FFF2-40B4-BE49-F238E27FC236}">
                <a16:creationId xmlns:a16="http://schemas.microsoft.com/office/drawing/2014/main" id="{7EC45692-6CD1-BF15-F701-320C19306017}"/>
              </a:ext>
            </a:extLst>
          </p:cNvPr>
          <p:cNvSpPr txBox="1">
            <a:spLocks/>
          </p:cNvSpPr>
          <p:nvPr/>
        </p:nvSpPr>
        <p:spPr bwMode="auto">
          <a:xfrm>
            <a:off x="475811" y="4330071"/>
            <a:ext cx="298203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blipFill dpi="0" rotWithShape="0">
                  <a:blip r:embed="rId4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254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9pPr>
          </a:lstStyle>
          <a:p>
            <a:pPr algn="l"/>
            <a:r>
              <a:rPr lang="en-US" dirty="0">
                <a:solidFill>
                  <a:srgbClr val="0039AC"/>
                </a:solidFill>
                <a:highlight>
                  <a:srgbClr val="FFFF00"/>
                </a:highlight>
                <a:latin typeface="Arial Black" charset="0"/>
              </a:rPr>
              <a:t>E to W (Forward)</a:t>
            </a:r>
          </a:p>
        </p:txBody>
      </p:sp>
      <p:sp>
        <p:nvSpPr>
          <p:cNvPr id="8" name="Text Box 9">
            <a:extLst>
              <a:ext uri="{FF2B5EF4-FFF2-40B4-BE49-F238E27FC236}">
                <a16:creationId xmlns:a16="http://schemas.microsoft.com/office/drawing/2014/main" id="{29D364E8-A56E-B433-2B61-6B834C2D84B2}"/>
              </a:ext>
            </a:extLst>
          </p:cNvPr>
          <p:cNvSpPr txBox="1">
            <a:spLocks/>
          </p:cNvSpPr>
          <p:nvPr/>
        </p:nvSpPr>
        <p:spPr bwMode="auto">
          <a:xfrm>
            <a:off x="8917919" y="4330071"/>
            <a:ext cx="295478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blipFill dpi="0" rotWithShape="0">
                  <a:blip r:embed="rId4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254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9pPr>
          </a:lstStyle>
          <a:p>
            <a:pPr algn="l"/>
            <a:r>
              <a:rPr lang="en-US" dirty="0">
                <a:solidFill>
                  <a:srgbClr val="0039AC"/>
                </a:solidFill>
                <a:highlight>
                  <a:srgbClr val="FFFF00"/>
                </a:highlight>
                <a:latin typeface="Arial Black" charset="0"/>
              </a:rPr>
              <a:t>W to E (Reverse)</a:t>
            </a:r>
          </a:p>
        </p:txBody>
      </p:sp>
    </p:spTree>
    <p:extLst>
      <p:ext uri="{BB962C8B-B14F-4D97-AF65-F5344CB8AC3E}">
        <p14:creationId xmlns:p14="http://schemas.microsoft.com/office/powerpoint/2010/main" val="3815877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>
            <a:extLst>
              <a:ext uri="{FF2B5EF4-FFF2-40B4-BE49-F238E27FC236}">
                <a16:creationId xmlns:a16="http://schemas.microsoft.com/office/drawing/2014/main" id="{08C745E4-5E36-06A1-BD57-CE8DEE7FDA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1558" y="166569"/>
            <a:ext cx="9268884" cy="652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9pPr>
          </a:lstStyle>
          <a:p>
            <a:pPr algn="l"/>
            <a:r>
              <a:rPr lang="en-US" sz="3200" i="1" dirty="0">
                <a:solidFill>
                  <a:srgbClr val="323399"/>
                </a:solidFill>
                <a:latin typeface="Arial Black" charset="0"/>
                <a:ea typeface="ＭＳ Ｐゴシック" charset="0"/>
              </a:rPr>
              <a:t>Benson Park-n-Ride Project</a:t>
            </a:r>
            <a:r>
              <a:rPr lang="en-US" sz="3200" i="1" dirty="0">
                <a:solidFill>
                  <a:srgbClr val="0039AC"/>
                </a:solidFill>
                <a:latin typeface="Arial Black" charset="0"/>
                <a:ea typeface="ＭＳ Ｐゴシック" charset="0"/>
              </a:rPr>
              <a:t> Assignment</a:t>
            </a:r>
          </a:p>
          <a:p>
            <a:pPr algn="l"/>
            <a:endParaRPr lang="en-US" sz="600" dirty="0">
              <a:solidFill>
                <a:srgbClr val="0039AC"/>
              </a:solidFill>
              <a:ea typeface="ＭＳ Ｐゴシック" charset="0"/>
            </a:endParaRPr>
          </a:p>
          <a:p>
            <a:pPr algn="l"/>
            <a:r>
              <a:rPr lang="en-US" i="1" dirty="0">
                <a:solidFill>
                  <a:srgbClr val="323399"/>
                </a:solidFill>
                <a:latin typeface="Arial Black" charset="0"/>
                <a:ea typeface="ＭＳ Ｐゴシック" charset="0"/>
              </a:rPr>
              <a:t>Part I: Seismic Investigation (Continued)</a:t>
            </a:r>
          </a:p>
          <a:p>
            <a:pPr algn="l"/>
            <a:endParaRPr lang="en-US" sz="800" i="1" dirty="0">
              <a:solidFill>
                <a:srgbClr val="323399"/>
              </a:solidFill>
              <a:latin typeface="Arial Black" charset="0"/>
              <a:ea typeface="ＭＳ Ｐゴシック" charset="0"/>
            </a:endParaRPr>
          </a:p>
          <a:p>
            <a:pPr algn="l"/>
            <a:r>
              <a:rPr lang="en-US" dirty="0">
                <a:solidFill>
                  <a:srgbClr val="323399"/>
                </a:solidFill>
                <a:ea typeface="ＭＳ Ｐゴシック" charset="0"/>
              </a:rPr>
              <a:t>(I.1) Pick first arrivals for each record. I recommend looking at both</a:t>
            </a:r>
          </a:p>
          <a:p>
            <a:pPr algn="l"/>
            <a:r>
              <a:rPr lang="en-US" dirty="0">
                <a:solidFill>
                  <a:srgbClr val="323399"/>
                </a:solidFill>
                <a:ea typeface="ＭＳ Ｐゴシック" charset="0"/>
              </a:rPr>
              <a:t>   forward and reverse sections (remembering reciprocity!) before</a:t>
            </a:r>
          </a:p>
          <a:p>
            <a:pPr algn="l"/>
            <a:r>
              <a:rPr lang="en-US" dirty="0">
                <a:solidFill>
                  <a:srgbClr val="323399"/>
                </a:solidFill>
                <a:ea typeface="ＭＳ Ｐゴシック" charset="0"/>
              </a:rPr>
              <a:t>   finalizing &amp; modeling your picks. Remember that you don’t need</a:t>
            </a:r>
          </a:p>
          <a:p>
            <a:pPr algn="l"/>
            <a:r>
              <a:rPr lang="en-US" dirty="0">
                <a:solidFill>
                  <a:srgbClr val="323399"/>
                </a:solidFill>
                <a:ea typeface="ＭＳ Ｐゴシック" charset="0"/>
              </a:rPr>
              <a:t>   to populate every pick in </a:t>
            </a:r>
            <a:r>
              <a:rPr lang="en-US" i="1" dirty="0">
                <a:solidFill>
                  <a:srgbClr val="002060"/>
                </a:solidFill>
                <a:ea typeface="ＭＳ Ｐゴシック" charset="0"/>
              </a:rPr>
              <a:t>Refract</a:t>
            </a:r>
            <a:r>
              <a:rPr lang="en-US" dirty="0">
                <a:solidFill>
                  <a:srgbClr val="323399"/>
                </a:solidFill>
                <a:ea typeface="ＭＳ Ｐゴシック" charset="0"/>
              </a:rPr>
              <a:t>… Model only the picks you are</a:t>
            </a:r>
          </a:p>
          <a:p>
            <a:pPr algn="l"/>
            <a:r>
              <a:rPr lang="en-US" dirty="0">
                <a:solidFill>
                  <a:srgbClr val="323399"/>
                </a:solidFill>
                <a:ea typeface="ＭＳ Ｐゴシック" charset="0"/>
              </a:rPr>
              <a:t>   confident in!</a:t>
            </a:r>
          </a:p>
          <a:p>
            <a:pPr algn="l"/>
            <a:endParaRPr lang="en-US" sz="600" dirty="0">
              <a:solidFill>
                <a:srgbClr val="323399"/>
              </a:solidFill>
              <a:ea typeface="ＭＳ Ｐゴシック" charset="0"/>
            </a:endParaRPr>
          </a:p>
          <a:p>
            <a:pPr algn="l"/>
            <a:r>
              <a:rPr lang="en-US" dirty="0">
                <a:solidFill>
                  <a:srgbClr val="323399"/>
                </a:solidFill>
                <a:ea typeface="ＭＳ Ｐゴシック" charset="0"/>
              </a:rPr>
              <a:t>(I.2) Model the data in </a:t>
            </a:r>
            <a:r>
              <a:rPr lang="en-US" i="1" dirty="0">
                <a:solidFill>
                  <a:srgbClr val="002060"/>
                </a:solidFill>
                <a:ea typeface="ＭＳ Ｐゴシック" charset="0"/>
              </a:rPr>
              <a:t>Refract</a:t>
            </a:r>
            <a:r>
              <a:rPr lang="en-US" dirty="0">
                <a:solidFill>
                  <a:srgbClr val="323399"/>
                </a:solidFill>
                <a:ea typeface="ＭＳ Ｐゴシック" charset="0"/>
              </a:rPr>
              <a:t>. Your project report should</a:t>
            </a:r>
          </a:p>
          <a:p>
            <a:pPr algn="l"/>
            <a:r>
              <a:rPr lang="en-US" dirty="0">
                <a:solidFill>
                  <a:srgbClr val="323399"/>
                </a:solidFill>
                <a:ea typeface="ＭＳ Ｐゴシック" charset="0"/>
              </a:rPr>
              <a:t>   include screenshots of all four of the </a:t>
            </a:r>
            <a:r>
              <a:rPr lang="en-US" i="1" dirty="0">
                <a:solidFill>
                  <a:srgbClr val="002060"/>
                </a:solidFill>
                <a:ea typeface="ＭＳ Ｐゴシック" charset="0"/>
              </a:rPr>
              <a:t>Refract</a:t>
            </a:r>
            <a:r>
              <a:rPr lang="en-US" dirty="0">
                <a:solidFill>
                  <a:srgbClr val="0039AC"/>
                </a:solidFill>
                <a:ea typeface="ＭＳ Ｐゴシック" charset="0"/>
              </a:rPr>
              <a:t> </a:t>
            </a:r>
            <a:r>
              <a:rPr lang="en-US" dirty="0">
                <a:solidFill>
                  <a:srgbClr val="323399"/>
                </a:solidFill>
                <a:ea typeface="ＭＳ Ｐゴシック" charset="0"/>
              </a:rPr>
              <a:t>windows for </a:t>
            </a:r>
          </a:p>
          <a:p>
            <a:pPr algn="l"/>
            <a:r>
              <a:rPr lang="en-US" dirty="0">
                <a:solidFill>
                  <a:srgbClr val="323399"/>
                </a:solidFill>
                <a:ea typeface="ＭＳ Ｐゴシック" charset="0"/>
              </a:rPr>
              <a:t>   completeness.</a:t>
            </a:r>
          </a:p>
          <a:p>
            <a:pPr algn="l"/>
            <a:endParaRPr lang="en-US" sz="600" dirty="0">
              <a:solidFill>
                <a:srgbClr val="323399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  <a:p>
            <a:pPr algn="l"/>
            <a:r>
              <a:rPr lang="en-US" dirty="0">
                <a:solidFill>
                  <a:srgbClr val="323399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(I.2.i) The GPS positions are too</a:t>
            </a:r>
          </a:p>
          <a:p>
            <a:pPr algn="l"/>
            <a:r>
              <a:rPr lang="en-US" dirty="0">
                <a:solidFill>
                  <a:srgbClr val="323399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   scattered to be reliable, but given</a:t>
            </a:r>
          </a:p>
          <a:p>
            <a:pPr algn="l"/>
            <a:r>
              <a:rPr lang="en-US" dirty="0">
                <a:solidFill>
                  <a:srgbClr val="323399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   curvature evident in Amanda’s</a:t>
            </a:r>
          </a:p>
          <a:p>
            <a:pPr algn="l"/>
            <a:r>
              <a:rPr lang="en-US" dirty="0">
                <a:solidFill>
                  <a:srgbClr val="323399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   satellite image, how might errors</a:t>
            </a:r>
          </a:p>
          <a:p>
            <a:pPr algn="l"/>
            <a:r>
              <a:rPr lang="en-US" dirty="0">
                <a:solidFill>
                  <a:srgbClr val="323399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   in distances from the shots effect</a:t>
            </a:r>
          </a:p>
          <a:p>
            <a:pPr algn="l"/>
            <a:r>
              <a:rPr lang="en-US" dirty="0">
                <a:solidFill>
                  <a:srgbClr val="323399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   your velocity model?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4998E1B-F1C9-EF2C-1F2F-03BF03CF73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63966" y="3994785"/>
            <a:ext cx="5031109" cy="2693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8028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330CFE02-8283-A37A-3C5D-C1C16CA2E1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7623" y="1105287"/>
            <a:ext cx="9117239" cy="4647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9pPr>
          </a:lstStyle>
          <a:p>
            <a:pPr algn="l"/>
            <a:r>
              <a:rPr lang="en-US" sz="3200" i="1" dirty="0">
                <a:solidFill>
                  <a:srgbClr val="323399"/>
                </a:solidFill>
                <a:latin typeface="Arial Black" charset="0"/>
                <a:ea typeface="ＭＳ Ｐゴシック" charset="0"/>
              </a:rPr>
              <a:t>Benson Park-n-Ride Project Assignment</a:t>
            </a:r>
          </a:p>
          <a:p>
            <a:pPr algn="l"/>
            <a:endParaRPr lang="en-US" sz="1200" dirty="0">
              <a:solidFill>
                <a:srgbClr val="323399"/>
              </a:solidFill>
              <a:ea typeface="ＭＳ Ｐゴシック" charset="0"/>
            </a:endParaRPr>
          </a:p>
          <a:p>
            <a:pPr algn="l"/>
            <a:r>
              <a:rPr lang="en-US" i="1" dirty="0">
                <a:solidFill>
                  <a:srgbClr val="323399"/>
                </a:solidFill>
                <a:latin typeface="Arial Black" charset="0"/>
                <a:ea typeface="ＭＳ Ｐゴシック" charset="0"/>
              </a:rPr>
              <a:t>Part I: Seismic Investigation Continued</a:t>
            </a:r>
          </a:p>
          <a:p>
            <a:pPr algn="l"/>
            <a:endParaRPr lang="en-US" sz="1200" i="1" dirty="0">
              <a:solidFill>
                <a:srgbClr val="323399"/>
              </a:solidFill>
              <a:latin typeface="Arial Black" charset="0"/>
              <a:ea typeface="ＭＳ Ｐゴシック" charset="0"/>
            </a:endParaRPr>
          </a:p>
          <a:p>
            <a:pPr algn="l"/>
            <a:r>
              <a:rPr lang="en-US" dirty="0">
                <a:solidFill>
                  <a:srgbClr val="323399"/>
                </a:solidFill>
                <a:ea typeface="ＭＳ Ｐゴシック" charset="0"/>
              </a:rPr>
              <a:t>(I.3.i) Is there unequivocal evidence for dip on the layer interfaces</a:t>
            </a:r>
          </a:p>
          <a:p>
            <a:pPr algn="l"/>
            <a:r>
              <a:rPr lang="en-US" dirty="0">
                <a:solidFill>
                  <a:srgbClr val="323399"/>
                </a:solidFill>
                <a:ea typeface="ＭＳ Ｐゴシック" charset="0"/>
              </a:rPr>
              <a:t>    generating your arrivals? </a:t>
            </a:r>
          </a:p>
          <a:p>
            <a:pPr algn="l"/>
            <a:r>
              <a:rPr lang="en-US" dirty="0">
                <a:solidFill>
                  <a:srgbClr val="323399"/>
                </a:solidFill>
                <a:ea typeface="ＭＳ Ｐゴシック" charset="0"/>
              </a:rPr>
              <a:t>(I.3.ii) If the model has a </a:t>
            </a:r>
            <a:r>
              <a:rPr lang="ja-JP" altLang="en-US">
                <a:solidFill>
                  <a:srgbClr val="323399"/>
                </a:solidFill>
                <a:ea typeface="ＭＳ Ｐゴシック" charset="0"/>
              </a:rPr>
              <a:t>“</a:t>
            </a:r>
            <a:r>
              <a:rPr lang="en-US" dirty="0">
                <a:solidFill>
                  <a:srgbClr val="323399"/>
                </a:solidFill>
                <a:ea typeface="ＭＳ Ｐゴシック" charset="0"/>
              </a:rPr>
              <a:t>dipping</a:t>
            </a:r>
            <a:r>
              <a:rPr lang="ja-JP" altLang="en-US">
                <a:solidFill>
                  <a:srgbClr val="323399"/>
                </a:solidFill>
                <a:ea typeface="ＭＳ Ｐゴシック" charset="0"/>
              </a:rPr>
              <a:t>”</a:t>
            </a:r>
            <a:r>
              <a:rPr lang="en-US" dirty="0">
                <a:solidFill>
                  <a:srgbClr val="323399"/>
                </a:solidFill>
                <a:ea typeface="ＭＳ Ｐゴシック" charset="0"/>
              </a:rPr>
              <a:t> layer, is the dip consistent with</a:t>
            </a:r>
          </a:p>
          <a:p>
            <a:pPr algn="l"/>
            <a:r>
              <a:rPr lang="en-US" dirty="0">
                <a:solidFill>
                  <a:srgbClr val="323399"/>
                </a:solidFill>
                <a:ea typeface="ＭＳ Ｐゴシック" charset="0"/>
              </a:rPr>
              <a:t>   what you’d expect at this location?</a:t>
            </a:r>
          </a:p>
          <a:p>
            <a:pPr algn="l"/>
            <a:r>
              <a:rPr lang="en-US" dirty="0">
                <a:solidFill>
                  <a:srgbClr val="323399"/>
                </a:solidFill>
                <a:ea typeface="ＭＳ Ｐゴシック" charset="0"/>
              </a:rPr>
              <a:t>(I.3.iii) Is there misfit in your best-fitting model of your picks that</a:t>
            </a:r>
          </a:p>
          <a:p>
            <a:pPr algn="l"/>
            <a:r>
              <a:rPr lang="en-US" dirty="0">
                <a:solidFill>
                  <a:srgbClr val="323399"/>
                </a:solidFill>
                <a:ea typeface="ＭＳ Ｐゴシック" charset="0"/>
              </a:rPr>
              <a:t>    can’t be reduced by changing the model parameters?</a:t>
            </a:r>
          </a:p>
          <a:p>
            <a:pPr algn="l"/>
            <a:r>
              <a:rPr lang="en-US" dirty="0">
                <a:solidFill>
                  <a:srgbClr val="323399"/>
                </a:solidFill>
                <a:ea typeface="ＭＳ Ｐゴシック" charset="0"/>
              </a:rPr>
              <a:t>(I.3.iv) If so, how might you interpret that misfit?</a:t>
            </a:r>
          </a:p>
          <a:p>
            <a:pPr algn="l"/>
            <a:r>
              <a:rPr lang="en-US" dirty="0">
                <a:solidFill>
                  <a:srgbClr val="323399"/>
                </a:solidFill>
                <a:ea typeface="ＭＳ Ｐゴシック" charset="0"/>
              </a:rPr>
              <a:t>(I.3.v) Use ray theory and a simple calculation of how a velocity</a:t>
            </a:r>
          </a:p>
          <a:p>
            <a:pPr algn="l"/>
            <a:r>
              <a:rPr lang="en-US" dirty="0">
                <a:solidFill>
                  <a:srgbClr val="323399"/>
                </a:solidFill>
                <a:ea typeface="ＭＳ Ｐゴシック" charset="0"/>
              </a:rPr>
              <a:t>    change within your top layer might produce </a:t>
            </a:r>
            <a:r>
              <a:rPr lang="en-US">
                <a:solidFill>
                  <a:srgbClr val="323399"/>
                </a:solidFill>
                <a:ea typeface="ＭＳ Ｐゴシック" charset="0"/>
              </a:rPr>
              <a:t>the observed misfit</a:t>
            </a:r>
            <a:r>
              <a:rPr lang="en-US" dirty="0">
                <a:solidFill>
                  <a:srgbClr val="323399"/>
                </a:solidFill>
                <a:ea typeface="ＭＳ Ｐゴシック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301236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6C64C1C9-2284-D736-041B-6A4B8AD42B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8278" y="127000"/>
            <a:ext cx="9115444" cy="66787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9pPr>
          </a:lstStyle>
          <a:p>
            <a:pPr algn="l"/>
            <a:r>
              <a:rPr lang="en-US" sz="3200" i="1" dirty="0">
                <a:solidFill>
                  <a:srgbClr val="323399"/>
                </a:solidFill>
                <a:latin typeface="Arial Black" charset="0"/>
                <a:ea typeface="ＭＳ Ｐゴシック" charset="0"/>
              </a:rPr>
              <a:t>Benson Park-n-Ride Project Assignment</a:t>
            </a:r>
          </a:p>
          <a:p>
            <a:pPr algn="l"/>
            <a:endParaRPr lang="en-US" sz="1200" dirty="0">
              <a:solidFill>
                <a:srgbClr val="323399"/>
              </a:solidFill>
              <a:ea typeface="ＭＳ Ｐゴシック" charset="0"/>
            </a:endParaRPr>
          </a:p>
          <a:p>
            <a:pPr algn="l"/>
            <a:r>
              <a:rPr lang="en-US" i="1" dirty="0">
                <a:solidFill>
                  <a:srgbClr val="323399"/>
                </a:solidFill>
                <a:latin typeface="Arial Black" charset="0"/>
                <a:ea typeface="ＭＳ Ｐゴシック" charset="0"/>
              </a:rPr>
              <a:t>Part I: Seismic Investigation Continued</a:t>
            </a:r>
            <a:endParaRPr lang="en-US" dirty="0">
              <a:solidFill>
                <a:srgbClr val="323399"/>
              </a:solidFill>
              <a:ea typeface="ＭＳ Ｐゴシック" charset="0"/>
            </a:endParaRPr>
          </a:p>
          <a:p>
            <a:pPr algn="l"/>
            <a:r>
              <a:rPr lang="en-US" dirty="0">
                <a:solidFill>
                  <a:srgbClr val="323399"/>
                </a:solidFill>
                <a:ea typeface="ＭＳ Ｐゴシック" charset="0"/>
              </a:rPr>
              <a:t>(I.4) If we crossed the West Cache fault trace, our target </a:t>
            </a:r>
            <a:r>
              <a:rPr lang="en-US" dirty="0">
                <a:solidFill>
                  <a:srgbClr val="323399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would</a:t>
            </a:r>
          </a:p>
          <a:p>
            <a:pPr algn="l"/>
            <a:r>
              <a:rPr lang="en-US" dirty="0">
                <a:solidFill>
                  <a:srgbClr val="323399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  </a:t>
            </a:r>
            <a:r>
              <a:rPr lang="en-US" dirty="0">
                <a:solidFill>
                  <a:srgbClr val="323399"/>
                </a:solidFill>
                <a:ea typeface="ＭＳ Ｐゴシック" charset="0"/>
              </a:rPr>
              <a:t> have travel-times somewhere on a spectrum between a layer</a:t>
            </a:r>
          </a:p>
          <a:p>
            <a:pPr algn="l"/>
            <a:r>
              <a:rPr lang="en-US" dirty="0">
                <a:solidFill>
                  <a:srgbClr val="323399"/>
                </a:solidFill>
                <a:ea typeface="ＭＳ Ｐゴシック" charset="0"/>
              </a:rPr>
              <a:t>   over a vertical contact and an offset layer boundary:</a:t>
            </a:r>
          </a:p>
          <a:p>
            <a:pPr algn="l"/>
            <a:endParaRPr lang="en-US" dirty="0">
              <a:solidFill>
                <a:srgbClr val="323399"/>
              </a:solidFill>
              <a:ea typeface="ＭＳ Ｐゴシック" charset="0"/>
            </a:endParaRPr>
          </a:p>
          <a:p>
            <a:pPr algn="l"/>
            <a:endParaRPr lang="en-US" dirty="0">
              <a:solidFill>
                <a:srgbClr val="323399"/>
              </a:solidFill>
              <a:ea typeface="ＭＳ Ｐゴシック" charset="0"/>
            </a:endParaRPr>
          </a:p>
          <a:p>
            <a:pPr algn="l"/>
            <a:endParaRPr lang="en-US" dirty="0">
              <a:solidFill>
                <a:srgbClr val="323399"/>
              </a:solidFill>
              <a:ea typeface="ＭＳ Ｐゴシック" charset="0"/>
            </a:endParaRPr>
          </a:p>
          <a:p>
            <a:pPr algn="l"/>
            <a:endParaRPr lang="en-US" dirty="0">
              <a:solidFill>
                <a:srgbClr val="323399"/>
              </a:solidFill>
              <a:ea typeface="ＭＳ Ｐゴシック" charset="0"/>
            </a:endParaRPr>
          </a:p>
          <a:p>
            <a:pPr algn="l"/>
            <a:endParaRPr lang="en-US" dirty="0">
              <a:solidFill>
                <a:srgbClr val="323399"/>
              </a:solidFill>
              <a:ea typeface="ＭＳ Ｐゴシック" charset="0"/>
            </a:endParaRPr>
          </a:p>
          <a:p>
            <a:pPr algn="l"/>
            <a:endParaRPr lang="en-US" dirty="0">
              <a:solidFill>
                <a:srgbClr val="323399"/>
              </a:solidFill>
              <a:ea typeface="ＭＳ Ｐゴシック" charset="0"/>
            </a:endParaRPr>
          </a:p>
          <a:p>
            <a:pPr algn="l"/>
            <a:endParaRPr lang="en-US" dirty="0">
              <a:solidFill>
                <a:srgbClr val="323399"/>
              </a:solidFill>
              <a:ea typeface="ＭＳ Ｐゴシック" charset="0"/>
            </a:endParaRPr>
          </a:p>
          <a:p>
            <a:pPr algn="l"/>
            <a:endParaRPr lang="en-US" dirty="0">
              <a:solidFill>
                <a:srgbClr val="323399"/>
              </a:solidFill>
              <a:ea typeface="ＭＳ Ｐゴシック" charset="0"/>
            </a:endParaRPr>
          </a:p>
          <a:p>
            <a:pPr algn="l"/>
            <a:endParaRPr lang="en-US" dirty="0">
              <a:solidFill>
                <a:srgbClr val="323399"/>
              </a:solidFill>
              <a:ea typeface="ＭＳ Ｐゴシック" charset="0"/>
            </a:endParaRPr>
          </a:p>
          <a:p>
            <a:pPr algn="l"/>
            <a:endParaRPr lang="en-US" dirty="0">
              <a:solidFill>
                <a:srgbClr val="323399"/>
              </a:solidFill>
              <a:ea typeface="ＭＳ Ｐゴシック" charset="0"/>
            </a:endParaRPr>
          </a:p>
          <a:p>
            <a:pPr algn="l"/>
            <a:r>
              <a:rPr lang="en-US" dirty="0">
                <a:solidFill>
                  <a:srgbClr val="323399"/>
                </a:solidFill>
                <a:ea typeface="ＭＳ Ｐゴシック" charset="0"/>
              </a:rPr>
              <a:t>There are no Xcel spreadsheet models of these in the Burger</a:t>
            </a:r>
          </a:p>
          <a:p>
            <a:pPr algn="l"/>
            <a:r>
              <a:rPr lang="en-US" dirty="0">
                <a:solidFill>
                  <a:srgbClr val="323399"/>
                </a:solidFill>
                <a:ea typeface="ＭＳ Ｐゴシック" charset="0"/>
              </a:rPr>
              <a:t>codes, but I’ve created one (on the website; E-</a:t>
            </a:r>
            <a:r>
              <a:rPr lang="en-US" dirty="0" err="1">
                <a:solidFill>
                  <a:srgbClr val="323399"/>
                </a:solidFill>
                <a:ea typeface="ＭＳ Ｐゴシック" charset="0"/>
              </a:rPr>
              <a:t>W_Seismic.xlsx</a:t>
            </a:r>
            <a:r>
              <a:rPr lang="en-US" dirty="0">
                <a:solidFill>
                  <a:srgbClr val="323399"/>
                </a:solidFill>
                <a:ea typeface="ＭＳ Ｐゴシック" charset="0"/>
              </a:rPr>
              <a:t>). </a:t>
            </a:r>
          </a:p>
        </p:txBody>
      </p:sp>
      <p:grpSp>
        <p:nvGrpSpPr>
          <p:cNvPr id="145" name="Group 144">
            <a:extLst>
              <a:ext uri="{FF2B5EF4-FFF2-40B4-BE49-F238E27FC236}">
                <a16:creationId xmlns:a16="http://schemas.microsoft.com/office/drawing/2014/main" id="{F1DB357F-14C5-4364-3120-4FA9363CD831}"/>
              </a:ext>
            </a:extLst>
          </p:cNvPr>
          <p:cNvGrpSpPr/>
          <p:nvPr/>
        </p:nvGrpSpPr>
        <p:grpSpPr>
          <a:xfrm>
            <a:off x="1716087" y="5077002"/>
            <a:ext cx="4295776" cy="876301"/>
            <a:chOff x="1716087" y="5077002"/>
            <a:chExt cx="4295776" cy="876301"/>
          </a:xfrm>
        </p:grpSpPr>
        <p:sp>
          <p:nvSpPr>
            <p:cNvPr id="120" name="Rectangle 119">
              <a:extLst>
                <a:ext uri="{FF2B5EF4-FFF2-40B4-BE49-F238E27FC236}">
                  <a16:creationId xmlns:a16="http://schemas.microsoft.com/office/drawing/2014/main" id="{FE33A014-8CC8-8465-4E39-20356291FF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6087" y="5531027"/>
              <a:ext cx="2147888" cy="412750"/>
            </a:xfrm>
            <a:prstGeom prst="rect">
              <a:avLst/>
            </a:prstGeom>
            <a:solidFill>
              <a:srgbClr val="DAA40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121" name="Rectangle 120">
              <a:extLst>
                <a:ext uri="{FF2B5EF4-FFF2-40B4-BE49-F238E27FC236}">
                  <a16:creationId xmlns:a16="http://schemas.microsoft.com/office/drawing/2014/main" id="{E14D4B4F-D7A4-D5D1-E092-8287BE0DB4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63975" y="5531027"/>
              <a:ext cx="2147888" cy="412750"/>
            </a:xfrm>
            <a:prstGeom prst="rect">
              <a:avLst/>
            </a:prstGeom>
            <a:solidFill>
              <a:srgbClr val="8FE38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122" name="AutoShape 7">
              <a:extLst>
                <a:ext uri="{FF2B5EF4-FFF2-40B4-BE49-F238E27FC236}">
                  <a16:creationId xmlns:a16="http://schemas.microsoft.com/office/drawing/2014/main" id="{26CFA47D-7553-1003-1C16-11DA4DF795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92300" y="5096052"/>
              <a:ext cx="247650" cy="165100"/>
            </a:xfrm>
            <a:prstGeom prst="cloudCallout">
              <a:avLst>
                <a:gd name="adj1" fmla="val -9375"/>
                <a:gd name="adj2" fmla="val 94273"/>
              </a:avLst>
            </a:prstGeom>
            <a:solidFill>
              <a:schemeClr val="bg2">
                <a:lumMod val="9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lc="http://schemas.openxmlformats.org/drawingml/2006/lockedCanvas"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pPr eaLnBrk="0" hangingPunct="0"/>
              <a:endParaRPr lang="en-US" sz="1200">
                <a:solidFill>
                  <a:schemeClr val="tx1"/>
                </a:solidFill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23" name="AutoShape 8">
              <a:extLst>
                <a:ext uri="{FF2B5EF4-FFF2-40B4-BE49-F238E27FC236}">
                  <a16:creationId xmlns:a16="http://schemas.microsoft.com/office/drawing/2014/main" id="{AB1DA8C7-2DBF-15CE-741E-F0BC618637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98591" y="5219877"/>
              <a:ext cx="63500" cy="101600"/>
            </a:xfrm>
            <a:prstGeom prst="can">
              <a:avLst>
                <a:gd name="adj" fmla="val 40000"/>
              </a:avLst>
            </a:prstGeom>
            <a:solidFill>
              <a:schemeClr val="bg2">
                <a:lumMod val="9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lc="http://schemas.openxmlformats.org/drawingml/2006/lockedCanvas"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pPr eaLnBrk="0" hangingPunct="0"/>
              <a:endParaRPr lang="en-US" sz="1200">
                <a:solidFill>
                  <a:schemeClr val="tx1"/>
                </a:solidFill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24" name="AutoShape 9">
              <a:extLst>
                <a:ext uri="{FF2B5EF4-FFF2-40B4-BE49-F238E27FC236}">
                  <a16:creationId xmlns:a16="http://schemas.microsoft.com/office/drawing/2014/main" id="{790032FE-C1EF-17AC-7214-BC527F58AA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8819" y="5219877"/>
              <a:ext cx="63500" cy="101600"/>
            </a:xfrm>
            <a:prstGeom prst="can">
              <a:avLst>
                <a:gd name="adj" fmla="val 40000"/>
              </a:avLst>
            </a:prstGeom>
            <a:solidFill>
              <a:schemeClr val="bg2">
                <a:lumMod val="9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lc="http://schemas.openxmlformats.org/drawingml/2006/lockedCanvas"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pPr eaLnBrk="0" hangingPunct="0"/>
              <a:endParaRPr lang="en-US" sz="1200">
                <a:solidFill>
                  <a:schemeClr val="tx1"/>
                </a:solidFill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25" name="AutoShape 10">
              <a:extLst>
                <a:ext uri="{FF2B5EF4-FFF2-40B4-BE49-F238E27FC236}">
                  <a16:creationId xmlns:a16="http://schemas.microsoft.com/office/drawing/2014/main" id="{5D43E0E1-E938-03BF-D448-DA0B167BDE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19047" y="5219877"/>
              <a:ext cx="61913" cy="101600"/>
            </a:xfrm>
            <a:prstGeom prst="can">
              <a:avLst>
                <a:gd name="adj" fmla="val 41026"/>
              </a:avLst>
            </a:prstGeom>
            <a:solidFill>
              <a:schemeClr val="bg2">
                <a:lumMod val="9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lc="http://schemas.openxmlformats.org/drawingml/2006/lockedCanvas"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pPr eaLnBrk="0" hangingPunct="0"/>
              <a:endParaRPr lang="en-US" sz="1200">
                <a:solidFill>
                  <a:schemeClr val="tx1"/>
                </a:solidFill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26" name="AutoShape 11">
              <a:extLst>
                <a:ext uri="{FF2B5EF4-FFF2-40B4-BE49-F238E27FC236}">
                  <a16:creationId xmlns:a16="http://schemas.microsoft.com/office/drawing/2014/main" id="{4DFCF7EF-C250-2627-50CE-D15246F5EF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77688" y="5219877"/>
              <a:ext cx="63500" cy="101600"/>
            </a:xfrm>
            <a:prstGeom prst="can">
              <a:avLst>
                <a:gd name="adj" fmla="val 40000"/>
              </a:avLst>
            </a:prstGeom>
            <a:solidFill>
              <a:schemeClr val="bg2">
                <a:lumMod val="9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lc="http://schemas.openxmlformats.org/drawingml/2006/lockedCanvas"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pPr eaLnBrk="0" hangingPunct="0"/>
              <a:endParaRPr lang="en-US" sz="1200">
                <a:solidFill>
                  <a:schemeClr val="tx1"/>
                </a:solidFill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27" name="AutoShape 12">
              <a:extLst>
                <a:ext uri="{FF2B5EF4-FFF2-40B4-BE49-F238E27FC236}">
                  <a16:creationId xmlns:a16="http://schemas.microsoft.com/office/drawing/2014/main" id="{219E49DE-5558-6508-6E17-BFFFA802AE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37916" y="5219877"/>
              <a:ext cx="61913" cy="101600"/>
            </a:xfrm>
            <a:prstGeom prst="can">
              <a:avLst>
                <a:gd name="adj" fmla="val 41026"/>
              </a:avLst>
            </a:prstGeom>
            <a:solidFill>
              <a:schemeClr val="bg2">
                <a:lumMod val="9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lc="http://schemas.openxmlformats.org/drawingml/2006/lockedCanvas"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pPr eaLnBrk="0" hangingPunct="0"/>
              <a:endParaRPr lang="en-US" sz="1200">
                <a:solidFill>
                  <a:schemeClr val="tx1"/>
                </a:solidFill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28" name="AutoShape 13">
              <a:extLst>
                <a:ext uri="{FF2B5EF4-FFF2-40B4-BE49-F238E27FC236}">
                  <a16:creationId xmlns:a16="http://schemas.microsoft.com/office/drawing/2014/main" id="{6A675391-4CE5-6608-120D-00211D497E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6557" y="5219877"/>
              <a:ext cx="63500" cy="101600"/>
            </a:xfrm>
            <a:prstGeom prst="can">
              <a:avLst>
                <a:gd name="adj" fmla="val 40000"/>
              </a:avLst>
            </a:prstGeom>
            <a:solidFill>
              <a:schemeClr val="bg2">
                <a:lumMod val="9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lc="http://schemas.openxmlformats.org/drawingml/2006/lockedCanvas"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pPr eaLnBrk="0" hangingPunct="0"/>
              <a:endParaRPr lang="en-US" sz="1200">
                <a:solidFill>
                  <a:schemeClr val="tx1"/>
                </a:solidFill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29" name="AutoShape 14">
              <a:extLst>
                <a:ext uri="{FF2B5EF4-FFF2-40B4-BE49-F238E27FC236}">
                  <a16:creationId xmlns:a16="http://schemas.microsoft.com/office/drawing/2014/main" id="{664664F1-2B1D-398C-C2C7-53D1A7553F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6785" y="5219877"/>
              <a:ext cx="61913" cy="101600"/>
            </a:xfrm>
            <a:prstGeom prst="can">
              <a:avLst>
                <a:gd name="adj" fmla="val 41026"/>
              </a:avLst>
            </a:prstGeom>
            <a:solidFill>
              <a:schemeClr val="bg2">
                <a:lumMod val="9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lc="http://schemas.openxmlformats.org/drawingml/2006/lockedCanvas"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pPr eaLnBrk="0" hangingPunct="0"/>
              <a:endParaRPr lang="en-US" sz="1200">
                <a:solidFill>
                  <a:schemeClr val="tx1"/>
                </a:solidFill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30" name="AutoShape 15">
              <a:extLst>
                <a:ext uri="{FF2B5EF4-FFF2-40B4-BE49-F238E27FC236}">
                  <a16:creationId xmlns:a16="http://schemas.microsoft.com/office/drawing/2014/main" id="{1EE626FA-32EB-43D9-2606-39988BFDFE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5426" y="5219877"/>
              <a:ext cx="63500" cy="101600"/>
            </a:xfrm>
            <a:prstGeom prst="can">
              <a:avLst>
                <a:gd name="adj" fmla="val 40000"/>
              </a:avLst>
            </a:prstGeom>
            <a:solidFill>
              <a:schemeClr val="bg2">
                <a:lumMod val="9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lc="http://schemas.openxmlformats.org/drawingml/2006/lockedCanvas"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pPr eaLnBrk="0" hangingPunct="0"/>
              <a:endParaRPr lang="en-US" sz="1200">
                <a:solidFill>
                  <a:schemeClr val="tx1"/>
                </a:solidFill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31" name="AutoShape 16">
              <a:extLst>
                <a:ext uri="{FF2B5EF4-FFF2-40B4-BE49-F238E27FC236}">
                  <a16:creationId xmlns:a16="http://schemas.microsoft.com/office/drawing/2014/main" id="{4C5AB1FF-C97F-AB3F-9947-9E0B173D05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75654" y="5219877"/>
              <a:ext cx="61913" cy="101600"/>
            </a:xfrm>
            <a:prstGeom prst="can">
              <a:avLst>
                <a:gd name="adj" fmla="val 41026"/>
              </a:avLst>
            </a:prstGeom>
            <a:solidFill>
              <a:schemeClr val="bg2">
                <a:lumMod val="9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lc="http://schemas.openxmlformats.org/drawingml/2006/lockedCanvas"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pPr eaLnBrk="0" hangingPunct="0"/>
              <a:endParaRPr lang="en-US" sz="1200">
                <a:solidFill>
                  <a:schemeClr val="tx1"/>
                </a:solidFill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32" name="AutoShape 17">
              <a:extLst>
                <a:ext uri="{FF2B5EF4-FFF2-40B4-BE49-F238E27FC236}">
                  <a16:creationId xmlns:a16="http://schemas.microsoft.com/office/drawing/2014/main" id="{DDF5AADE-3433-ED80-B513-C3E7EF5DF9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34295" y="5219877"/>
              <a:ext cx="63500" cy="101600"/>
            </a:xfrm>
            <a:prstGeom prst="can">
              <a:avLst>
                <a:gd name="adj" fmla="val 40000"/>
              </a:avLst>
            </a:prstGeom>
            <a:solidFill>
              <a:schemeClr val="bg2">
                <a:lumMod val="9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lc="http://schemas.openxmlformats.org/drawingml/2006/lockedCanvas"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pPr eaLnBrk="0" hangingPunct="0"/>
              <a:endParaRPr lang="en-US" sz="1200">
                <a:solidFill>
                  <a:schemeClr val="tx1"/>
                </a:solidFill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33" name="AutoShape 18">
              <a:extLst>
                <a:ext uri="{FF2B5EF4-FFF2-40B4-BE49-F238E27FC236}">
                  <a16:creationId xmlns:a16="http://schemas.microsoft.com/office/drawing/2014/main" id="{FC143BAC-B02B-7E31-4379-E05377980B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3164" y="5219877"/>
              <a:ext cx="61913" cy="101600"/>
            </a:xfrm>
            <a:prstGeom prst="can">
              <a:avLst>
                <a:gd name="adj" fmla="val 41026"/>
              </a:avLst>
            </a:prstGeom>
            <a:solidFill>
              <a:schemeClr val="bg2">
                <a:lumMod val="9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lc="http://schemas.openxmlformats.org/drawingml/2006/lockedCanvas"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pPr eaLnBrk="0" hangingPunct="0"/>
              <a:endParaRPr lang="en-US" sz="1200">
                <a:solidFill>
                  <a:schemeClr val="tx1"/>
                </a:solidFill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34" name="AutoShape 19">
              <a:extLst>
                <a:ext uri="{FF2B5EF4-FFF2-40B4-BE49-F238E27FC236}">
                  <a16:creationId xmlns:a16="http://schemas.microsoft.com/office/drawing/2014/main" id="{99A43CC1-464B-FFF8-E72F-1371150B92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81650" y="5077002"/>
              <a:ext cx="247650" cy="165100"/>
            </a:xfrm>
            <a:prstGeom prst="cloudCallout">
              <a:avLst>
                <a:gd name="adj1" fmla="val -9375"/>
                <a:gd name="adj2" fmla="val 94273"/>
              </a:avLst>
            </a:prstGeom>
            <a:solidFill>
              <a:schemeClr val="bg2">
                <a:lumMod val="9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lc="http://schemas.openxmlformats.org/drawingml/2006/lockedCanvas"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pPr eaLnBrk="0" hangingPunct="0"/>
              <a:endParaRPr lang="en-US" sz="1200">
                <a:solidFill>
                  <a:schemeClr val="tx1"/>
                </a:solidFill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35" name="Text Box 20">
              <a:extLst>
                <a:ext uri="{FF2B5EF4-FFF2-40B4-BE49-F238E27FC236}">
                  <a16:creationId xmlns:a16="http://schemas.microsoft.com/office/drawing/2014/main" id="{DCAB1EB5-4380-7B93-B98B-E33F1B739A3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11387" y="5678665"/>
              <a:ext cx="1128713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lc="http://schemas.openxmlformats.org/drawingml/2006/lockedCanvas"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lc="http://schemas.openxmlformats.org/drawingml/2006/lockedCanvas"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pPr algn="l" eaLnBrk="0" hangingPunct="0"/>
              <a:r>
                <a:rPr lang="en-US" sz="1200" i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V</a:t>
              </a:r>
              <a:r>
                <a:rPr lang="en-US" sz="1200" baseline="-250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2</a:t>
              </a:r>
              <a:r>
                <a:rPr lang="en-US" sz="1200">
                  <a:solidFill>
                    <a:schemeClr val="tx1"/>
                  </a:solidFill>
                  <a:ea typeface="ＭＳ Ｐゴシック" charset="0"/>
                  <a:cs typeface="ＭＳ Ｐゴシック" charset="0"/>
                </a:rPr>
                <a:t> = 2000 m/s</a:t>
              </a:r>
            </a:p>
          </p:txBody>
        </p:sp>
        <p:sp>
          <p:nvSpPr>
            <p:cNvPr id="136" name="Text Box 21">
              <a:extLst>
                <a:ext uri="{FF2B5EF4-FFF2-40B4-BE49-F238E27FC236}">
                  <a16:creationId xmlns:a16="http://schemas.microsoft.com/office/drawing/2014/main" id="{5C31F66C-6AB2-6A29-6B9C-7DD9977D84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00550" y="5678665"/>
              <a:ext cx="1128713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lc="http://schemas.openxmlformats.org/drawingml/2006/lockedCanvas"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lc="http://schemas.openxmlformats.org/drawingml/2006/lockedCanvas"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pPr algn="l" eaLnBrk="0" hangingPunct="0"/>
              <a:r>
                <a:rPr lang="en-US" sz="1200" i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V</a:t>
              </a:r>
              <a:r>
                <a:rPr lang="en-US" sz="1200" baseline="-250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3</a:t>
              </a:r>
              <a:r>
                <a:rPr lang="en-US" sz="1200">
                  <a:solidFill>
                    <a:schemeClr val="tx1"/>
                  </a:solidFill>
                  <a:ea typeface="ＭＳ Ｐゴシック" charset="0"/>
                  <a:cs typeface="ＭＳ Ｐゴシック" charset="0"/>
                </a:rPr>
                <a:t> = 1000 m/s</a:t>
              </a:r>
            </a:p>
          </p:txBody>
        </p:sp>
        <p:sp>
          <p:nvSpPr>
            <p:cNvPr id="137" name="Rectangle 136">
              <a:extLst>
                <a:ext uri="{FF2B5EF4-FFF2-40B4-BE49-F238E27FC236}">
                  <a16:creationId xmlns:a16="http://schemas.microsoft.com/office/drawing/2014/main" id="{D92FCC0E-53ED-E91D-9004-9D24328911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6087" y="5324652"/>
              <a:ext cx="4295776" cy="206375"/>
            </a:xfrm>
            <a:prstGeom prst="rect">
              <a:avLst/>
            </a:prstGeom>
            <a:solidFill>
              <a:srgbClr val="F2D9D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138" name="Text Box 23">
              <a:extLst>
                <a:ext uri="{FF2B5EF4-FFF2-40B4-BE49-F238E27FC236}">
                  <a16:creationId xmlns:a16="http://schemas.microsoft.com/office/drawing/2014/main" id="{6355AD2E-8C29-77F8-4131-D9B0208811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48037" y="5286552"/>
              <a:ext cx="1044575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lc="http://schemas.openxmlformats.org/drawingml/2006/lockedCanvas"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lc="http://schemas.openxmlformats.org/drawingml/2006/lockedCanvas"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pPr algn="l" eaLnBrk="0" hangingPunct="0"/>
              <a:r>
                <a:rPr lang="en-US" sz="1200" i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V</a:t>
              </a:r>
              <a:r>
                <a:rPr lang="en-US" sz="1200" baseline="-250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1</a:t>
              </a:r>
              <a:r>
                <a:rPr lang="en-US" sz="1200">
                  <a:solidFill>
                    <a:schemeClr val="tx1"/>
                  </a:solidFill>
                  <a:ea typeface="ＭＳ Ｐゴシック" charset="0"/>
                  <a:cs typeface="ＭＳ Ｐゴシック" charset="0"/>
                </a:rPr>
                <a:t> = 500 m/s</a:t>
              </a:r>
            </a:p>
          </p:txBody>
        </p:sp>
        <p:sp>
          <p:nvSpPr>
            <p:cNvPr id="139" name="AutoShape 24">
              <a:extLst>
                <a:ext uri="{FF2B5EF4-FFF2-40B4-BE49-F238E27FC236}">
                  <a16:creationId xmlns:a16="http://schemas.microsoft.com/office/drawing/2014/main" id="{547639E0-2E2F-4788-D5EB-E722405135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9950" y="5218290"/>
              <a:ext cx="61913" cy="101600"/>
            </a:xfrm>
            <a:prstGeom prst="can">
              <a:avLst>
                <a:gd name="adj" fmla="val 41026"/>
              </a:avLst>
            </a:prstGeom>
            <a:solidFill>
              <a:schemeClr val="bg2">
                <a:lumMod val="9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lc="http://schemas.openxmlformats.org/drawingml/2006/lockedCanvas"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pPr eaLnBrk="0" hangingPunct="0"/>
              <a:endParaRPr lang="en-US" sz="1200">
                <a:solidFill>
                  <a:schemeClr val="tx1"/>
                </a:solidFill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40" name="AutoShape 25">
              <a:extLst>
                <a:ext uri="{FF2B5EF4-FFF2-40B4-BE49-F238E27FC236}">
                  <a16:creationId xmlns:a16="http://schemas.microsoft.com/office/drawing/2014/main" id="{61D0E844-D9BE-0BD3-3F84-B16C2EEF20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1800" y="5218290"/>
              <a:ext cx="61913" cy="101600"/>
            </a:xfrm>
            <a:prstGeom prst="can">
              <a:avLst>
                <a:gd name="adj" fmla="val 41026"/>
              </a:avLst>
            </a:prstGeom>
            <a:solidFill>
              <a:schemeClr val="bg2">
                <a:lumMod val="9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lc="http://schemas.openxmlformats.org/drawingml/2006/lockedCanvas"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pPr eaLnBrk="0" hangingPunct="0"/>
              <a:endParaRPr lang="en-US" sz="1200">
                <a:solidFill>
                  <a:schemeClr val="tx1"/>
                </a:solidFill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41" name="AutoShape 26">
              <a:extLst>
                <a:ext uri="{FF2B5EF4-FFF2-40B4-BE49-F238E27FC236}">
                  <a16:creationId xmlns:a16="http://schemas.microsoft.com/office/drawing/2014/main" id="{2C01B554-A46A-64A1-7AFC-FE05CFA0CF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4523" y="5219877"/>
              <a:ext cx="61913" cy="101600"/>
            </a:xfrm>
            <a:prstGeom prst="can">
              <a:avLst>
                <a:gd name="adj" fmla="val 41026"/>
              </a:avLst>
            </a:prstGeom>
            <a:solidFill>
              <a:schemeClr val="bg2">
                <a:lumMod val="9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lc="http://schemas.openxmlformats.org/drawingml/2006/lockedCanvas"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pPr eaLnBrk="0" hangingPunct="0"/>
              <a:endParaRPr lang="en-US" sz="1200">
                <a:solidFill>
                  <a:schemeClr val="tx1"/>
                </a:solidFill>
                <a:ea typeface="ＭＳ Ｐゴシック" charset="0"/>
                <a:cs typeface="ＭＳ Ｐゴシック" charset="0"/>
              </a:endParaRPr>
            </a:p>
          </p:txBody>
        </p:sp>
      </p:grpSp>
      <p:grpSp>
        <p:nvGrpSpPr>
          <p:cNvPr id="142" name="Group 141">
            <a:extLst>
              <a:ext uri="{FF2B5EF4-FFF2-40B4-BE49-F238E27FC236}">
                <a16:creationId xmlns:a16="http://schemas.microsoft.com/office/drawing/2014/main" id="{8AF3AE03-0963-3E55-FAB7-A91759529902}"/>
              </a:ext>
            </a:extLst>
          </p:cNvPr>
          <p:cNvGrpSpPr/>
          <p:nvPr/>
        </p:nvGrpSpPr>
        <p:grpSpPr>
          <a:xfrm>
            <a:off x="1716087" y="2362200"/>
            <a:ext cx="4295775" cy="2716212"/>
            <a:chOff x="1716087" y="2362200"/>
            <a:chExt cx="4295775" cy="2716212"/>
          </a:xfrm>
        </p:grpSpPr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AD8A8D0C-BB57-3758-9844-ACAB389947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3339" y="2362200"/>
              <a:ext cx="4255520" cy="2667349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lc="http://schemas.openxmlformats.org/drawingml/2006/lockedCanvas" xmlns:a14="http://schemas.microsoft.com/office/drawing/2010/main" xmlns="">
                  <a:solidFill>
                    <a:schemeClr val="accent1"/>
                  </a:solidFill>
                </a14:hiddenFill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75" name="Line 29">
              <a:extLst>
                <a:ext uri="{FF2B5EF4-FFF2-40B4-BE49-F238E27FC236}">
                  <a16:creationId xmlns:a16="http://schemas.microsoft.com/office/drawing/2014/main" id="{F8600F93-0C54-7C1F-F3E4-109E7B6636C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5474171" y="4330136"/>
              <a:ext cx="508937" cy="682167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lc="http://schemas.openxmlformats.org/drawingml/2006/lockedCanvas"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76" name="Line 30">
              <a:extLst>
                <a:ext uri="{FF2B5EF4-FFF2-40B4-BE49-F238E27FC236}">
                  <a16:creationId xmlns:a16="http://schemas.microsoft.com/office/drawing/2014/main" id="{EDADD6E9-6607-4007-ED47-89DC9715783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30464" y="4527505"/>
              <a:ext cx="359419" cy="491505"/>
            </a:xfrm>
            <a:prstGeom prst="line">
              <a:avLst/>
            </a:prstGeom>
            <a:noFill/>
            <a:ln w="25400">
              <a:solidFill>
                <a:srgbClr val="E36262"/>
              </a:solidFill>
              <a:round/>
              <a:headEnd/>
              <a:tailEnd/>
            </a:ln>
            <a:extLst>
              <a:ext uri="{909E8E84-426E-40dd-AFC4-6F175D3DCCD1}">
                <a14:hiddenFill xmlns:lc="http://schemas.openxmlformats.org/drawingml/2006/lockedCanvas"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77" name="Line 31">
              <a:extLst>
                <a:ext uri="{FF2B5EF4-FFF2-40B4-BE49-F238E27FC236}">
                  <a16:creationId xmlns:a16="http://schemas.microsoft.com/office/drawing/2014/main" id="{D4FEEB5D-1917-40DB-B757-5A615777384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89883" y="3944022"/>
              <a:ext cx="1778884" cy="578692"/>
            </a:xfrm>
            <a:prstGeom prst="line">
              <a:avLst/>
            </a:prstGeom>
            <a:noFill/>
            <a:ln w="25400">
              <a:solidFill>
                <a:srgbClr val="E36262"/>
              </a:solidFill>
              <a:round/>
              <a:headEnd/>
              <a:tailEnd/>
            </a:ln>
            <a:extLst>
              <a:ext uri="{909E8E84-426E-40dd-AFC4-6F175D3DCCD1}">
                <a14:hiddenFill xmlns:lc="http://schemas.openxmlformats.org/drawingml/2006/lockedCanvas"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78" name="Line 32">
              <a:extLst>
                <a:ext uri="{FF2B5EF4-FFF2-40B4-BE49-F238E27FC236}">
                  <a16:creationId xmlns:a16="http://schemas.microsoft.com/office/drawing/2014/main" id="{F7688DD9-1192-A45E-5373-B684E2327EF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95603" y="2657295"/>
              <a:ext cx="2093256" cy="1268524"/>
            </a:xfrm>
            <a:prstGeom prst="line">
              <a:avLst/>
            </a:prstGeom>
            <a:noFill/>
            <a:ln w="25400">
              <a:solidFill>
                <a:srgbClr val="E36262"/>
              </a:solidFill>
              <a:round/>
              <a:headEnd/>
              <a:tailEnd/>
            </a:ln>
            <a:extLst>
              <a:ext uri="{909E8E84-426E-40dd-AFC4-6F175D3DCCD1}">
                <a14:hiddenFill xmlns:lc="http://schemas.openxmlformats.org/drawingml/2006/lockedCanvas"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79" name="Line 33">
              <a:extLst>
                <a:ext uri="{FF2B5EF4-FFF2-40B4-BE49-F238E27FC236}">
                  <a16:creationId xmlns:a16="http://schemas.microsoft.com/office/drawing/2014/main" id="{9FB7243E-E296-68AD-F09F-F20D056F745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850556" y="3345210"/>
              <a:ext cx="1620740" cy="994507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lc="http://schemas.openxmlformats.org/drawingml/2006/lockedCanvas"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80" name="Line 34">
              <a:extLst>
                <a:ext uri="{FF2B5EF4-FFF2-40B4-BE49-F238E27FC236}">
                  <a16:creationId xmlns:a16="http://schemas.microsoft.com/office/drawing/2014/main" id="{D41573DB-A64B-1F00-D991-BD81F54AA83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730464" y="2657295"/>
              <a:ext cx="2120092" cy="687915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lc="http://schemas.openxmlformats.org/drawingml/2006/lockedCanvas"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E8707D8B-9547-D5F6-91D5-FA031F9FFE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4547" y="4505469"/>
              <a:ext cx="46006" cy="45989"/>
            </a:xfrm>
            <a:prstGeom prst="ellipse">
              <a:avLst/>
            </a:prstGeom>
            <a:solidFill>
              <a:srgbClr val="FF050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28758B51-AF56-77A2-2EB6-87716F1168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9174" y="4389538"/>
              <a:ext cx="46006" cy="45989"/>
            </a:xfrm>
            <a:prstGeom prst="ellipse">
              <a:avLst/>
            </a:prstGeom>
            <a:solidFill>
              <a:srgbClr val="FF050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FDA0B83D-4202-081F-A51A-D914AD73DB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4759" y="4273608"/>
              <a:ext cx="46006" cy="45989"/>
            </a:xfrm>
            <a:prstGeom prst="ellipse">
              <a:avLst/>
            </a:prstGeom>
            <a:solidFill>
              <a:srgbClr val="FF050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C37E3DBA-884E-3F2E-AC7F-5035CB233C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39386" y="4157678"/>
              <a:ext cx="46006" cy="45989"/>
            </a:xfrm>
            <a:prstGeom prst="ellipse">
              <a:avLst/>
            </a:prstGeom>
            <a:solidFill>
              <a:srgbClr val="FF050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E3D172CB-15F4-CACD-705B-953A26065D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94013" y="4041748"/>
              <a:ext cx="46006" cy="45989"/>
            </a:xfrm>
            <a:prstGeom prst="ellipse">
              <a:avLst/>
            </a:prstGeom>
            <a:solidFill>
              <a:srgbClr val="FF050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3E041F38-95C7-E4BF-3533-22E668B805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9598" y="3925818"/>
              <a:ext cx="46006" cy="45989"/>
            </a:xfrm>
            <a:prstGeom prst="ellipse">
              <a:avLst/>
            </a:prstGeom>
            <a:solidFill>
              <a:srgbClr val="FF050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87" name="Oval 86">
              <a:extLst>
                <a:ext uri="{FF2B5EF4-FFF2-40B4-BE49-F238E27FC236}">
                  <a16:creationId xmlns:a16="http://schemas.microsoft.com/office/drawing/2014/main" id="{C9F94498-6FC2-38D9-491E-D57E82475A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9921" y="4997932"/>
              <a:ext cx="46006" cy="45989"/>
            </a:xfrm>
            <a:prstGeom prst="ellipse">
              <a:avLst/>
            </a:prstGeom>
            <a:solidFill>
              <a:srgbClr val="FF050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88" name="Oval 87">
              <a:extLst>
                <a:ext uri="{FF2B5EF4-FFF2-40B4-BE49-F238E27FC236}">
                  <a16:creationId xmlns:a16="http://schemas.microsoft.com/office/drawing/2014/main" id="{3407B814-0691-95B6-7224-6B7D092213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2723" y="3715995"/>
              <a:ext cx="46006" cy="45989"/>
            </a:xfrm>
            <a:prstGeom prst="ellipse">
              <a:avLst/>
            </a:prstGeom>
            <a:solidFill>
              <a:srgbClr val="FF050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1D29A167-9AA3-6840-8915-931DB930DB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47350" y="3500422"/>
              <a:ext cx="46006" cy="45989"/>
            </a:xfrm>
            <a:prstGeom prst="ellipse">
              <a:avLst/>
            </a:prstGeom>
            <a:solidFill>
              <a:srgbClr val="FF050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8A04D28F-EAE1-7E45-A9AD-1E5B1AC73C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01976" y="3284850"/>
              <a:ext cx="46006" cy="45989"/>
            </a:xfrm>
            <a:prstGeom prst="ellipse">
              <a:avLst/>
            </a:prstGeom>
            <a:solidFill>
              <a:srgbClr val="FF050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91" name="Oval 90">
              <a:extLst>
                <a:ext uri="{FF2B5EF4-FFF2-40B4-BE49-F238E27FC236}">
                  <a16:creationId xmlns:a16="http://schemas.microsoft.com/office/drawing/2014/main" id="{F5E73BFE-2373-64D8-9CC9-CDA87C79E9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6603" y="3069277"/>
              <a:ext cx="46006" cy="45989"/>
            </a:xfrm>
            <a:prstGeom prst="ellipse">
              <a:avLst/>
            </a:prstGeom>
            <a:solidFill>
              <a:srgbClr val="FF050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92" name="Oval 91">
              <a:extLst>
                <a:ext uri="{FF2B5EF4-FFF2-40B4-BE49-F238E27FC236}">
                  <a16:creationId xmlns:a16="http://schemas.microsoft.com/office/drawing/2014/main" id="{031058C3-7A0B-0EDB-D7F4-413920B315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11230" y="2853705"/>
              <a:ext cx="46006" cy="45989"/>
            </a:xfrm>
            <a:prstGeom prst="ellipse">
              <a:avLst/>
            </a:prstGeom>
            <a:solidFill>
              <a:srgbClr val="FF050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93" name="Oval 92">
              <a:extLst>
                <a:ext uri="{FF2B5EF4-FFF2-40B4-BE49-F238E27FC236}">
                  <a16:creationId xmlns:a16="http://schemas.microsoft.com/office/drawing/2014/main" id="{5AFCD81B-F0B0-773C-9494-AF991C109F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65856" y="2638133"/>
              <a:ext cx="46006" cy="45989"/>
            </a:xfrm>
            <a:prstGeom prst="ellipse">
              <a:avLst/>
            </a:prstGeom>
            <a:solidFill>
              <a:srgbClr val="FF050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94" name="Oval 93">
              <a:extLst>
                <a:ext uri="{FF2B5EF4-FFF2-40B4-BE49-F238E27FC236}">
                  <a16:creationId xmlns:a16="http://schemas.microsoft.com/office/drawing/2014/main" id="{6EAED814-D707-045E-3C7A-CCB0DCF43D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8096" y="3931567"/>
              <a:ext cx="46006" cy="45989"/>
            </a:xfrm>
            <a:prstGeom prst="ellipse">
              <a:avLst/>
            </a:prstGeom>
            <a:solidFill>
              <a:srgbClr val="FF050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95" name="Oval 94">
              <a:extLst>
                <a:ext uri="{FF2B5EF4-FFF2-40B4-BE49-F238E27FC236}">
                  <a16:creationId xmlns:a16="http://schemas.microsoft.com/office/drawing/2014/main" id="{AE97A607-8B1C-4E57-231D-64667E4D3347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5252769" y="4191212"/>
              <a:ext cx="46006" cy="45989"/>
            </a:xfrm>
            <a:prstGeom prst="ellipse">
              <a:avLst/>
            </a:prstGeom>
            <a:solidFill>
              <a:srgbClr val="3233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96" name="Oval 95">
              <a:extLst>
                <a:ext uri="{FF2B5EF4-FFF2-40B4-BE49-F238E27FC236}">
                  <a16:creationId xmlns:a16="http://schemas.microsoft.com/office/drawing/2014/main" id="{507E329B-2D9C-3C67-9F5A-FCF8EFE4187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4898143" y="3975640"/>
              <a:ext cx="46006" cy="45989"/>
            </a:xfrm>
            <a:prstGeom prst="ellipse">
              <a:avLst/>
            </a:prstGeom>
            <a:solidFill>
              <a:srgbClr val="3233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97" name="Oval 96">
              <a:extLst>
                <a:ext uri="{FF2B5EF4-FFF2-40B4-BE49-F238E27FC236}">
                  <a16:creationId xmlns:a16="http://schemas.microsoft.com/office/drawing/2014/main" id="{4E365A3C-D0B6-3C74-5406-9A6847854309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4543516" y="3760067"/>
              <a:ext cx="46006" cy="45989"/>
            </a:xfrm>
            <a:prstGeom prst="ellipse">
              <a:avLst/>
            </a:prstGeom>
            <a:solidFill>
              <a:srgbClr val="3233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58474C58-DD8F-3E73-DD0B-26D193676129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4188889" y="3544495"/>
              <a:ext cx="46006" cy="45989"/>
            </a:xfrm>
            <a:prstGeom prst="ellipse">
              <a:avLst/>
            </a:prstGeom>
            <a:solidFill>
              <a:srgbClr val="3233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99" name="Oval 98">
              <a:extLst>
                <a:ext uri="{FF2B5EF4-FFF2-40B4-BE49-F238E27FC236}">
                  <a16:creationId xmlns:a16="http://schemas.microsoft.com/office/drawing/2014/main" id="{2F283A7A-5EB3-AFAC-4868-2B491240A98E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3834263" y="3328922"/>
              <a:ext cx="46006" cy="45989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grpSp>
          <p:nvGrpSpPr>
            <p:cNvPr id="100" name="Group 99">
              <a:extLst>
                <a:ext uri="{FF2B5EF4-FFF2-40B4-BE49-F238E27FC236}">
                  <a16:creationId xmlns:a16="http://schemas.microsoft.com/office/drawing/2014/main" id="{CF0576F0-A18F-9079-8241-442EA492C25D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1716087" y="2641007"/>
              <a:ext cx="2164181" cy="735820"/>
              <a:chOff x="754" y="3270"/>
              <a:chExt cx="2258" cy="768"/>
            </a:xfrm>
            <a:solidFill>
              <a:srgbClr val="323399"/>
            </a:solidFill>
          </p:grpSpPr>
          <p:sp>
            <p:nvSpPr>
              <p:cNvPr id="113" name="Oval 112">
                <a:extLst>
                  <a:ext uri="{FF2B5EF4-FFF2-40B4-BE49-F238E27FC236}">
                    <a16:creationId xmlns:a16="http://schemas.microsoft.com/office/drawing/2014/main" id="{E4F33176-5720-5F6F-D706-8960C306D7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24" y="3869"/>
                <a:ext cx="48" cy="48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defPPr>
                  <a:defRPr lang="en-US"/>
                </a:defPPr>
                <a:lvl1pPr algn="ctr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1pPr>
                <a:lvl2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2pPr>
                <a:lvl3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3pPr>
                <a:lvl4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4pPr>
                <a:lvl5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114" name="Oval 113">
                <a:extLst>
                  <a:ext uri="{FF2B5EF4-FFF2-40B4-BE49-F238E27FC236}">
                    <a16:creationId xmlns:a16="http://schemas.microsoft.com/office/drawing/2014/main" id="{EFDCF2BB-C0BA-9811-6158-A7E5DC19F7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94" y="3748"/>
                <a:ext cx="48" cy="48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defPPr>
                  <a:defRPr lang="en-US"/>
                </a:defPPr>
                <a:lvl1pPr algn="ctr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1pPr>
                <a:lvl2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2pPr>
                <a:lvl3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3pPr>
                <a:lvl4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4pPr>
                <a:lvl5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115" name="Oval 114">
                <a:extLst>
                  <a:ext uri="{FF2B5EF4-FFF2-40B4-BE49-F238E27FC236}">
                    <a16:creationId xmlns:a16="http://schemas.microsoft.com/office/drawing/2014/main" id="{1474DCE2-DA6C-D399-6DDF-A6970A64A2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65" y="3627"/>
                <a:ext cx="48" cy="48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defPPr>
                  <a:defRPr lang="en-US"/>
                </a:defPPr>
                <a:lvl1pPr algn="ctr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1pPr>
                <a:lvl2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2pPr>
                <a:lvl3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3pPr>
                <a:lvl4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4pPr>
                <a:lvl5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116" name="Oval 115">
                <a:extLst>
                  <a:ext uri="{FF2B5EF4-FFF2-40B4-BE49-F238E27FC236}">
                    <a16:creationId xmlns:a16="http://schemas.microsoft.com/office/drawing/2014/main" id="{000F9642-C515-1CBB-0EDE-EB81E2885D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35" y="3506"/>
                <a:ext cx="48" cy="48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defPPr>
                  <a:defRPr lang="en-US"/>
                </a:defPPr>
                <a:lvl1pPr algn="ctr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1pPr>
                <a:lvl2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2pPr>
                <a:lvl3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3pPr>
                <a:lvl4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4pPr>
                <a:lvl5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117" name="Oval 116">
                <a:extLst>
                  <a:ext uri="{FF2B5EF4-FFF2-40B4-BE49-F238E27FC236}">
                    <a16:creationId xmlns:a16="http://schemas.microsoft.com/office/drawing/2014/main" id="{B0232F64-AF1E-245F-6866-50F7A7DD35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05" y="3385"/>
                <a:ext cx="48" cy="48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defPPr>
                  <a:defRPr lang="en-US"/>
                </a:defPPr>
                <a:lvl1pPr algn="ctr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1pPr>
                <a:lvl2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2pPr>
                <a:lvl3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3pPr>
                <a:lvl4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4pPr>
                <a:lvl5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118" name="Oval 117">
                <a:extLst>
                  <a:ext uri="{FF2B5EF4-FFF2-40B4-BE49-F238E27FC236}">
                    <a16:creationId xmlns:a16="http://schemas.microsoft.com/office/drawing/2014/main" id="{AF640062-ACD5-DF7A-B023-5FF3EA73C7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54" y="3990"/>
                <a:ext cx="48" cy="48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defPPr>
                  <a:defRPr lang="en-US"/>
                </a:defPPr>
                <a:lvl1pPr algn="ctr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1pPr>
                <a:lvl2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2pPr>
                <a:lvl3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3pPr>
                <a:lvl4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4pPr>
                <a:lvl5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119" name="Oval 118">
                <a:extLst>
                  <a:ext uri="{FF2B5EF4-FFF2-40B4-BE49-F238E27FC236}">
                    <a16:creationId xmlns:a16="http://schemas.microsoft.com/office/drawing/2014/main" id="{F71B0243-0E78-C77C-B52B-F1CAA33E4B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64" y="3270"/>
                <a:ext cx="48" cy="48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defPPr>
                  <a:defRPr lang="en-US"/>
                </a:defPPr>
                <a:lvl1pPr algn="ctr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1pPr>
                <a:lvl2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2pPr>
                <a:lvl3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3pPr>
                <a:lvl4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4pPr>
                <a:lvl5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9pPr>
              </a:lstStyle>
              <a:p>
                <a:endParaRPr lang="en-US"/>
              </a:p>
            </p:txBody>
          </p:sp>
        </p:grpSp>
        <p:sp>
          <p:nvSpPr>
            <p:cNvPr id="101" name="Text Box 62">
              <a:extLst>
                <a:ext uri="{FF2B5EF4-FFF2-40B4-BE49-F238E27FC236}">
                  <a16:creationId xmlns:a16="http://schemas.microsoft.com/office/drawing/2014/main" id="{9B337C0C-9E15-CCE7-EC37-731B20518C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86365" y="2755979"/>
              <a:ext cx="735132" cy="274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lc="http://schemas.openxmlformats.org/drawingml/2006/lockedCanvas"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lc="http://schemas.openxmlformats.org/drawingml/2006/lockedCanvas"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pPr algn="l" eaLnBrk="0" hangingPunct="0"/>
              <a:r>
                <a:rPr lang="en-US" sz="1200" i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m = </a:t>
              </a:r>
              <a:r>
                <a:rPr lang="en-US" sz="12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1</a:t>
              </a:r>
              <a:r>
                <a:rPr lang="en-US" sz="1200" i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/V</a:t>
              </a:r>
              <a:r>
                <a:rPr lang="en-US" sz="1200" baseline="-250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2</a:t>
              </a:r>
              <a:endParaRPr lang="en-US" i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02" name="Text Box 63">
              <a:extLst>
                <a:ext uri="{FF2B5EF4-FFF2-40B4-BE49-F238E27FC236}">
                  <a16:creationId xmlns:a16="http://schemas.microsoft.com/office/drawing/2014/main" id="{CD7ADE5D-C005-A358-B69D-F4D8CB3B2B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32371" y="4073366"/>
              <a:ext cx="735132" cy="274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lc="http://schemas.openxmlformats.org/drawingml/2006/lockedCanvas"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lc="http://schemas.openxmlformats.org/drawingml/2006/lockedCanvas"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pPr algn="l" eaLnBrk="0" hangingPunct="0"/>
              <a:r>
                <a:rPr lang="en-US" sz="1200" i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m = </a:t>
              </a:r>
              <a:r>
                <a:rPr lang="en-US" sz="12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1</a:t>
              </a:r>
              <a:r>
                <a:rPr lang="en-US" sz="1200" i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/V</a:t>
              </a:r>
              <a:r>
                <a:rPr lang="en-US" sz="1200" baseline="-250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2</a:t>
              </a:r>
              <a:endParaRPr lang="en-US" i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03" name="Text Box 64">
              <a:extLst>
                <a:ext uri="{FF2B5EF4-FFF2-40B4-BE49-F238E27FC236}">
                  <a16:creationId xmlns:a16="http://schemas.microsoft.com/office/drawing/2014/main" id="{7D01771E-E0A7-B325-85D7-30F7778577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92718" y="3009875"/>
              <a:ext cx="735132" cy="274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lc="http://schemas.openxmlformats.org/drawingml/2006/lockedCanvas"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lc="http://schemas.openxmlformats.org/drawingml/2006/lockedCanvas"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pPr algn="l" eaLnBrk="0" hangingPunct="0"/>
              <a:r>
                <a:rPr lang="en-US" sz="1200" i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m = </a:t>
              </a:r>
              <a:r>
                <a:rPr lang="en-US" sz="12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1</a:t>
              </a:r>
              <a:r>
                <a:rPr lang="en-US" sz="1200" i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/V</a:t>
              </a:r>
              <a:r>
                <a:rPr lang="en-US" sz="1200" baseline="-250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3</a:t>
              </a:r>
              <a:endParaRPr lang="en-US" i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04" name="Text Box 65">
              <a:extLst>
                <a:ext uri="{FF2B5EF4-FFF2-40B4-BE49-F238E27FC236}">
                  <a16:creationId xmlns:a16="http://schemas.microsoft.com/office/drawing/2014/main" id="{7FF2D26B-8F34-EA76-B351-306DBD563E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14757" y="3882704"/>
              <a:ext cx="735132" cy="274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lc="http://schemas.openxmlformats.org/drawingml/2006/lockedCanvas"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lc="http://schemas.openxmlformats.org/drawingml/2006/lockedCanvas"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pPr algn="l" eaLnBrk="0" hangingPunct="0"/>
              <a:r>
                <a:rPr lang="en-US" sz="1200" i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m = </a:t>
              </a:r>
              <a:r>
                <a:rPr lang="en-US" sz="12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1</a:t>
              </a:r>
              <a:r>
                <a:rPr lang="en-US" sz="1200" i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/V</a:t>
              </a:r>
              <a:r>
                <a:rPr lang="en-US" sz="1200" baseline="-250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3</a:t>
              </a:r>
              <a:endParaRPr lang="en-US" i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05" name="Oval 104">
              <a:extLst>
                <a:ext uri="{FF2B5EF4-FFF2-40B4-BE49-F238E27FC236}">
                  <a16:creationId xmlns:a16="http://schemas.microsoft.com/office/drawing/2014/main" id="{EE9C188C-4821-6DB6-EE3C-AA711D98FF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97234" y="4751700"/>
              <a:ext cx="46006" cy="45989"/>
            </a:xfrm>
            <a:prstGeom prst="ellipse">
              <a:avLst/>
            </a:prstGeom>
            <a:solidFill>
              <a:srgbClr val="FF050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106" name="Oval 105">
              <a:extLst>
                <a:ext uri="{FF2B5EF4-FFF2-40B4-BE49-F238E27FC236}">
                  <a16:creationId xmlns:a16="http://schemas.microsoft.com/office/drawing/2014/main" id="{37EBADF0-D386-D549-9022-A43DCCED46AC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5958189" y="4989309"/>
              <a:ext cx="46006" cy="45989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107" name="Oval 106">
              <a:extLst>
                <a:ext uri="{FF2B5EF4-FFF2-40B4-BE49-F238E27FC236}">
                  <a16:creationId xmlns:a16="http://schemas.microsoft.com/office/drawing/2014/main" id="{58775727-84B4-9A54-2381-769ED877BCEE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5609313" y="4506427"/>
              <a:ext cx="46006" cy="45989"/>
            </a:xfrm>
            <a:prstGeom prst="ellipse">
              <a:avLst/>
            </a:prstGeom>
            <a:solidFill>
              <a:srgbClr val="3233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108" name="Oval 107">
              <a:extLst>
                <a:ext uri="{FF2B5EF4-FFF2-40B4-BE49-F238E27FC236}">
                  <a16:creationId xmlns:a16="http://schemas.microsoft.com/office/drawing/2014/main" id="{4073C2C2-7DFD-DB34-E2F4-F5DD4ECAB466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5963939" y="4998890"/>
              <a:ext cx="46006" cy="45989"/>
            </a:xfrm>
            <a:prstGeom prst="ellipse">
              <a:avLst/>
            </a:prstGeom>
            <a:solidFill>
              <a:srgbClr val="3233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109" name="Oval 108">
              <a:extLst>
                <a:ext uri="{FF2B5EF4-FFF2-40B4-BE49-F238E27FC236}">
                  <a16:creationId xmlns:a16="http://schemas.microsoft.com/office/drawing/2014/main" id="{23562B61-C17F-FF15-7123-C4CA09A4C0B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5786626" y="4752658"/>
              <a:ext cx="46006" cy="45989"/>
            </a:xfrm>
            <a:prstGeom prst="ellipse">
              <a:avLst/>
            </a:prstGeom>
            <a:solidFill>
              <a:srgbClr val="3233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110" name="Oval 109">
              <a:extLst>
                <a:ext uri="{FF2B5EF4-FFF2-40B4-BE49-F238E27FC236}">
                  <a16:creationId xmlns:a16="http://schemas.microsoft.com/office/drawing/2014/main" id="{34786241-71E8-3604-AC66-33717C6756DC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5450210" y="4323430"/>
              <a:ext cx="46006" cy="45989"/>
            </a:xfrm>
            <a:prstGeom prst="ellipse">
              <a:avLst/>
            </a:prstGeom>
            <a:solidFill>
              <a:srgbClr val="3233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111" name="Text Box 72">
              <a:extLst>
                <a:ext uri="{FF2B5EF4-FFF2-40B4-BE49-F238E27FC236}">
                  <a16:creationId xmlns:a16="http://schemas.microsoft.com/office/drawing/2014/main" id="{61046002-4847-A76E-C17E-4ACD31B8D6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03572" y="4711460"/>
              <a:ext cx="735132" cy="274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lc="http://schemas.openxmlformats.org/drawingml/2006/lockedCanvas"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lc="http://schemas.openxmlformats.org/drawingml/2006/lockedCanvas"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pPr algn="l" eaLnBrk="0" hangingPunct="0"/>
              <a:r>
                <a:rPr lang="en-US" sz="1200" i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m = </a:t>
              </a:r>
              <a:r>
                <a:rPr lang="en-US" sz="12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1</a:t>
              </a:r>
              <a:r>
                <a:rPr lang="en-US" sz="1200" i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/V</a:t>
              </a:r>
              <a:r>
                <a:rPr lang="en-US" sz="1200" baseline="-250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1</a:t>
              </a:r>
              <a:endParaRPr lang="en-US" i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12" name="Text Box 73">
              <a:extLst>
                <a:ext uri="{FF2B5EF4-FFF2-40B4-BE49-F238E27FC236}">
                  <a16:creationId xmlns:a16="http://schemas.microsoft.com/office/drawing/2014/main" id="{2C669E4E-8F7A-03DC-BC95-4A509570AE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2154" y="4803437"/>
              <a:ext cx="735132" cy="274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lc="http://schemas.openxmlformats.org/drawingml/2006/lockedCanvas"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lc="http://schemas.openxmlformats.org/drawingml/2006/lockedCanvas"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pPr algn="l" eaLnBrk="0" hangingPunct="0"/>
              <a:r>
                <a:rPr lang="en-US" sz="1200" i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m = </a:t>
              </a:r>
              <a:r>
                <a:rPr lang="en-US" sz="12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1</a:t>
              </a:r>
              <a:r>
                <a:rPr lang="en-US" sz="1200" i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/V</a:t>
              </a:r>
              <a:r>
                <a:rPr lang="en-US" sz="1200" baseline="-250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1</a:t>
              </a:r>
              <a:endParaRPr lang="en-US" i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endParaRPr>
            </a:p>
          </p:txBody>
        </p:sp>
      </p:grpSp>
      <p:grpSp>
        <p:nvGrpSpPr>
          <p:cNvPr id="144" name="Group 143">
            <a:extLst>
              <a:ext uri="{FF2B5EF4-FFF2-40B4-BE49-F238E27FC236}">
                <a16:creationId xmlns:a16="http://schemas.microsoft.com/office/drawing/2014/main" id="{C39A9E77-CC9F-47AB-3339-4F4ACB962BC1}"/>
              </a:ext>
            </a:extLst>
          </p:cNvPr>
          <p:cNvGrpSpPr/>
          <p:nvPr/>
        </p:nvGrpSpPr>
        <p:grpSpPr>
          <a:xfrm>
            <a:off x="6188996" y="5094517"/>
            <a:ext cx="4266970" cy="897362"/>
            <a:chOff x="6183316" y="5029200"/>
            <a:chExt cx="4295778" cy="989013"/>
          </a:xfrm>
        </p:grpSpPr>
        <p:sp>
          <p:nvSpPr>
            <p:cNvPr id="47" name="AutoShape 75">
              <a:extLst>
                <a:ext uri="{FF2B5EF4-FFF2-40B4-BE49-F238E27FC236}">
                  <a16:creationId xmlns:a16="http://schemas.microsoft.com/office/drawing/2014/main" id="{65EEAC68-4AFA-8281-6B13-2ADD6BA28C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59529" y="5048250"/>
              <a:ext cx="247650" cy="165100"/>
            </a:xfrm>
            <a:prstGeom prst="cloudCallout">
              <a:avLst>
                <a:gd name="adj1" fmla="val -9375"/>
                <a:gd name="adj2" fmla="val 94273"/>
              </a:avLst>
            </a:prstGeom>
            <a:solidFill>
              <a:schemeClr val="bg2">
                <a:lumMod val="9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lc="http://schemas.openxmlformats.org/drawingml/2006/lockedCanvas"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pPr eaLnBrk="0" hangingPunct="0"/>
              <a:endParaRPr lang="en-US" sz="1200">
                <a:solidFill>
                  <a:schemeClr val="tx1"/>
                </a:solidFill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48" name="AutoShape 76">
              <a:extLst>
                <a:ext uri="{FF2B5EF4-FFF2-40B4-BE49-F238E27FC236}">
                  <a16:creationId xmlns:a16="http://schemas.microsoft.com/office/drawing/2014/main" id="{7A02B3BC-FDE2-51AF-E28F-B8403A4F29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91329" y="5172075"/>
              <a:ext cx="63500" cy="101600"/>
            </a:xfrm>
            <a:prstGeom prst="can">
              <a:avLst>
                <a:gd name="adj" fmla="val 40000"/>
              </a:avLst>
            </a:prstGeom>
            <a:solidFill>
              <a:schemeClr val="bg2">
                <a:lumMod val="9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lc="http://schemas.openxmlformats.org/drawingml/2006/lockedCanvas"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pPr eaLnBrk="0" hangingPunct="0"/>
              <a:endParaRPr lang="en-US" sz="1200">
                <a:solidFill>
                  <a:schemeClr val="tx1"/>
                </a:solidFill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49" name="AutoShape 77">
              <a:extLst>
                <a:ext uri="{FF2B5EF4-FFF2-40B4-BE49-F238E27FC236}">
                  <a16:creationId xmlns:a16="http://schemas.microsoft.com/office/drawing/2014/main" id="{3A8F6009-E24E-D924-8762-866B0ED5EB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92954" y="5172075"/>
              <a:ext cx="63500" cy="101600"/>
            </a:xfrm>
            <a:prstGeom prst="can">
              <a:avLst>
                <a:gd name="adj" fmla="val 40000"/>
              </a:avLst>
            </a:prstGeom>
            <a:solidFill>
              <a:schemeClr val="bg2">
                <a:lumMod val="9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lc="http://schemas.openxmlformats.org/drawingml/2006/lockedCanvas"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pPr eaLnBrk="0" hangingPunct="0"/>
              <a:endParaRPr lang="en-US" sz="1200">
                <a:solidFill>
                  <a:schemeClr val="tx1"/>
                </a:solidFill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50" name="AutoShape 78">
              <a:extLst>
                <a:ext uri="{FF2B5EF4-FFF2-40B4-BE49-F238E27FC236}">
                  <a16:creationId xmlns:a16="http://schemas.microsoft.com/office/drawing/2014/main" id="{18FDC1B3-D85B-6A26-E850-313FAF2384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94579" y="5172075"/>
              <a:ext cx="61913" cy="101600"/>
            </a:xfrm>
            <a:prstGeom prst="can">
              <a:avLst>
                <a:gd name="adj" fmla="val 41026"/>
              </a:avLst>
            </a:prstGeom>
            <a:solidFill>
              <a:schemeClr val="bg2">
                <a:lumMod val="9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lc="http://schemas.openxmlformats.org/drawingml/2006/lockedCanvas"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pPr eaLnBrk="0" hangingPunct="0"/>
              <a:endParaRPr lang="en-US" sz="1200">
                <a:solidFill>
                  <a:schemeClr val="tx1"/>
                </a:solidFill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51" name="AutoShape 79">
              <a:extLst>
                <a:ext uri="{FF2B5EF4-FFF2-40B4-BE49-F238E27FC236}">
                  <a16:creationId xmlns:a16="http://schemas.microsoft.com/office/drawing/2014/main" id="{514B417E-3B27-F12D-BD85-27E051A462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96205" y="5172075"/>
              <a:ext cx="63500" cy="101600"/>
            </a:xfrm>
            <a:prstGeom prst="can">
              <a:avLst>
                <a:gd name="adj" fmla="val 40000"/>
              </a:avLst>
            </a:prstGeom>
            <a:solidFill>
              <a:schemeClr val="bg2">
                <a:lumMod val="9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lc="http://schemas.openxmlformats.org/drawingml/2006/lockedCanvas"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pPr eaLnBrk="0" hangingPunct="0"/>
              <a:endParaRPr lang="en-US" sz="1200">
                <a:solidFill>
                  <a:schemeClr val="tx1"/>
                </a:solidFill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52" name="AutoShape 80">
              <a:extLst>
                <a:ext uri="{FF2B5EF4-FFF2-40B4-BE49-F238E27FC236}">
                  <a16:creationId xmlns:a16="http://schemas.microsoft.com/office/drawing/2014/main" id="{28893B63-5351-523A-78A6-B585DA0416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97830" y="5172075"/>
              <a:ext cx="61913" cy="101600"/>
            </a:xfrm>
            <a:prstGeom prst="can">
              <a:avLst>
                <a:gd name="adj" fmla="val 41026"/>
              </a:avLst>
            </a:prstGeom>
            <a:solidFill>
              <a:schemeClr val="bg2">
                <a:lumMod val="9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lc="http://schemas.openxmlformats.org/drawingml/2006/lockedCanvas"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pPr eaLnBrk="0" hangingPunct="0"/>
              <a:endParaRPr lang="en-US" sz="1200">
                <a:solidFill>
                  <a:schemeClr val="tx1"/>
                </a:solidFill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53" name="AutoShape 81">
              <a:extLst>
                <a:ext uri="{FF2B5EF4-FFF2-40B4-BE49-F238E27FC236}">
                  <a16:creationId xmlns:a16="http://schemas.microsoft.com/office/drawing/2014/main" id="{2B888DEA-BB5C-5C96-E476-FB334F3BF3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99455" y="5172075"/>
              <a:ext cx="63500" cy="101600"/>
            </a:xfrm>
            <a:prstGeom prst="can">
              <a:avLst>
                <a:gd name="adj" fmla="val 40000"/>
              </a:avLst>
            </a:prstGeom>
            <a:solidFill>
              <a:schemeClr val="bg2">
                <a:lumMod val="9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lc="http://schemas.openxmlformats.org/drawingml/2006/lockedCanvas"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pPr eaLnBrk="0" hangingPunct="0"/>
              <a:endParaRPr lang="en-US" sz="1200">
                <a:solidFill>
                  <a:schemeClr val="tx1"/>
                </a:solidFill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54" name="AutoShape 82">
              <a:extLst>
                <a:ext uri="{FF2B5EF4-FFF2-40B4-BE49-F238E27FC236}">
                  <a16:creationId xmlns:a16="http://schemas.microsoft.com/office/drawing/2014/main" id="{C08F21FD-2A18-C90D-57CF-563DAD5B54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01080" y="5172075"/>
              <a:ext cx="61913" cy="101600"/>
            </a:xfrm>
            <a:prstGeom prst="can">
              <a:avLst>
                <a:gd name="adj" fmla="val 41026"/>
              </a:avLst>
            </a:prstGeom>
            <a:solidFill>
              <a:schemeClr val="bg2">
                <a:lumMod val="9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lc="http://schemas.openxmlformats.org/drawingml/2006/lockedCanvas"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pPr eaLnBrk="0" hangingPunct="0"/>
              <a:endParaRPr lang="en-US" sz="1200">
                <a:solidFill>
                  <a:schemeClr val="tx1"/>
                </a:solidFill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55" name="AutoShape 83">
              <a:extLst>
                <a:ext uri="{FF2B5EF4-FFF2-40B4-BE49-F238E27FC236}">
                  <a16:creationId xmlns:a16="http://schemas.microsoft.com/office/drawing/2014/main" id="{E0DD36FC-9481-583D-9476-BCA6A34EF6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01118" y="5172075"/>
              <a:ext cx="63500" cy="101600"/>
            </a:xfrm>
            <a:prstGeom prst="can">
              <a:avLst>
                <a:gd name="adj" fmla="val 40000"/>
              </a:avLst>
            </a:prstGeom>
            <a:solidFill>
              <a:schemeClr val="bg2">
                <a:lumMod val="9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lc="http://schemas.openxmlformats.org/drawingml/2006/lockedCanvas"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pPr eaLnBrk="0" hangingPunct="0"/>
              <a:endParaRPr lang="en-US" sz="1200">
                <a:solidFill>
                  <a:schemeClr val="tx1"/>
                </a:solidFill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56" name="AutoShape 84">
              <a:extLst>
                <a:ext uri="{FF2B5EF4-FFF2-40B4-BE49-F238E27FC236}">
                  <a16:creationId xmlns:a16="http://schemas.microsoft.com/office/drawing/2014/main" id="{E0297960-DF9F-DD87-0597-D7925543CA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04331" y="5172075"/>
              <a:ext cx="61913" cy="101600"/>
            </a:xfrm>
            <a:prstGeom prst="can">
              <a:avLst>
                <a:gd name="adj" fmla="val 41026"/>
              </a:avLst>
            </a:prstGeom>
            <a:solidFill>
              <a:schemeClr val="bg2">
                <a:lumMod val="9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lc="http://schemas.openxmlformats.org/drawingml/2006/lockedCanvas"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pPr eaLnBrk="0" hangingPunct="0"/>
              <a:endParaRPr lang="en-US" sz="1200">
                <a:solidFill>
                  <a:schemeClr val="tx1"/>
                </a:solidFill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57" name="AutoShape 85">
              <a:extLst>
                <a:ext uri="{FF2B5EF4-FFF2-40B4-BE49-F238E27FC236}">
                  <a16:creationId xmlns:a16="http://schemas.microsoft.com/office/drawing/2014/main" id="{DF518E48-7AFF-C1D1-E5BF-C3A4531672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04368" y="5172075"/>
              <a:ext cx="63500" cy="101600"/>
            </a:xfrm>
            <a:prstGeom prst="can">
              <a:avLst>
                <a:gd name="adj" fmla="val 40000"/>
              </a:avLst>
            </a:prstGeom>
            <a:solidFill>
              <a:schemeClr val="bg2">
                <a:lumMod val="9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lc="http://schemas.openxmlformats.org/drawingml/2006/lockedCanvas"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pPr eaLnBrk="0" hangingPunct="0"/>
              <a:endParaRPr lang="en-US" sz="1200">
                <a:solidFill>
                  <a:schemeClr val="tx1"/>
                </a:solidFill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58" name="AutoShape 86">
              <a:extLst>
                <a:ext uri="{FF2B5EF4-FFF2-40B4-BE49-F238E27FC236}">
                  <a16:creationId xmlns:a16="http://schemas.microsoft.com/office/drawing/2014/main" id="{8F1CE252-F23C-790D-63D5-C1975C6D32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07581" y="5172075"/>
              <a:ext cx="61913" cy="101600"/>
            </a:xfrm>
            <a:prstGeom prst="can">
              <a:avLst>
                <a:gd name="adj" fmla="val 41026"/>
              </a:avLst>
            </a:prstGeom>
            <a:solidFill>
              <a:schemeClr val="bg2">
                <a:lumMod val="9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lc="http://schemas.openxmlformats.org/drawingml/2006/lockedCanvas"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pPr eaLnBrk="0" hangingPunct="0"/>
              <a:endParaRPr lang="en-US" sz="1200">
                <a:solidFill>
                  <a:schemeClr val="tx1"/>
                </a:solidFill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59" name="AutoShape 87">
              <a:extLst>
                <a:ext uri="{FF2B5EF4-FFF2-40B4-BE49-F238E27FC236}">
                  <a16:creationId xmlns:a16="http://schemas.microsoft.com/office/drawing/2014/main" id="{4E20175D-FE0A-D9A8-4D98-D282F8FD60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48881" y="5029200"/>
              <a:ext cx="247650" cy="165100"/>
            </a:xfrm>
            <a:prstGeom prst="cloudCallout">
              <a:avLst>
                <a:gd name="adj1" fmla="val -9375"/>
                <a:gd name="adj2" fmla="val 94273"/>
              </a:avLst>
            </a:prstGeom>
            <a:solidFill>
              <a:schemeClr val="bg2">
                <a:lumMod val="9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lc="http://schemas.openxmlformats.org/drawingml/2006/lockedCanvas"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pPr eaLnBrk="0" hangingPunct="0"/>
              <a:endParaRPr lang="en-US" sz="1200">
                <a:solidFill>
                  <a:schemeClr val="tx1"/>
                </a:solidFill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3FF5DD06-A42A-F29F-98B9-53779BEE0F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83316" y="5276850"/>
              <a:ext cx="4295778" cy="454025"/>
            </a:xfrm>
            <a:prstGeom prst="rect">
              <a:avLst/>
            </a:prstGeom>
            <a:solidFill>
              <a:srgbClr val="F2D9D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61" name="Text Box 89">
              <a:extLst>
                <a:ext uri="{FF2B5EF4-FFF2-40B4-BE49-F238E27FC236}">
                  <a16:creationId xmlns:a16="http://schemas.microsoft.com/office/drawing/2014/main" id="{8F82D127-A90F-94B5-E302-AD3CA04EEC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813680" y="5286375"/>
              <a:ext cx="1044576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lc="http://schemas.openxmlformats.org/drawingml/2006/lockedCanvas"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lc="http://schemas.openxmlformats.org/drawingml/2006/lockedCanvas"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pPr algn="l" eaLnBrk="0" hangingPunct="0"/>
              <a:r>
                <a:rPr lang="en-US" sz="1200" i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V</a:t>
              </a:r>
              <a:r>
                <a:rPr lang="en-US" sz="1200" baseline="-250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1</a:t>
              </a:r>
              <a:r>
                <a:rPr lang="en-US" sz="1200">
                  <a:solidFill>
                    <a:schemeClr val="tx1"/>
                  </a:solidFill>
                  <a:ea typeface="ＭＳ Ｐゴシック" charset="0"/>
                  <a:cs typeface="ＭＳ Ｐゴシック" charset="0"/>
                </a:rPr>
                <a:t> = 500 m/s</a:t>
              </a:r>
            </a:p>
          </p:txBody>
        </p:sp>
        <p:sp>
          <p:nvSpPr>
            <p:cNvPr id="62" name="Freeform 61">
              <a:extLst>
                <a:ext uri="{FF2B5EF4-FFF2-40B4-BE49-F238E27FC236}">
                  <a16:creationId xmlns:a16="http://schemas.microsoft.com/office/drawing/2014/main" id="{4997511A-AA09-825E-01C0-456FBE730CB5}"/>
                </a:ext>
              </a:extLst>
            </p:cNvPr>
            <p:cNvSpPr>
              <a:spLocks/>
            </p:cNvSpPr>
            <p:nvPr/>
          </p:nvSpPr>
          <p:spPr bwMode="auto">
            <a:xfrm>
              <a:off x="6183316" y="5524500"/>
              <a:ext cx="4295778" cy="454025"/>
            </a:xfrm>
            <a:custGeom>
              <a:avLst/>
              <a:gdLst>
                <a:gd name="T0" fmla="*/ 0 w 4992"/>
                <a:gd name="T1" fmla="*/ 0 h 528"/>
                <a:gd name="T2" fmla="*/ 2496 w 4992"/>
                <a:gd name="T3" fmla="*/ 0 h 528"/>
                <a:gd name="T4" fmla="*/ 2496 w 4992"/>
                <a:gd name="T5" fmla="*/ 240 h 528"/>
                <a:gd name="T6" fmla="*/ 4992 w 4992"/>
                <a:gd name="T7" fmla="*/ 240 h 528"/>
                <a:gd name="T8" fmla="*/ 4992 w 4992"/>
                <a:gd name="T9" fmla="*/ 528 h 528"/>
                <a:gd name="T10" fmla="*/ 0 w 4992"/>
                <a:gd name="T11" fmla="*/ 528 h 528"/>
                <a:gd name="T12" fmla="*/ 0 w 4992"/>
                <a:gd name="T13" fmla="*/ 0 h 5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992" h="528">
                  <a:moveTo>
                    <a:pt x="0" y="0"/>
                  </a:moveTo>
                  <a:lnTo>
                    <a:pt x="2496" y="0"/>
                  </a:lnTo>
                  <a:lnTo>
                    <a:pt x="2496" y="240"/>
                  </a:lnTo>
                  <a:lnTo>
                    <a:pt x="4992" y="240"/>
                  </a:lnTo>
                  <a:lnTo>
                    <a:pt x="4992" y="528"/>
                  </a:lnTo>
                  <a:lnTo>
                    <a:pt x="0" y="5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63" name="Text Box 91">
              <a:extLst>
                <a:ext uri="{FF2B5EF4-FFF2-40B4-BE49-F238E27FC236}">
                  <a16:creationId xmlns:a16="http://schemas.microsoft.com/office/drawing/2014/main" id="{A5058C5A-2AC8-210D-0FA7-E97DB1840E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67642" y="5743575"/>
              <a:ext cx="1128713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lc="http://schemas.openxmlformats.org/drawingml/2006/lockedCanvas"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lc="http://schemas.openxmlformats.org/drawingml/2006/lockedCanvas"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pPr algn="l" eaLnBrk="0" hangingPunct="0"/>
              <a:r>
                <a:rPr lang="en-US" sz="1200" i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V</a:t>
              </a:r>
              <a:r>
                <a:rPr lang="en-US" sz="1200" baseline="-250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2</a:t>
              </a:r>
              <a:r>
                <a:rPr lang="en-US" sz="1200">
                  <a:solidFill>
                    <a:schemeClr val="tx1"/>
                  </a:solidFill>
                  <a:ea typeface="ＭＳ Ｐゴシック" charset="0"/>
                  <a:cs typeface="ＭＳ Ｐゴシック" charset="0"/>
                </a:rPr>
                <a:t> = 2000 m/s</a:t>
              </a:r>
            </a:p>
          </p:txBody>
        </p:sp>
        <p:sp>
          <p:nvSpPr>
            <p:cNvPr id="64" name="Line 92">
              <a:extLst>
                <a:ext uri="{FF2B5EF4-FFF2-40B4-BE49-F238E27FC236}">
                  <a16:creationId xmlns:a16="http://schemas.microsoft.com/office/drawing/2014/main" id="{90576C67-CA4C-01E0-3FDF-4553322DA7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461129" y="5286375"/>
              <a:ext cx="101600" cy="236538"/>
            </a:xfrm>
            <a:prstGeom prst="line">
              <a:avLst/>
            </a:prstGeom>
            <a:noFill/>
            <a:ln w="38100">
              <a:solidFill>
                <a:srgbClr val="FF050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lc="http://schemas.openxmlformats.org/drawingml/2006/lockedCanvas"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65" name="Line 93">
              <a:extLst>
                <a:ext uri="{FF2B5EF4-FFF2-40B4-BE49-F238E27FC236}">
                  <a16:creationId xmlns:a16="http://schemas.microsoft.com/office/drawing/2014/main" id="{91332DDD-B039-4FB1-9FF0-5EC16118A18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562729" y="5524500"/>
              <a:ext cx="1025526" cy="3175"/>
            </a:xfrm>
            <a:prstGeom prst="line">
              <a:avLst/>
            </a:prstGeom>
            <a:noFill/>
            <a:ln w="38100">
              <a:solidFill>
                <a:srgbClr val="FF050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lc="http://schemas.openxmlformats.org/drawingml/2006/lockedCanvas"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66" name="Line 94">
              <a:extLst>
                <a:ext uri="{FF2B5EF4-FFF2-40B4-BE49-F238E27FC236}">
                  <a16:creationId xmlns:a16="http://schemas.microsoft.com/office/drawing/2014/main" id="{5A4237B9-237D-8170-74E6-380206F42FF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618417" y="5283200"/>
              <a:ext cx="103188" cy="236538"/>
            </a:xfrm>
            <a:prstGeom prst="line">
              <a:avLst/>
            </a:prstGeom>
            <a:noFill/>
            <a:ln w="38100">
              <a:solidFill>
                <a:srgbClr val="FF050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lc="http://schemas.openxmlformats.org/drawingml/2006/lockedCanvas"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67" name="Line 95">
              <a:extLst>
                <a:ext uri="{FF2B5EF4-FFF2-40B4-BE49-F238E27FC236}">
                  <a16:creationId xmlns:a16="http://schemas.microsoft.com/office/drawing/2014/main" id="{3FFA8026-C22C-1800-E1D0-4A42E4E7E03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529391" y="5522913"/>
              <a:ext cx="1803401" cy="198438"/>
            </a:xfrm>
            <a:prstGeom prst="line">
              <a:avLst/>
            </a:prstGeom>
            <a:noFill/>
            <a:ln w="38100">
              <a:solidFill>
                <a:srgbClr val="FF050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lc="http://schemas.openxmlformats.org/drawingml/2006/lockedCanvas"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68" name="Line 96">
              <a:extLst>
                <a:ext uri="{FF2B5EF4-FFF2-40B4-BE49-F238E27FC236}">
                  <a16:creationId xmlns:a16="http://schemas.microsoft.com/office/drawing/2014/main" id="{3F346DE4-E4BF-4147-E74A-7BBDC2F622A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332793" y="5730875"/>
              <a:ext cx="992188" cy="1588"/>
            </a:xfrm>
            <a:prstGeom prst="line">
              <a:avLst/>
            </a:prstGeom>
            <a:noFill/>
            <a:ln w="38100">
              <a:solidFill>
                <a:srgbClr val="FF050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lc="http://schemas.openxmlformats.org/drawingml/2006/lockedCanvas"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69" name="Line 97">
              <a:extLst>
                <a:ext uri="{FF2B5EF4-FFF2-40B4-BE49-F238E27FC236}">
                  <a16:creationId xmlns:a16="http://schemas.microsoft.com/office/drawing/2014/main" id="{4B3C51C5-CEF5-974E-D416-C2384CBA1AB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324981" y="5273675"/>
              <a:ext cx="206375" cy="455613"/>
            </a:xfrm>
            <a:prstGeom prst="line">
              <a:avLst/>
            </a:prstGeom>
            <a:noFill/>
            <a:ln w="38100">
              <a:solidFill>
                <a:srgbClr val="FF050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lc="http://schemas.openxmlformats.org/drawingml/2006/lockedCanvas"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70" name="Line 98">
              <a:extLst>
                <a:ext uri="{FF2B5EF4-FFF2-40B4-BE49-F238E27FC236}">
                  <a16:creationId xmlns:a16="http://schemas.microsoft.com/office/drawing/2014/main" id="{52BBFC41-A0B9-42E0-5CC7-9297B9C3AC6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380418" y="5522913"/>
              <a:ext cx="0" cy="2047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lc="http://schemas.openxmlformats.org/drawingml/2006/lockedCanvas"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71" name="Text Box 99">
              <a:extLst>
                <a:ext uri="{FF2B5EF4-FFF2-40B4-BE49-F238E27FC236}">
                  <a16:creationId xmlns:a16="http://schemas.microsoft.com/office/drawing/2014/main" id="{F81CEBD5-D38F-A760-7080-C2B69785FD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361368" y="5486400"/>
              <a:ext cx="242888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lc="http://schemas.openxmlformats.org/drawingml/2006/lockedCanvas"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lc="http://schemas.openxmlformats.org/drawingml/2006/lockedCanvas"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pPr algn="l" eaLnBrk="0" hangingPunct="0"/>
              <a:r>
                <a:rPr lang="en-US" sz="1200" i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z</a:t>
              </a:r>
            </a:p>
          </p:txBody>
        </p:sp>
        <p:sp>
          <p:nvSpPr>
            <p:cNvPr id="72" name="Text Box 100">
              <a:extLst>
                <a:ext uri="{FF2B5EF4-FFF2-40B4-BE49-F238E27FC236}">
                  <a16:creationId xmlns:a16="http://schemas.microsoft.com/office/drawing/2014/main" id="{A27E78EE-079C-F802-7C2F-52A38FDBA6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472618" y="5313363"/>
              <a:ext cx="28575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lc="http://schemas.openxmlformats.org/drawingml/2006/lockedCanvas"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lc="http://schemas.openxmlformats.org/drawingml/2006/lockedCanvas"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pPr algn="l" eaLnBrk="0" hangingPunct="0"/>
              <a:r>
                <a:rPr lang="en-US" sz="1200" i="1">
                  <a:solidFill>
                    <a:schemeClr val="tx1"/>
                  </a:solidFill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  <p:sp>
          <p:nvSpPr>
            <p:cNvPr id="73" name="Text Box 101">
              <a:extLst>
                <a:ext uri="{FF2B5EF4-FFF2-40B4-BE49-F238E27FC236}">
                  <a16:creationId xmlns:a16="http://schemas.microsoft.com/office/drawing/2014/main" id="{780C3A6C-58BA-FAFD-50EE-D42FB66601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00929" y="5257800"/>
              <a:ext cx="28575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lc="http://schemas.openxmlformats.org/drawingml/2006/lockedCanvas"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lc="http://schemas.openxmlformats.org/drawingml/2006/lockedCanvas"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pPr algn="l" eaLnBrk="0" hangingPunct="0"/>
              <a:r>
                <a:rPr lang="en-US" sz="1200" i="1">
                  <a:solidFill>
                    <a:schemeClr val="tx1"/>
                  </a:solidFill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143" name="Group 142">
            <a:extLst>
              <a:ext uri="{FF2B5EF4-FFF2-40B4-BE49-F238E27FC236}">
                <a16:creationId xmlns:a16="http://schemas.microsoft.com/office/drawing/2014/main" id="{DF560F93-7B79-CE41-75B9-CFC6227A797A}"/>
              </a:ext>
            </a:extLst>
          </p:cNvPr>
          <p:cNvGrpSpPr/>
          <p:nvPr/>
        </p:nvGrpSpPr>
        <p:grpSpPr>
          <a:xfrm>
            <a:off x="6183311" y="2362201"/>
            <a:ext cx="4295774" cy="2725739"/>
            <a:chOff x="6183311" y="2362201"/>
            <a:chExt cx="4295774" cy="2725739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175A481A-05D6-8DE3-04F6-194A02247E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00594" y="2367962"/>
              <a:ext cx="4263128" cy="2672933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lc="http://schemas.openxmlformats.org/drawingml/2006/lockedCanvas" xmlns:a14="http://schemas.microsoft.com/office/drawing/2010/main" xmlns="">
                  <a:solidFill>
                    <a:schemeClr val="accent1"/>
                  </a:solidFill>
                </a14:hiddenFill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8" name="Line 104">
              <a:extLst>
                <a:ext uri="{FF2B5EF4-FFF2-40B4-BE49-F238E27FC236}">
                  <a16:creationId xmlns:a16="http://schemas.microsoft.com/office/drawing/2014/main" id="{15ED62B9-8257-45FB-561A-A50CFBC62BF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9740719" y="4042385"/>
              <a:ext cx="717243" cy="981228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lc="http://schemas.openxmlformats.org/drawingml/2006/lockedCanvas"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9" name="Line 105">
              <a:extLst>
                <a:ext uri="{FF2B5EF4-FFF2-40B4-BE49-F238E27FC236}">
                  <a16:creationId xmlns:a16="http://schemas.microsoft.com/office/drawing/2014/main" id="{2D63726C-3B09-6EAD-152D-C9B3FE8E7A3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197713" y="4537800"/>
              <a:ext cx="360062" cy="492534"/>
            </a:xfrm>
            <a:prstGeom prst="line">
              <a:avLst/>
            </a:prstGeom>
            <a:noFill/>
            <a:ln w="25400">
              <a:solidFill>
                <a:srgbClr val="E36262"/>
              </a:solidFill>
              <a:round/>
              <a:headEnd/>
              <a:tailEnd/>
            </a:ln>
            <a:extLst>
              <a:ext uri="{909E8E84-426E-40dd-AFC4-6F175D3DCCD1}">
                <a14:hiddenFill xmlns:lc="http://schemas.openxmlformats.org/drawingml/2006/lockedCanvas"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10" name="Line 106">
              <a:extLst>
                <a:ext uri="{FF2B5EF4-FFF2-40B4-BE49-F238E27FC236}">
                  <a16:creationId xmlns:a16="http://schemas.microsoft.com/office/drawing/2014/main" id="{EC5D840A-E06C-3579-960F-E9F75E10457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8064272" y="3200373"/>
              <a:ext cx="1694690" cy="872736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lc="http://schemas.openxmlformats.org/drawingml/2006/lockedCanvas"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2DB3189C-BAE7-930B-58C3-C2B510471C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64375" y="3351109"/>
              <a:ext cx="46088" cy="46085"/>
            </a:xfrm>
            <a:prstGeom prst="ellipse">
              <a:avLst/>
            </a:prstGeom>
            <a:solidFill>
              <a:srgbClr val="FF050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B9258605-A12B-4600-3B20-90D68AF158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19636" y="3120684"/>
              <a:ext cx="46088" cy="46085"/>
            </a:xfrm>
            <a:prstGeom prst="ellipse">
              <a:avLst/>
            </a:prstGeom>
            <a:solidFill>
              <a:srgbClr val="FF050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234C8F03-1EE2-3ADD-94F3-833AD366C6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85418" y="2492775"/>
              <a:ext cx="46088" cy="46085"/>
            </a:xfrm>
            <a:prstGeom prst="ellipse">
              <a:avLst/>
            </a:prstGeom>
            <a:solidFill>
              <a:srgbClr val="FF050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6D519421-6EFD-B59D-8293-53C69A129A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09114" y="3552732"/>
              <a:ext cx="46088" cy="46085"/>
            </a:xfrm>
            <a:prstGeom prst="ellipse">
              <a:avLst/>
            </a:prstGeom>
            <a:solidFill>
              <a:srgbClr val="FF050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949AAEC2-FB22-6622-A046-4B86EB9F045E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9726316" y="4042385"/>
              <a:ext cx="46088" cy="46085"/>
            </a:xfrm>
            <a:prstGeom prst="ellipse">
              <a:avLst/>
            </a:prstGeom>
            <a:solidFill>
              <a:srgbClr val="3233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9BA97F0A-F872-FB4A-764C-5B4C70760C7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9371056" y="3863806"/>
              <a:ext cx="46088" cy="46085"/>
            </a:xfrm>
            <a:prstGeom prst="ellipse">
              <a:avLst/>
            </a:prstGeom>
            <a:solidFill>
              <a:srgbClr val="3233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3218BFF3-28BE-50B1-CB28-EF68619C0783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9015795" y="3685226"/>
              <a:ext cx="46088" cy="46085"/>
            </a:xfrm>
            <a:prstGeom prst="ellipse">
              <a:avLst/>
            </a:prstGeom>
            <a:solidFill>
              <a:srgbClr val="3233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9FEB4B54-2E8E-AC32-7E8B-F10DEC4DD074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8660534" y="3506647"/>
              <a:ext cx="46088" cy="46085"/>
            </a:xfrm>
            <a:prstGeom prst="ellipse">
              <a:avLst/>
            </a:prstGeom>
            <a:solidFill>
              <a:srgbClr val="3233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E9422122-5901-EF46-DD03-83F726073CA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7950013" y="3270461"/>
              <a:ext cx="46088" cy="46085"/>
            </a:xfrm>
            <a:prstGeom prst="ellipse">
              <a:avLst/>
            </a:prstGeom>
            <a:solidFill>
              <a:srgbClr val="3233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1094E66B-24FE-2505-AF94-5106CB32564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7594752" y="3184051"/>
              <a:ext cx="46088" cy="46085"/>
            </a:xfrm>
            <a:prstGeom prst="ellipse">
              <a:avLst/>
            </a:prstGeom>
            <a:solidFill>
              <a:srgbClr val="3233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10439EA2-E0AF-E9AD-8FF3-F5C8AEE6FED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8305274" y="3362631"/>
              <a:ext cx="46088" cy="46085"/>
            </a:xfrm>
            <a:prstGeom prst="ellipse">
              <a:avLst/>
            </a:prstGeom>
            <a:solidFill>
              <a:srgbClr val="3233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22" name="Text Box 118">
              <a:extLst>
                <a:ext uri="{FF2B5EF4-FFF2-40B4-BE49-F238E27FC236}">
                  <a16:creationId xmlns:a16="http://schemas.microsoft.com/office/drawing/2014/main" id="{697F38DD-C2F7-8110-027E-110FD844B0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53648" y="2662714"/>
              <a:ext cx="734526" cy="2745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lc="http://schemas.openxmlformats.org/drawingml/2006/lockedCanvas"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lc="http://schemas.openxmlformats.org/drawingml/2006/lockedCanvas"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pPr algn="l" eaLnBrk="0" hangingPunct="0"/>
              <a:r>
                <a:rPr lang="en-US" sz="1200" i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m = </a:t>
              </a:r>
              <a:r>
                <a:rPr lang="en-US" sz="12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1</a:t>
              </a:r>
              <a:r>
                <a:rPr lang="en-US" sz="1200" i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/V</a:t>
              </a:r>
              <a:r>
                <a:rPr lang="en-US" sz="1200" i="1" baseline="-250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2</a:t>
              </a:r>
              <a:endParaRPr lang="en-US" sz="1200" i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3" name="Text Box 119">
              <a:extLst>
                <a:ext uri="{FF2B5EF4-FFF2-40B4-BE49-F238E27FC236}">
                  <a16:creationId xmlns:a16="http://schemas.microsoft.com/office/drawing/2014/main" id="{127A3D1D-6954-BFEF-8313-B4DFA10070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15385" y="3999181"/>
              <a:ext cx="734526" cy="2745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lc="http://schemas.openxmlformats.org/drawingml/2006/lockedCanvas"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lc="http://schemas.openxmlformats.org/drawingml/2006/lockedCanvas"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pPr algn="l" eaLnBrk="0" hangingPunct="0"/>
              <a:r>
                <a:rPr lang="en-US" sz="1200" i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m = </a:t>
              </a:r>
              <a:r>
                <a:rPr lang="en-US" sz="12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1</a:t>
              </a:r>
              <a:r>
                <a:rPr lang="en-US" sz="1200" i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/V</a:t>
              </a:r>
              <a:r>
                <a:rPr lang="en-US" sz="1200" i="1" baseline="-250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2</a:t>
              </a:r>
              <a:endParaRPr lang="en-US" sz="1200" i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4" name="Text Box 120">
              <a:extLst>
                <a:ext uri="{FF2B5EF4-FFF2-40B4-BE49-F238E27FC236}">
                  <a16:creationId xmlns:a16="http://schemas.microsoft.com/office/drawing/2014/main" id="{4F4B2228-87E4-4076-0EA4-BEB7E7C82D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242394" y="3032355"/>
              <a:ext cx="735486" cy="2745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lc="http://schemas.openxmlformats.org/drawingml/2006/lockedCanvas"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lc="http://schemas.openxmlformats.org/drawingml/2006/lockedCanvas"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pPr algn="l" eaLnBrk="0" hangingPunct="0"/>
              <a:r>
                <a:rPr lang="en-US" sz="1200" i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m = </a:t>
              </a:r>
              <a:r>
                <a:rPr lang="en-US" sz="12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1</a:t>
              </a:r>
              <a:r>
                <a:rPr lang="en-US" sz="1200" i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/V</a:t>
              </a:r>
              <a:r>
                <a:rPr lang="en-US" sz="1200" i="1" baseline="-250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2</a:t>
              </a:r>
              <a:endParaRPr lang="en-US" sz="1200" i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5" name="Text Box 121">
              <a:extLst>
                <a:ext uri="{FF2B5EF4-FFF2-40B4-BE49-F238E27FC236}">
                  <a16:creationId xmlns:a16="http://schemas.microsoft.com/office/drawing/2014/main" id="{A17B2955-B8DD-3FB8-18FA-2BFCAF5354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380657" y="3814840"/>
              <a:ext cx="735486" cy="2745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lc="http://schemas.openxmlformats.org/drawingml/2006/lockedCanvas"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lc="http://schemas.openxmlformats.org/drawingml/2006/lockedCanvas"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pPr algn="l" eaLnBrk="0" hangingPunct="0"/>
              <a:r>
                <a:rPr lang="en-US" sz="1200" i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m = </a:t>
              </a:r>
              <a:r>
                <a:rPr lang="en-US" sz="12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1</a:t>
              </a:r>
              <a:r>
                <a:rPr lang="en-US" sz="1200" i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/V</a:t>
              </a:r>
              <a:r>
                <a:rPr lang="en-US" sz="1200" i="1" baseline="-250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2</a:t>
              </a:r>
              <a:endParaRPr lang="en-US" sz="1200" i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8667CEA8-E90B-9B0C-31F7-5A2726B49F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64782" y="4762464"/>
              <a:ext cx="46088" cy="46085"/>
            </a:xfrm>
            <a:prstGeom prst="ellipse">
              <a:avLst/>
            </a:prstGeom>
            <a:solidFill>
              <a:srgbClr val="FF050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83A07DE5-7641-A65E-9934-81488930AADE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0432997" y="5000570"/>
              <a:ext cx="46088" cy="46085"/>
            </a:xfrm>
            <a:prstGeom prst="ellipse">
              <a:avLst/>
            </a:prstGeom>
            <a:solidFill>
              <a:srgbClr val="3233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1A03894B-5EF0-66A1-A373-BA9E10CF2732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0083497" y="4516677"/>
              <a:ext cx="46088" cy="46085"/>
            </a:xfrm>
            <a:prstGeom prst="ellipse">
              <a:avLst/>
            </a:prstGeom>
            <a:solidFill>
              <a:srgbClr val="3233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E8E07438-889E-9F74-023D-1FBB529C23F7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0261128" y="4763424"/>
              <a:ext cx="46088" cy="46085"/>
            </a:xfrm>
            <a:prstGeom prst="ellipse">
              <a:avLst/>
            </a:prstGeom>
            <a:solidFill>
              <a:srgbClr val="3233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857DDF6E-9D1B-84D6-538C-0F4A15693628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9924110" y="4310255"/>
              <a:ext cx="46088" cy="46085"/>
            </a:xfrm>
            <a:prstGeom prst="ellipse">
              <a:avLst/>
            </a:prstGeom>
            <a:solidFill>
              <a:srgbClr val="3233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31" name="Text Box 127">
              <a:extLst>
                <a:ext uri="{FF2B5EF4-FFF2-40B4-BE49-F238E27FC236}">
                  <a16:creationId xmlns:a16="http://schemas.microsoft.com/office/drawing/2014/main" id="{48FF04FC-915F-A73C-4DA1-48800E6CFA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477634" y="4721180"/>
              <a:ext cx="735486" cy="2745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lc="http://schemas.openxmlformats.org/drawingml/2006/lockedCanvas"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lc="http://schemas.openxmlformats.org/drawingml/2006/lockedCanvas"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pPr algn="l" eaLnBrk="0" hangingPunct="0"/>
              <a:r>
                <a:rPr lang="en-US" sz="1200" i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m = </a:t>
              </a:r>
              <a:r>
                <a:rPr lang="en-US" sz="12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1</a:t>
              </a:r>
              <a:r>
                <a:rPr lang="en-US" sz="1200" i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/V</a:t>
              </a:r>
              <a:r>
                <a:rPr lang="en-US" sz="1200" i="1" baseline="-250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1</a:t>
              </a:r>
              <a:endParaRPr lang="en-US" sz="1200" i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32" name="Text Box 128">
              <a:extLst>
                <a:ext uri="{FF2B5EF4-FFF2-40B4-BE49-F238E27FC236}">
                  <a16:creationId xmlns:a16="http://schemas.microsoft.com/office/drawing/2014/main" id="{7381B9D9-ABA4-9459-3882-190D711BA7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89746" y="4813350"/>
              <a:ext cx="734526" cy="2745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lc="http://schemas.openxmlformats.org/drawingml/2006/lockedCanvas"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lc="http://schemas.openxmlformats.org/drawingml/2006/lockedCanvas"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pPr algn="l" eaLnBrk="0" hangingPunct="0"/>
              <a:r>
                <a:rPr lang="en-US" sz="1200" i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m = </a:t>
              </a:r>
              <a:r>
                <a:rPr lang="en-US" sz="12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1</a:t>
              </a:r>
              <a:r>
                <a:rPr lang="en-US" sz="1200" i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/V</a:t>
              </a:r>
              <a:r>
                <a:rPr lang="en-US" sz="1200" i="1" baseline="-250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1</a:t>
              </a:r>
              <a:endParaRPr lang="en-US" sz="1200" i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33" name="Line 129">
              <a:extLst>
                <a:ext uri="{FF2B5EF4-FFF2-40B4-BE49-F238E27FC236}">
                  <a16:creationId xmlns:a16="http://schemas.microsoft.com/office/drawing/2014/main" id="{F1E3E47B-B781-C687-BE91-C8481392EE8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6200594" y="2567664"/>
              <a:ext cx="1694690" cy="872736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lc="http://schemas.openxmlformats.org/drawingml/2006/lockedCanvas"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C8209C13-CA10-ABEF-29C4-3A6A64E3A507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183311" y="2550382"/>
              <a:ext cx="46088" cy="46085"/>
            </a:xfrm>
            <a:prstGeom prst="ellipse">
              <a:avLst/>
            </a:prstGeom>
            <a:solidFill>
              <a:srgbClr val="3233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F853E5DF-0155-DE4E-25D4-D904EA9A1E4F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528010" y="2723201"/>
              <a:ext cx="46088" cy="46085"/>
            </a:xfrm>
            <a:prstGeom prst="ellipse">
              <a:avLst/>
            </a:prstGeom>
            <a:solidFill>
              <a:srgbClr val="3233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1E310CBE-A6E5-FD39-5FFA-18ABF530369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883271" y="2913301"/>
              <a:ext cx="46088" cy="46085"/>
            </a:xfrm>
            <a:prstGeom prst="ellipse">
              <a:avLst/>
            </a:prstGeom>
            <a:solidFill>
              <a:srgbClr val="3233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F141CB6E-3195-CE43-48CB-FF210A4C48C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7238531" y="3091881"/>
              <a:ext cx="46088" cy="46085"/>
            </a:xfrm>
            <a:prstGeom prst="ellipse">
              <a:avLst/>
            </a:prstGeom>
            <a:solidFill>
              <a:srgbClr val="3233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38" name="Line 134">
              <a:extLst>
                <a:ext uri="{FF2B5EF4-FFF2-40B4-BE49-F238E27FC236}">
                  <a16:creationId xmlns:a16="http://schemas.microsoft.com/office/drawing/2014/main" id="{C3CA5BC3-64DC-20DB-676A-D86DFDDD685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563536" y="3459601"/>
              <a:ext cx="2066273" cy="1063797"/>
            </a:xfrm>
            <a:prstGeom prst="line">
              <a:avLst/>
            </a:prstGeom>
            <a:noFill/>
            <a:ln w="25400">
              <a:solidFill>
                <a:srgbClr val="E36262"/>
              </a:solidFill>
              <a:round/>
              <a:headEnd/>
              <a:tailEnd/>
            </a:ln>
            <a:extLst>
              <a:ext uri="{909E8E84-426E-40dd-AFC4-6F175D3DCCD1}">
                <a14:hiddenFill xmlns:lc="http://schemas.openxmlformats.org/drawingml/2006/lockedCanvas"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39" name="Line 135">
              <a:extLst>
                <a:ext uri="{FF2B5EF4-FFF2-40B4-BE49-F238E27FC236}">
                  <a16:creationId xmlns:a16="http://schemas.microsoft.com/office/drawing/2014/main" id="{6C9DD5E8-1D35-F354-C94C-60B57F44480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714303" y="2362201"/>
              <a:ext cx="1683168" cy="866975"/>
            </a:xfrm>
            <a:prstGeom prst="line">
              <a:avLst/>
            </a:prstGeom>
            <a:noFill/>
            <a:ln w="25400">
              <a:solidFill>
                <a:srgbClr val="E36262"/>
              </a:solidFill>
              <a:round/>
              <a:headEnd/>
              <a:tailEnd/>
            </a:ln>
            <a:extLst>
              <a:ext uri="{909E8E84-426E-40dd-AFC4-6F175D3DCCD1}">
                <a14:hiddenFill xmlns:lc="http://schemas.openxmlformats.org/drawingml/2006/lockedCanvas"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54181581-10FA-7C2E-3916-66B7C32616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7673" y="4318896"/>
              <a:ext cx="46088" cy="46085"/>
            </a:xfrm>
            <a:prstGeom prst="ellipse">
              <a:avLst/>
            </a:prstGeom>
            <a:solidFill>
              <a:srgbClr val="FF050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73AA4BEB-B936-32E2-CB90-C6C7A0F5C1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42412" y="4515717"/>
              <a:ext cx="46088" cy="46085"/>
            </a:xfrm>
            <a:prstGeom prst="ellipse">
              <a:avLst/>
            </a:prstGeom>
            <a:solidFill>
              <a:srgbClr val="FF050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BC535215-41E6-4BFD-4772-1D8200AE29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53894" y="4134555"/>
              <a:ext cx="46088" cy="46085"/>
            </a:xfrm>
            <a:prstGeom prst="ellipse">
              <a:avLst/>
            </a:prstGeom>
            <a:solidFill>
              <a:srgbClr val="FF050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F7062F9B-6AA6-AC8F-220E-99E8D40A3A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09155" y="3955976"/>
              <a:ext cx="46088" cy="46085"/>
            </a:xfrm>
            <a:prstGeom prst="ellipse">
              <a:avLst/>
            </a:prstGeom>
            <a:solidFill>
              <a:srgbClr val="FF050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7346090F-E2B7-4BB3-2428-89CC18F10A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64415" y="3765875"/>
              <a:ext cx="46088" cy="46085"/>
            </a:xfrm>
            <a:prstGeom prst="ellipse">
              <a:avLst/>
            </a:prstGeom>
            <a:solidFill>
              <a:srgbClr val="FF050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80CAE5B8-44A3-9AF9-306B-7050D49B50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74896" y="2855695"/>
              <a:ext cx="46088" cy="46085"/>
            </a:xfrm>
            <a:prstGeom prst="ellipse">
              <a:avLst/>
            </a:prstGeom>
            <a:solidFill>
              <a:srgbClr val="FF050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3CDDB439-FD84-C509-9D63-303B15B78C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30157" y="2677116"/>
              <a:ext cx="46088" cy="46085"/>
            </a:xfrm>
            <a:prstGeom prst="ellipse">
              <a:avLst/>
            </a:prstGeom>
            <a:solidFill>
              <a:srgbClr val="FF050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3446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6C64C1C9-2284-D736-041B-6A4B8AD42B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7623" y="127000"/>
            <a:ext cx="9353843" cy="66787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9pPr>
          </a:lstStyle>
          <a:p>
            <a:pPr algn="l"/>
            <a:r>
              <a:rPr lang="en-US" sz="3200" i="1" dirty="0">
                <a:solidFill>
                  <a:srgbClr val="323399"/>
                </a:solidFill>
                <a:latin typeface="Arial Black" charset="0"/>
                <a:ea typeface="ＭＳ Ｐゴシック" charset="0"/>
              </a:rPr>
              <a:t>Benson Park-n-Ride Project Assignment</a:t>
            </a:r>
          </a:p>
          <a:p>
            <a:pPr algn="l"/>
            <a:endParaRPr lang="en-US" sz="1200" dirty="0">
              <a:solidFill>
                <a:srgbClr val="323399"/>
              </a:solidFill>
              <a:ea typeface="ＭＳ Ｐゴシック" charset="0"/>
            </a:endParaRPr>
          </a:p>
          <a:p>
            <a:pPr algn="l"/>
            <a:r>
              <a:rPr lang="en-US" i="1" dirty="0">
                <a:solidFill>
                  <a:srgbClr val="323399"/>
                </a:solidFill>
                <a:latin typeface="Arial Black" charset="0"/>
                <a:ea typeface="ＭＳ Ｐゴシック" charset="0"/>
              </a:rPr>
              <a:t>Part I: Seismic Investigation Continued</a:t>
            </a:r>
            <a:endParaRPr lang="en-US" dirty="0">
              <a:solidFill>
                <a:srgbClr val="323399"/>
              </a:solidFill>
              <a:ea typeface="ＭＳ Ｐゴシック" charset="0"/>
            </a:endParaRPr>
          </a:p>
          <a:p>
            <a:pPr algn="l"/>
            <a:r>
              <a:rPr lang="en-US" dirty="0">
                <a:solidFill>
                  <a:srgbClr val="323399"/>
                </a:solidFill>
                <a:ea typeface="ＭＳ Ｐゴシック" charset="0"/>
              </a:rPr>
              <a:t>(I.4) Use the spreadsheet to model both “fault-like” cases. Start out </a:t>
            </a:r>
          </a:p>
          <a:p>
            <a:pPr algn="l"/>
            <a:r>
              <a:rPr lang="en-US" dirty="0">
                <a:solidFill>
                  <a:srgbClr val="323399"/>
                </a:solidFill>
                <a:ea typeface="ＭＳ Ｐゴシック" charset="0"/>
              </a:rPr>
              <a:t>    using the parameters for </a:t>
            </a:r>
            <a:r>
              <a:rPr lang="en-US" i="1" dirty="0">
                <a:solidFill>
                  <a:schemeClr val="tx1"/>
                </a:solidFill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V</a:t>
            </a:r>
            <a:r>
              <a:rPr lang="en-US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1</a:t>
            </a:r>
            <a:r>
              <a:rPr lang="en-US" dirty="0">
                <a:solidFill>
                  <a:srgbClr val="323399"/>
                </a:solidFill>
                <a:ea typeface="ＭＳ Ｐゴシック" charset="0"/>
              </a:rPr>
              <a:t>, thickness &amp; </a:t>
            </a:r>
            <a:r>
              <a:rPr lang="en-US" i="1" dirty="0">
                <a:solidFill>
                  <a:schemeClr val="tx1"/>
                </a:solidFill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V</a:t>
            </a:r>
            <a:r>
              <a:rPr lang="en-US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2</a:t>
            </a:r>
            <a:r>
              <a:rPr lang="en-US" dirty="0">
                <a:solidFill>
                  <a:srgbClr val="323399"/>
                </a:solidFill>
                <a:ea typeface="ＭＳ Ｐゴシック" charset="0"/>
              </a:rPr>
              <a:t> from your </a:t>
            </a:r>
            <a:r>
              <a:rPr lang="en-US" i="1" dirty="0">
                <a:solidFill>
                  <a:schemeClr val="tx1"/>
                </a:solidFill>
                <a:ea typeface="ＭＳ Ｐゴシック" charset="0"/>
              </a:rPr>
              <a:t>Refract</a:t>
            </a:r>
          </a:p>
          <a:p>
            <a:pPr algn="l"/>
            <a:r>
              <a:rPr lang="en-US" i="1" dirty="0">
                <a:solidFill>
                  <a:schemeClr val="tx1"/>
                </a:solidFill>
                <a:ea typeface="ＭＳ Ｐゴシック" charset="0"/>
              </a:rPr>
              <a:t>   </a:t>
            </a:r>
            <a:r>
              <a:rPr lang="en-US" dirty="0">
                <a:solidFill>
                  <a:srgbClr val="323399"/>
                </a:solidFill>
                <a:ea typeface="ＭＳ Ｐゴシック" charset="0"/>
              </a:rPr>
              <a:t> model; then vary all five parameters as needed to improve the fit.</a:t>
            </a:r>
          </a:p>
          <a:p>
            <a:pPr algn="l"/>
            <a:endParaRPr lang="en-US" dirty="0">
              <a:solidFill>
                <a:srgbClr val="323399"/>
              </a:solidFill>
              <a:ea typeface="ＭＳ Ｐゴシック" charset="0"/>
            </a:endParaRPr>
          </a:p>
          <a:p>
            <a:pPr algn="l"/>
            <a:endParaRPr lang="en-US" dirty="0">
              <a:solidFill>
                <a:srgbClr val="323399"/>
              </a:solidFill>
              <a:ea typeface="ＭＳ Ｐゴシック" charset="0"/>
            </a:endParaRPr>
          </a:p>
          <a:p>
            <a:pPr algn="l"/>
            <a:endParaRPr lang="en-US" dirty="0">
              <a:solidFill>
                <a:srgbClr val="323399"/>
              </a:solidFill>
              <a:ea typeface="ＭＳ Ｐゴシック" charset="0"/>
            </a:endParaRPr>
          </a:p>
          <a:p>
            <a:pPr algn="l"/>
            <a:endParaRPr lang="en-US" dirty="0">
              <a:solidFill>
                <a:srgbClr val="323399"/>
              </a:solidFill>
              <a:ea typeface="ＭＳ Ｐゴシック" charset="0"/>
            </a:endParaRPr>
          </a:p>
          <a:p>
            <a:pPr algn="l"/>
            <a:endParaRPr lang="en-US" dirty="0">
              <a:solidFill>
                <a:srgbClr val="323399"/>
              </a:solidFill>
              <a:ea typeface="ＭＳ Ｐゴシック" charset="0"/>
            </a:endParaRPr>
          </a:p>
          <a:p>
            <a:pPr algn="l"/>
            <a:endParaRPr lang="en-US" dirty="0">
              <a:solidFill>
                <a:srgbClr val="323399"/>
              </a:solidFill>
              <a:ea typeface="ＭＳ Ｐゴシック" charset="0"/>
            </a:endParaRPr>
          </a:p>
          <a:p>
            <a:pPr algn="l"/>
            <a:endParaRPr lang="en-US" dirty="0">
              <a:solidFill>
                <a:srgbClr val="323399"/>
              </a:solidFill>
              <a:ea typeface="ＭＳ Ｐゴシック" charset="0"/>
            </a:endParaRPr>
          </a:p>
          <a:p>
            <a:pPr algn="l"/>
            <a:endParaRPr lang="en-US" dirty="0">
              <a:solidFill>
                <a:srgbClr val="323399"/>
              </a:solidFill>
              <a:ea typeface="ＭＳ Ｐゴシック" charset="0"/>
            </a:endParaRPr>
          </a:p>
          <a:p>
            <a:pPr algn="l"/>
            <a:endParaRPr lang="en-US" dirty="0">
              <a:solidFill>
                <a:srgbClr val="323399"/>
              </a:solidFill>
              <a:ea typeface="ＭＳ Ｐゴシック" charset="0"/>
            </a:endParaRPr>
          </a:p>
          <a:p>
            <a:pPr algn="l"/>
            <a:endParaRPr lang="en-US" dirty="0">
              <a:solidFill>
                <a:srgbClr val="323399"/>
              </a:solidFill>
              <a:ea typeface="ＭＳ Ｐゴシック" charset="0"/>
            </a:endParaRPr>
          </a:p>
          <a:p>
            <a:pPr algn="l"/>
            <a:r>
              <a:rPr lang="en-US" dirty="0">
                <a:solidFill>
                  <a:srgbClr val="323399"/>
                </a:solidFill>
                <a:ea typeface="ＭＳ Ｐゴシック" charset="0"/>
              </a:rPr>
              <a:t>(I.4.i) Which of the three models is most successful (given RMS)?</a:t>
            </a:r>
          </a:p>
          <a:p>
            <a:pPr algn="l"/>
            <a:r>
              <a:rPr lang="en-US" dirty="0">
                <a:solidFill>
                  <a:srgbClr val="323399"/>
                </a:solidFill>
                <a:ea typeface="ＭＳ Ｐゴシック" charset="0"/>
              </a:rPr>
              <a:t>(I.4.ii) Do your fault model residuals suggest anything else?</a:t>
            </a:r>
          </a:p>
        </p:txBody>
      </p:sp>
      <p:grpSp>
        <p:nvGrpSpPr>
          <p:cNvPr id="145" name="Group 144">
            <a:extLst>
              <a:ext uri="{FF2B5EF4-FFF2-40B4-BE49-F238E27FC236}">
                <a16:creationId xmlns:a16="http://schemas.microsoft.com/office/drawing/2014/main" id="{F1DB357F-14C5-4364-3120-4FA9363CD831}"/>
              </a:ext>
            </a:extLst>
          </p:cNvPr>
          <p:cNvGrpSpPr/>
          <p:nvPr/>
        </p:nvGrpSpPr>
        <p:grpSpPr>
          <a:xfrm>
            <a:off x="1716087" y="5077002"/>
            <a:ext cx="4295776" cy="876301"/>
            <a:chOff x="1716087" y="5077002"/>
            <a:chExt cx="4295776" cy="876301"/>
          </a:xfrm>
        </p:grpSpPr>
        <p:sp>
          <p:nvSpPr>
            <p:cNvPr id="120" name="Rectangle 119">
              <a:extLst>
                <a:ext uri="{FF2B5EF4-FFF2-40B4-BE49-F238E27FC236}">
                  <a16:creationId xmlns:a16="http://schemas.microsoft.com/office/drawing/2014/main" id="{FE33A014-8CC8-8465-4E39-20356291FF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6087" y="5531027"/>
              <a:ext cx="2147888" cy="412750"/>
            </a:xfrm>
            <a:prstGeom prst="rect">
              <a:avLst/>
            </a:prstGeom>
            <a:solidFill>
              <a:srgbClr val="DAA40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121" name="Rectangle 120">
              <a:extLst>
                <a:ext uri="{FF2B5EF4-FFF2-40B4-BE49-F238E27FC236}">
                  <a16:creationId xmlns:a16="http://schemas.microsoft.com/office/drawing/2014/main" id="{E14D4B4F-D7A4-D5D1-E092-8287BE0DB4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63975" y="5531027"/>
              <a:ext cx="2147888" cy="412750"/>
            </a:xfrm>
            <a:prstGeom prst="rect">
              <a:avLst/>
            </a:prstGeom>
            <a:solidFill>
              <a:srgbClr val="8FE38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122" name="AutoShape 7">
              <a:extLst>
                <a:ext uri="{FF2B5EF4-FFF2-40B4-BE49-F238E27FC236}">
                  <a16:creationId xmlns:a16="http://schemas.microsoft.com/office/drawing/2014/main" id="{26CFA47D-7553-1003-1C16-11DA4DF795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92300" y="5096052"/>
              <a:ext cx="247650" cy="165100"/>
            </a:xfrm>
            <a:prstGeom prst="cloudCallout">
              <a:avLst>
                <a:gd name="adj1" fmla="val -9375"/>
                <a:gd name="adj2" fmla="val 94273"/>
              </a:avLst>
            </a:prstGeom>
            <a:solidFill>
              <a:schemeClr val="bg2">
                <a:lumMod val="9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pPr eaLnBrk="0" hangingPunct="0"/>
              <a:endParaRPr lang="en-US" sz="1200">
                <a:solidFill>
                  <a:schemeClr val="tx1"/>
                </a:solidFill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23" name="AutoShape 8">
              <a:extLst>
                <a:ext uri="{FF2B5EF4-FFF2-40B4-BE49-F238E27FC236}">
                  <a16:creationId xmlns:a16="http://schemas.microsoft.com/office/drawing/2014/main" id="{AB1DA8C7-2DBF-15CE-741E-F0BC618637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98591" y="5219877"/>
              <a:ext cx="63500" cy="101600"/>
            </a:xfrm>
            <a:prstGeom prst="can">
              <a:avLst>
                <a:gd name="adj" fmla="val 40000"/>
              </a:avLst>
            </a:prstGeom>
            <a:solidFill>
              <a:schemeClr val="bg2">
                <a:lumMod val="9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pPr eaLnBrk="0" hangingPunct="0"/>
              <a:endParaRPr lang="en-US" sz="1200">
                <a:solidFill>
                  <a:schemeClr val="tx1"/>
                </a:solidFill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24" name="AutoShape 9">
              <a:extLst>
                <a:ext uri="{FF2B5EF4-FFF2-40B4-BE49-F238E27FC236}">
                  <a16:creationId xmlns:a16="http://schemas.microsoft.com/office/drawing/2014/main" id="{790032FE-C1EF-17AC-7214-BC527F58AA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8819" y="5219877"/>
              <a:ext cx="63500" cy="101600"/>
            </a:xfrm>
            <a:prstGeom prst="can">
              <a:avLst>
                <a:gd name="adj" fmla="val 40000"/>
              </a:avLst>
            </a:prstGeom>
            <a:solidFill>
              <a:schemeClr val="bg2">
                <a:lumMod val="9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pPr eaLnBrk="0" hangingPunct="0"/>
              <a:endParaRPr lang="en-US" sz="1200">
                <a:solidFill>
                  <a:schemeClr val="tx1"/>
                </a:solidFill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25" name="AutoShape 10">
              <a:extLst>
                <a:ext uri="{FF2B5EF4-FFF2-40B4-BE49-F238E27FC236}">
                  <a16:creationId xmlns:a16="http://schemas.microsoft.com/office/drawing/2014/main" id="{5D43E0E1-E938-03BF-D448-DA0B167BDE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19047" y="5219877"/>
              <a:ext cx="61913" cy="101600"/>
            </a:xfrm>
            <a:prstGeom prst="can">
              <a:avLst>
                <a:gd name="adj" fmla="val 41026"/>
              </a:avLst>
            </a:prstGeom>
            <a:solidFill>
              <a:schemeClr val="bg2">
                <a:lumMod val="9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pPr eaLnBrk="0" hangingPunct="0"/>
              <a:endParaRPr lang="en-US" sz="1200">
                <a:solidFill>
                  <a:schemeClr val="tx1"/>
                </a:solidFill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26" name="AutoShape 11">
              <a:extLst>
                <a:ext uri="{FF2B5EF4-FFF2-40B4-BE49-F238E27FC236}">
                  <a16:creationId xmlns:a16="http://schemas.microsoft.com/office/drawing/2014/main" id="{4DFCF7EF-C250-2627-50CE-D15246F5EF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77688" y="5219877"/>
              <a:ext cx="63500" cy="101600"/>
            </a:xfrm>
            <a:prstGeom prst="can">
              <a:avLst>
                <a:gd name="adj" fmla="val 40000"/>
              </a:avLst>
            </a:prstGeom>
            <a:solidFill>
              <a:schemeClr val="bg2">
                <a:lumMod val="9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pPr eaLnBrk="0" hangingPunct="0"/>
              <a:endParaRPr lang="en-US" sz="1200">
                <a:solidFill>
                  <a:schemeClr val="tx1"/>
                </a:solidFill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27" name="AutoShape 12">
              <a:extLst>
                <a:ext uri="{FF2B5EF4-FFF2-40B4-BE49-F238E27FC236}">
                  <a16:creationId xmlns:a16="http://schemas.microsoft.com/office/drawing/2014/main" id="{219E49DE-5558-6508-6E17-BFFFA802AE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37916" y="5219877"/>
              <a:ext cx="61913" cy="101600"/>
            </a:xfrm>
            <a:prstGeom prst="can">
              <a:avLst>
                <a:gd name="adj" fmla="val 41026"/>
              </a:avLst>
            </a:prstGeom>
            <a:solidFill>
              <a:schemeClr val="bg2">
                <a:lumMod val="9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pPr eaLnBrk="0" hangingPunct="0"/>
              <a:endParaRPr lang="en-US" sz="1200">
                <a:solidFill>
                  <a:schemeClr val="tx1"/>
                </a:solidFill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28" name="AutoShape 13">
              <a:extLst>
                <a:ext uri="{FF2B5EF4-FFF2-40B4-BE49-F238E27FC236}">
                  <a16:creationId xmlns:a16="http://schemas.microsoft.com/office/drawing/2014/main" id="{6A675391-4CE5-6608-120D-00211D497E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6557" y="5219877"/>
              <a:ext cx="63500" cy="101600"/>
            </a:xfrm>
            <a:prstGeom prst="can">
              <a:avLst>
                <a:gd name="adj" fmla="val 40000"/>
              </a:avLst>
            </a:prstGeom>
            <a:solidFill>
              <a:schemeClr val="bg2">
                <a:lumMod val="9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pPr eaLnBrk="0" hangingPunct="0"/>
              <a:endParaRPr lang="en-US" sz="1200">
                <a:solidFill>
                  <a:schemeClr val="tx1"/>
                </a:solidFill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29" name="AutoShape 14">
              <a:extLst>
                <a:ext uri="{FF2B5EF4-FFF2-40B4-BE49-F238E27FC236}">
                  <a16:creationId xmlns:a16="http://schemas.microsoft.com/office/drawing/2014/main" id="{664664F1-2B1D-398C-C2C7-53D1A7553F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6785" y="5219877"/>
              <a:ext cx="61913" cy="101600"/>
            </a:xfrm>
            <a:prstGeom prst="can">
              <a:avLst>
                <a:gd name="adj" fmla="val 41026"/>
              </a:avLst>
            </a:prstGeom>
            <a:solidFill>
              <a:schemeClr val="bg2">
                <a:lumMod val="9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pPr eaLnBrk="0" hangingPunct="0"/>
              <a:endParaRPr lang="en-US" sz="1200">
                <a:solidFill>
                  <a:schemeClr val="tx1"/>
                </a:solidFill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30" name="AutoShape 15">
              <a:extLst>
                <a:ext uri="{FF2B5EF4-FFF2-40B4-BE49-F238E27FC236}">
                  <a16:creationId xmlns:a16="http://schemas.microsoft.com/office/drawing/2014/main" id="{1EE626FA-32EB-43D9-2606-39988BFDFE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5426" y="5219877"/>
              <a:ext cx="63500" cy="101600"/>
            </a:xfrm>
            <a:prstGeom prst="can">
              <a:avLst>
                <a:gd name="adj" fmla="val 40000"/>
              </a:avLst>
            </a:prstGeom>
            <a:solidFill>
              <a:schemeClr val="bg2">
                <a:lumMod val="9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pPr eaLnBrk="0" hangingPunct="0"/>
              <a:endParaRPr lang="en-US" sz="1200">
                <a:solidFill>
                  <a:schemeClr val="tx1"/>
                </a:solidFill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31" name="AutoShape 16">
              <a:extLst>
                <a:ext uri="{FF2B5EF4-FFF2-40B4-BE49-F238E27FC236}">
                  <a16:creationId xmlns:a16="http://schemas.microsoft.com/office/drawing/2014/main" id="{4C5AB1FF-C97F-AB3F-9947-9E0B173D05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75654" y="5219877"/>
              <a:ext cx="61913" cy="101600"/>
            </a:xfrm>
            <a:prstGeom prst="can">
              <a:avLst>
                <a:gd name="adj" fmla="val 41026"/>
              </a:avLst>
            </a:prstGeom>
            <a:solidFill>
              <a:schemeClr val="bg2">
                <a:lumMod val="9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pPr eaLnBrk="0" hangingPunct="0"/>
              <a:endParaRPr lang="en-US" sz="1200">
                <a:solidFill>
                  <a:schemeClr val="tx1"/>
                </a:solidFill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32" name="AutoShape 17">
              <a:extLst>
                <a:ext uri="{FF2B5EF4-FFF2-40B4-BE49-F238E27FC236}">
                  <a16:creationId xmlns:a16="http://schemas.microsoft.com/office/drawing/2014/main" id="{DDF5AADE-3433-ED80-B513-C3E7EF5DF9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34295" y="5219877"/>
              <a:ext cx="63500" cy="101600"/>
            </a:xfrm>
            <a:prstGeom prst="can">
              <a:avLst>
                <a:gd name="adj" fmla="val 40000"/>
              </a:avLst>
            </a:prstGeom>
            <a:solidFill>
              <a:schemeClr val="bg2">
                <a:lumMod val="9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pPr eaLnBrk="0" hangingPunct="0"/>
              <a:endParaRPr lang="en-US" sz="1200">
                <a:solidFill>
                  <a:schemeClr val="tx1"/>
                </a:solidFill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33" name="AutoShape 18">
              <a:extLst>
                <a:ext uri="{FF2B5EF4-FFF2-40B4-BE49-F238E27FC236}">
                  <a16:creationId xmlns:a16="http://schemas.microsoft.com/office/drawing/2014/main" id="{FC143BAC-B02B-7E31-4379-E05377980B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3164" y="5219877"/>
              <a:ext cx="61913" cy="101600"/>
            </a:xfrm>
            <a:prstGeom prst="can">
              <a:avLst>
                <a:gd name="adj" fmla="val 41026"/>
              </a:avLst>
            </a:prstGeom>
            <a:solidFill>
              <a:schemeClr val="bg2">
                <a:lumMod val="9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pPr eaLnBrk="0" hangingPunct="0"/>
              <a:endParaRPr lang="en-US" sz="1200">
                <a:solidFill>
                  <a:schemeClr val="tx1"/>
                </a:solidFill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34" name="AutoShape 19">
              <a:extLst>
                <a:ext uri="{FF2B5EF4-FFF2-40B4-BE49-F238E27FC236}">
                  <a16:creationId xmlns:a16="http://schemas.microsoft.com/office/drawing/2014/main" id="{99A43CC1-464B-FFF8-E72F-1371150B92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81650" y="5077002"/>
              <a:ext cx="247650" cy="165100"/>
            </a:xfrm>
            <a:prstGeom prst="cloudCallout">
              <a:avLst>
                <a:gd name="adj1" fmla="val -9375"/>
                <a:gd name="adj2" fmla="val 94273"/>
              </a:avLst>
            </a:prstGeom>
            <a:solidFill>
              <a:schemeClr val="bg2">
                <a:lumMod val="9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pPr eaLnBrk="0" hangingPunct="0"/>
              <a:endParaRPr lang="en-US" sz="1200">
                <a:solidFill>
                  <a:schemeClr val="tx1"/>
                </a:solidFill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35" name="Text Box 20">
              <a:extLst>
                <a:ext uri="{FF2B5EF4-FFF2-40B4-BE49-F238E27FC236}">
                  <a16:creationId xmlns:a16="http://schemas.microsoft.com/office/drawing/2014/main" id="{DCAB1EB5-4380-7B93-B98B-E33F1B739A3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11387" y="5678665"/>
              <a:ext cx="1128713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 xmlns:lc="http://schemas.openxmlformats.org/drawingml/2006/lockedCanvas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xmlns:lc="http://schemas.openxmlformats.org/drawingml/2006/lockedCanvas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pPr algn="l" eaLnBrk="0" hangingPunct="0"/>
              <a:r>
                <a:rPr lang="en-US" sz="1200" i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V</a:t>
              </a:r>
              <a:r>
                <a:rPr lang="en-US" sz="1200" baseline="-250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2</a:t>
              </a:r>
              <a:r>
                <a:rPr lang="en-US" sz="1200">
                  <a:solidFill>
                    <a:schemeClr val="tx1"/>
                  </a:solidFill>
                  <a:ea typeface="ＭＳ Ｐゴシック" charset="0"/>
                  <a:cs typeface="ＭＳ Ｐゴシック" charset="0"/>
                </a:rPr>
                <a:t> = 2000 m/s</a:t>
              </a:r>
            </a:p>
          </p:txBody>
        </p:sp>
        <p:sp>
          <p:nvSpPr>
            <p:cNvPr id="136" name="Text Box 21">
              <a:extLst>
                <a:ext uri="{FF2B5EF4-FFF2-40B4-BE49-F238E27FC236}">
                  <a16:creationId xmlns:a16="http://schemas.microsoft.com/office/drawing/2014/main" id="{5C31F66C-6AB2-6A29-6B9C-7DD9977D84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00550" y="5678665"/>
              <a:ext cx="1128713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 xmlns:lc="http://schemas.openxmlformats.org/drawingml/2006/lockedCanvas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xmlns:lc="http://schemas.openxmlformats.org/drawingml/2006/lockedCanvas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pPr algn="l" eaLnBrk="0" hangingPunct="0"/>
              <a:r>
                <a:rPr lang="en-US" sz="1200" i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V</a:t>
              </a:r>
              <a:r>
                <a:rPr lang="en-US" sz="1200" baseline="-250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3</a:t>
              </a:r>
              <a:r>
                <a:rPr lang="en-US" sz="1200">
                  <a:solidFill>
                    <a:schemeClr val="tx1"/>
                  </a:solidFill>
                  <a:ea typeface="ＭＳ Ｐゴシック" charset="0"/>
                  <a:cs typeface="ＭＳ Ｐゴシック" charset="0"/>
                </a:rPr>
                <a:t> = 1000 m/s</a:t>
              </a:r>
            </a:p>
          </p:txBody>
        </p:sp>
        <p:sp>
          <p:nvSpPr>
            <p:cNvPr id="137" name="Rectangle 136">
              <a:extLst>
                <a:ext uri="{FF2B5EF4-FFF2-40B4-BE49-F238E27FC236}">
                  <a16:creationId xmlns:a16="http://schemas.microsoft.com/office/drawing/2014/main" id="{D92FCC0E-53ED-E91D-9004-9D24328911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6087" y="5324652"/>
              <a:ext cx="4295776" cy="206375"/>
            </a:xfrm>
            <a:prstGeom prst="rect">
              <a:avLst/>
            </a:prstGeom>
            <a:solidFill>
              <a:srgbClr val="F2D9D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138" name="Text Box 23">
              <a:extLst>
                <a:ext uri="{FF2B5EF4-FFF2-40B4-BE49-F238E27FC236}">
                  <a16:creationId xmlns:a16="http://schemas.microsoft.com/office/drawing/2014/main" id="{6355AD2E-8C29-77F8-4131-D9B0208811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48037" y="5286552"/>
              <a:ext cx="1044575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 xmlns:lc="http://schemas.openxmlformats.org/drawingml/2006/lockedCanvas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xmlns:lc="http://schemas.openxmlformats.org/drawingml/2006/lockedCanvas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pPr algn="l" eaLnBrk="0" hangingPunct="0"/>
              <a:r>
                <a:rPr lang="en-US" sz="1200" i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V</a:t>
              </a:r>
              <a:r>
                <a:rPr lang="en-US" sz="1200" baseline="-250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1</a:t>
              </a:r>
              <a:r>
                <a:rPr lang="en-US" sz="1200">
                  <a:solidFill>
                    <a:schemeClr val="tx1"/>
                  </a:solidFill>
                  <a:ea typeface="ＭＳ Ｐゴシック" charset="0"/>
                  <a:cs typeface="ＭＳ Ｐゴシック" charset="0"/>
                </a:rPr>
                <a:t> = 500 m/s</a:t>
              </a:r>
            </a:p>
          </p:txBody>
        </p:sp>
        <p:sp>
          <p:nvSpPr>
            <p:cNvPr id="139" name="AutoShape 24">
              <a:extLst>
                <a:ext uri="{FF2B5EF4-FFF2-40B4-BE49-F238E27FC236}">
                  <a16:creationId xmlns:a16="http://schemas.microsoft.com/office/drawing/2014/main" id="{547639E0-2E2F-4788-D5EB-E722405135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9950" y="5218290"/>
              <a:ext cx="61913" cy="101600"/>
            </a:xfrm>
            <a:prstGeom prst="can">
              <a:avLst>
                <a:gd name="adj" fmla="val 41026"/>
              </a:avLst>
            </a:prstGeom>
            <a:solidFill>
              <a:schemeClr val="bg2">
                <a:lumMod val="9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pPr eaLnBrk="0" hangingPunct="0"/>
              <a:endParaRPr lang="en-US" sz="1200">
                <a:solidFill>
                  <a:schemeClr val="tx1"/>
                </a:solidFill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40" name="AutoShape 25">
              <a:extLst>
                <a:ext uri="{FF2B5EF4-FFF2-40B4-BE49-F238E27FC236}">
                  <a16:creationId xmlns:a16="http://schemas.microsoft.com/office/drawing/2014/main" id="{61D0E844-D9BE-0BD3-3F84-B16C2EEF20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1800" y="5218290"/>
              <a:ext cx="61913" cy="101600"/>
            </a:xfrm>
            <a:prstGeom prst="can">
              <a:avLst>
                <a:gd name="adj" fmla="val 41026"/>
              </a:avLst>
            </a:prstGeom>
            <a:solidFill>
              <a:schemeClr val="bg2">
                <a:lumMod val="9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pPr eaLnBrk="0" hangingPunct="0"/>
              <a:endParaRPr lang="en-US" sz="1200">
                <a:solidFill>
                  <a:schemeClr val="tx1"/>
                </a:solidFill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41" name="AutoShape 26">
              <a:extLst>
                <a:ext uri="{FF2B5EF4-FFF2-40B4-BE49-F238E27FC236}">
                  <a16:creationId xmlns:a16="http://schemas.microsoft.com/office/drawing/2014/main" id="{2C01B554-A46A-64A1-7AFC-FE05CFA0CF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4523" y="5219877"/>
              <a:ext cx="61913" cy="101600"/>
            </a:xfrm>
            <a:prstGeom prst="can">
              <a:avLst>
                <a:gd name="adj" fmla="val 41026"/>
              </a:avLst>
            </a:prstGeom>
            <a:solidFill>
              <a:schemeClr val="bg2">
                <a:lumMod val="9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pPr eaLnBrk="0" hangingPunct="0"/>
              <a:endParaRPr lang="en-US" sz="1200">
                <a:solidFill>
                  <a:schemeClr val="tx1"/>
                </a:solidFill>
                <a:ea typeface="ＭＳ Ｐゴシック" charset="0"/>
                <a:cs typeface="ＭＳ Ｐゴシック" charset="0"/>
              </a:endParaRPr>
            </a:p>
          </p:txBody>
        </p:sp>
      </p:grpSp>
      <p:grpSp>
        <p:nvGrpSpPr>
          <p:cNvPr id="142" name="Group 141">
            <a:extLst>
              <a:ext uri="{FF2B5EF4-FFF2-40B4-BE49-F238E27FC236}">
                <a16:creationId xmlns:a16="http://schemas.microsoft.com/office/drawing/2014/main" id="{8AF3AE03-0963-3E55-FAB7-A91759529902}"/>
              </a:ext>
            </a:extLst>
          </p:cNvPr>
          <p:cNvGrpSpPr/>
          <p:nvPr/>
        </p:nvGrpSpPr>
        <p:grpSpPr>
          <a:xfrm>
            <a:off x="1716087" y="2362200"/>
            <a:ext cx="4295775" cy="2716212"/>
            <a:chOff x="1716087" y="2362200"/>
            <a:chExt cx="4295775" cy="2716212"/>
          </a:xfrm>
        </p:grpSpPr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AD8A8D0C-BB57-3758-9844-ACAB389947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3339" y="2362200"/>
              <a:ext cx="4255520" cy="2667349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 xmlns:lc="http://schemas.openxmlformats.org/drawingml/2006/lockedCanvas">
                  <a:solidFill>
                    <a:schemeClr val="accent1"/>
                  </a:solidFill>
                </a14:hiddenFill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75" name="Line 29">
              <a:extLst>
                <a:ext uri="{FF2B5EF4-FFF2-40B4-BE49-F238E27FC236}">
                  <a16:creationId xmlns:a16="http://schemas.microsoft.com/office/drawing/2014/main" id="{F8600F93-0C54-7C1F-F3E4-109E7B6636C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5474171" y="4330136"/>
              <a:ext cx="508937" cy="682167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 xmlns:lc="http://schemas.openxmlformats.org/drawingml/2006/lockedCanvas">
                  <a:noFill/>
                </a14:hiddenFill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76" name="Line 30">
              <a:extLst>
                <a:ext uri="{FF2B5EF4-FFF2-40B4-BE49-F238E27FC236}">
                  <a16:creationId xmlns:a16="http://schemas.microsoft.com/office/drawing/2014/main" id="{EDADD6E9-6607-4007-ED47-89DC9715783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30464" y="4527505"/>
              <a:ext cx="359419" cy="491505"/>
            </a:xfrm>
            <a:prstGeom prst="line">
              <a:avLst/>
            </a:prstGeom>
            <a:noFill/>
            <a:ln w="25400">
              <a:solidFill>
                <a:srgbClr val="E36262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 xmlns:lc="http://schemas.openxmlformats.org/drawingml/2006/lockedCanvas">
                  <a:noFill/>
                </a14:hiddenFill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77" name="Line 31">
              <a:extLst>
                <a:ext uri="{FF2B5EF4-FFF2-40B4-BE49-F238E27FC236}">
                  <a16:creationId xmlns:a16="http://schemas.microsoft.com/office/drawing/2014/main" id="{D4FEEB5D-1917-40DB-B757-5A615777384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89883" y="3944022"/>
              <a:ext cx="1778884" cy="578692"/>
            </a:xfrm>
            <a:prstGeom prst="line">
              <a:avLst/>
            </a:prstGeom>
            <a:noFill/>
            <a:ln w="25400">
              <a:solidFill>
                <a:srgbClr val="E36262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 xmlns:lc="http://schemas.openxmlformats.org/drawingml/2006/lockedCanvas">
                  <a:noFill/>
                </a14:hiddenFill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78" name="Line 32">
              <a:extLst>
                <a:ext uri="{FF2B5EF4-FFF2-40B4-BE49-F238E27FC236}">
                  <a16:creationId xmlns:a16="http://schemas.microsoft.com/office/drawing/2014/main" id="{F7688DD9-1192-A45E-5373-B684E2327EF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95603" y="2657295"/>
              <a:ext cx="2093256" cy="1268524"/>
            </a:xfrm>
            <a:prstGeom prst="line">
              <a:avLst/>
            </a:prstGeom>
            <a:noFill/>
            <a:ln w="25400">
              <a:solidFill>
                <a:srgbClr val="E36262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 xmlns:lc="http://schemas.openxmlformats.org/drawingml/2006/lockedCanvas">
                  <a:noFill/>
                </a14:hiddenFill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79" name="Line 33">
              <a:extLst>
                <a:ext uri="{FF2B5EF4-FFF2-40B4-BE49-F238E27FC236}">
                  <a16:creationId xmlns:a16="http://schemas.microsoft.com/office/drawing/2014/main" id="{9FB7243E-E296-68AD-F09F-F20D056F745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850556" y="3345210"/>
              <a:ext cx="1620740" cy="994507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 xmlns:lc="http://schemas.openxmlformats.org/drawingml/2006/lockedCanvas">
                  <a:noFill/>
                </a14:hiddenFill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80" name="Line 34">
              <a:extLst>
                <a:ext uri="{FF2B5EF4-FFF2-40B4-BE49-F238E27FC236}">
                  <a16:creationId xmlns:a16="http://schemas.microsoft.com/office/drawing/2014/main" id="{D41573DB-A64B-1F00-D991-BD81F54AA83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730464" y="2657295"/>
              <a:ext cx="2120092" cy="687915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 xmlns:lc="http://schemas.openxmlformats.org/drawingml/2006/lockedCanvas">
                  <a:noFill/>
                </a14:hiddenFill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E8707D8B-9547-D5F6-91D5-FA031F9FFE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4547" y="4505469"/>
              <a:ext cx="46006" cy="45989"/>
            </a:xfrm>
            <a:prstGeom prst="ellipse">
              <a:avLst/>
            </a:prstGeom>
            <a:solidFill>
              <a:srgbClr val="FF050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28758B51-AF56-77A2-2EB6-87716F1168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9174" y="4389538"/>
              <a:ext cx="46006" cy="45989"/>
            </a:xfrm>
            <a:prstGeom prst="ellipse">
              <a:avLst/>
            </a:prstGeom>
            <a:solidFill>
              <a:srgbClr val="FF050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FDA0B83D-4202-081F-A51A-D914AD73DB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4759" y="4273608"/>
              <a:ext cx="46006" cy="45989"/>
            </a:xfrm>
            <a:prstGeom prst="ellipse">
              <a:avLst/>
            </a:prstGeom>
            <a:solidFill>
              <a:srgbClr val="FF050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C37E3DBA-884E-3F2E-AC7F-5035CB233C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39386" y="4157678"/>
              <a:ext cx="46006" cy="45989"/>
            </a:xfrm>
            <a:prstGeom prst="ellipse">
              <a:avLst/>
            </a:prstGeom>
            <a:solidFill>
              <a:srgbClr val="FF050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E3D172CB-15F4-CACD-705B-953A26065D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94013" y="4041748"/>
              <a:ext cx="46006" cy="45989"/>
            </a:xfrm>
            <a:prstGeom prst="ellipse">
              <a:avLst/>
            </a:prstGeom>
            <a:solidFill>
              <a:srgbClr val="FF050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3E041F38-95C7-E4BF-3533-22E668B805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9598" y="3925818"/>
              <a:ext cx="46006" cy="45989"/>
            </a:xfrm>
            <a:prstGeom prst="ellipse">
              <a:avLst/>
            </a:prstGeom>
            <a:solidFill>
              <a:srgbClr val="FF050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87" name="Oval 86">
              <a:extLst>
                <a:ext uri="{FF2B5EF4-FFF2-40B4-BE49-F238E27FC236}">
                  <a16:creationId xmlns:a16="http://schemas.microsoft.com/office/drawing/2014/main" id="{C9F94498-6FC2-38D9-491E-D57E82475A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9921" y="4997932"/>
              <a:ext cx="46006" cy="45989"/>
            </a:xfrm>
            <a:prstGeom prst="ellipse">
              <a:avLst/>
            </a:prstGeom>
            <a:solidFill>
              <a:srgbClr val="FF050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88" name="Oval 87">
              <a:extLst>
                <a:ext uri="{FF2B5EF4-FFF2-40B4-BE49-F238E27FC236}">
                  <a16:creationId xmlns:a16="http://schemas.microsoft.com/office/drawing/2014/main" id="{3407B814-0691-95B6-7224-6B7D092213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2723" y="3715995"/>
              <a:ext cx="46006" cy="45989"/>
            </a:xfrm>
            <a:prstGeom prst="ellipse">
              <a:avLst/>
            </a:prstGeom>
            <a:solidFill>
              <a:srgbClr val="FF050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1D29A167-9AA3-6840-8915-931DB930DB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47350" y="3500422"/>
              <a:ext cx="46006" cy="45989"/>
            </a:xfrm>
            <a:prstGeom prst="ellipse">
              <a:avLst/>
            </a:prstGeom>
            <a:solidFill>
              <a:srgbClr val="FF050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8A04D28F-EAE1-7E45-A9AD-1E5B1AC73C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01976" y="3284850"/>
              <a:ext cx="46006" cy="45989"/>
            </a:xfrm>
            <a:prstGeom prst="ellipse">
              <a:avLst/>
            </a:prstGeom>
            <a:solidFill>
              <a:srgbClr val="FF050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91" name="Oval 90">
              <a:extLst>
                <a:ext uri="{FF2B5EF4-FFF2-40B4-BE49-F238E27FC236}">
                  <a16:creationId xmlns:a16="http://schemas.microsoft.com/office/drawing/2014/main" id="{F5E73BFE-2373-64D8-9CC9-CDA87C79E9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6603" y="3069277"/>
              <a:ext cx="46006" cy="45989"/>
            </a:xfrm>
            <a:prstGeom prst="ellipse">
              <a:avLst/>
            </a:prstGeom>
            <a:solidFill>
              <a:srgbClr val="FF050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92" name="Oval 91">
              <a:extLst>
                <a:ext uri="{FF2B5EF4-FFF2-40B4-BE49-F238E27FC236}">
                  <a16:creationId xmlns:a16="http://schemas.microsoft.com/office/drawing/2014/main" id="{031058C3-7A0B-0EDB-D7F4-413920B315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11230" y="2853705"/>
              <a:ext cx="46006" cy="45989"/>
            </a:xfrm>
            <a:prstGeom prst="ellipse">
              <a:avLst/>
            </a:prstGeom>
            <a:solidFill>
              <a:srgbClr val="FF050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93" name="Oval 92">
              <a:extLst>
                <a:ext uri="{FF2B5EF4-FFF2-40B4-BE49-F238E27FC236}">
                  <a16:creationId xmlns:a16="http://schemas.microsoft.com/office/drawing/2014/main" id="{5AFCD81B-F0B0-773C-9494-AF991C109F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65856" y="2638133"/>
              <a:ext cx="46006" cy="45989"/>
            </a:xfrm>
            <a:prstGeom prst="ellipse">
              <a:avLst/>
            </a:prstGeom>
            <a:solidFill>
              <a:srgbClr val="FF050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94" name="Oval 93">
              <a:extLst>
                <a:ext uri="{FF2B5EF4-FFF2-40B4-BE49-F238E27FC236}">
                  <a16:creationId xmlns:a16="http://schemas.microsoft.com/office/drawing/2014/main" id="{6EAED814-D707-045E-3C7A-CCB0DCF43D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8096" y="3931567"/>
              <a:ext cx="46006" cy="45989"/>
            </a:xfrm>
            <a:prstGeom prst="ellipse">
              <a:avLst/>
            </a:prstGeom>
            <a:solidFill>
              <a:srgbClr val="FF050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95" name="Oval 94">
              <a:extLst>
                <a:ext uri="{FF2B5EF4-FFF2-40B4-BE49-F238E27FC236}">
                  <a16:creationId xmlns:a16="http://schemas.microsoft.com/office/drawing/2014/main" id="{AE97A607-8B1C-4E57-231D-64667E4D3347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5252769" y="4191212"/>
              <a:ext cx="46006" cy="45989"/>
            </a:xfrm>
            <a:prstGeom prst="ellipse">
              <a:avLst/>
            </a:prstGeom>
            <a:solidFill>
              <a:srgbClr val="3233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96" name="Oval 95">
              <a:extLst>
                <a:ext uri="{FF2B5EF4-FFF2-40B4-BE49-F238E27FC236}">
                  <a16:creationId xmlns:a16="http://schemas.microsoft.com/office/drawing/2014/main" id="{507E329B-2D9C-3C67-9F5A-FCF8EFE4187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4898143" y="3975640"/>
              <a:ext cx="46006" cy="45989"/>
            </a:xfrm>
            <a:prstGeom prst="ellipse">
              <a:avLst/>
            </a:prstGeom>
            <a:solidFill>
              <a:srgbClr val="3233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97" name="Oval 96">
              <a:extLst>
                <a:ext uri="{FF2B5EF4-FFF2-40B4-BE49-F238E27FC236}">
                  <a16:creationId xmlns:a16="http://schemas.microsoft.com/office/drawing/2014/main" id="{4E365A3C-D0B6-3C74-5406-9A6847854309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4543516" y="3760067"/>
              <a:ext cx="46006" cy="45989"/>
            </a:xfrm>
            <a:prstGeom prst="ellipse">
              <a:avLst/>
            </a:prstGeom>
            <a:solidFill>
              <a:srgbClr val="3233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58474C58-DD8F-3E73-DD0B-26D193676129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4188889" y="3544495"/>
              <a:ext cx="46006" cy="45989"/>
            </a:xfrm>
            <a:prstGeom prst="ellipse">
              <a:avLst/>
            </a:prstGeom>
            <a:solidFill>
              <a:srgbClr val="3233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99" name="Oval 98">
              <a:extLst>
                <a:ext uri="{FF2B5EF4-FFF2-40B4-BE49-F238E27FC236}">
                  <a16:creationId xmlns:a16="http://schemas.microsoft.com/office/drawing/2014/main" id="{2F283A7A-5EB3-AFAC-4868-2B491240A98E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3834263" y="3328922"/>
              <a:ext cx="46006" cy="45989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grpSp>
          <p:nvGrpSpPr>
            <p:cNvPr id="100" name="Group 99">
              <a:extLst>
                <a:ext uri="{FF2B5EF4-FFF2-40B4-BE49-F238E27FC236}">
                  <a16:creationId xmlns:a16="http://schemas.microsoft.com/office/drawing/2014/main" id="{CF0576F0-A18F-9079-8241-442EA492C25D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1716087" y="2641007"/>
              <a:ext cx="2164181" cy="735820"/>
              <a:chOff x="754" y="3270"/>
              <a:chExt cx="2258" cy="768"/>
            </a:xfrm>
            <a:solidFill>
              <a:srgbClr val="323399"/>
            </a:solidFill>
          </p:grpSpPr>
          <p:sp>
            <p:nvSpPr>
              <p:cNvPr id="113" name="Oval 112">
                <a:extLst>
                  <a:ext uri="{FF2B5EF4-FFF2-40B4-BE49-F238E27FC236}">
                    <a16:creationId xmlns:a16="http://schemas.microsoft.com/office/drawing/2014/main" id="{E4F33176-5720-5F6F-D706-8960C306D7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24" y="3869"/>
                <a:ext cx="48" cy="48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defPPr>
                  <a:defRPr lang="en-US"/>
                </a:defPPr>
                <a:lvl1pPr algn="ctr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1pPr>
                <a:lvl2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2pPr>
                <a:lvl3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3pPr>
                <a:lvl4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4pPr>
                <a:lvl5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114" name="Oval 113">
                <a:extLst>
                  <a:ext uri="{FF2B5EF4-FFF2-40B4-BE49-F238E27FC236}">
                    <a16:creationId xmlns:a16="http://schemas.microsoft.com/office/drawing/2014/main" id="{EFDCF2BB-C0BA-9811-6158-A7E5DC19F7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94" y="3748"/>
                <a:ext cx="48" cy="48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defPPr>
                  <a:defRPr lang="en-US"/>
                </a:defPPr>
                <a:lvl1pPr algn="ctr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1pPr>
                <a:lvl2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2pPr>
                <a:lvl3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3pPr>
                <a:lvl4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4pPr>
                <a:lvl5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115" name="Oval 114">
                <a:extLst>
                  <a:ext uri="{FF2B5EF4-FFF2-40B4-BE49-F238E27FC236}">
                    <a16:creationId xmlns:a16="http://schemas.microsoft.com/office/drawing/2014/main" id="{1474DCE2-DA6C-D399-6DDF-A6970A64A2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65" y="3627"/>
                <a:ext cx="48" cy="48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defPPr>
                  <a:defRPr lang="en-US"/>
                </a:defPPr>
                <a:lvl1pPr algn="ctr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1pPr>
                <a:lvl2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2pPr>
                <a:lvl3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3pPr>
                <a:lvl4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4pPr>
                <a:lvl5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116" name="Oval 115">
                <a:extLst>
                  <a:ext uri="{FF2B5EF4-FFF2-40B4-BE49-F238E27FC236}">
                    <a16:creationId xmlns:a16="http://schemas.microsoft.com/office/drawing/2014/main" id="{000F9642-C515-1CBB-0EDE-EB81E2885D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35" y="3506"/>
                <a:ext cx="48" cy="48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defPPr>
                  <a:defRPr lang="en-US"/>
                </a:defPPr>
                <a:lvl1pPr algn="ctr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1pPr>
                <a:lvl2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2pPr>
                <a:lvl3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3pPr>
                <a:lvl4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4pPr>
                <a:lvl5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117" name="Oval 116">
                <a:extLst>
                  <a:ext uri="{FF2B5EF4-FFF2-40B4-BE49-F238E27FC236}">
                    <a16:creationId xmlns:a16="http://schemas.microsoft.com/office/drawing/2014/main" id="{B0232F64-AF1E-245F-6866-50F7A7DD35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05" y="3385"/>
                <a:ext cx="48" cy="48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defPPr>
                  <a:defRPr lang="en-US"/>
                </a:defPPr>
                <a:lvl1pPr algn="ctr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1pPr>
                <a:lvl2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2pPr>
                <a:lvl3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3pPr>
                <a:lvl4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4pPr>
                <a:lvl5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118" name="Oval 117">
                <a:extLst>
                  <a:ext uri="{FF2B5EF4-FFF2-40B4-BE49-F238E27FC236}">
                    <a16:creationId xmlns:a16="http://schemas.microsoft.com/office/drawing/2014/main" id="{AF640062-ACD5-DF7A-B023-5FF3EA73C7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54" y="3990"/>
                <a:ext cx="48" cy="48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defPPr>
                  <a:defRPr lang="en-US"/>
                </a:defPPr>
                <a:lvl1pPr algn="ctr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1pPr>
                <a:lvl2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2pPr>
                <a:lvl3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3pPr>
                <a:lvl4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4pPr>
                <a:lvl5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119" name="Oval 118">
                <a:extLst>
                  <a:ext uri="{FF2B5EF4-FFF2-40B4-BE49-F238E27FC236}">
                    <a16:creationId xmlns:a16="http://schemas.microsoft.com/office/drawing/2014/main" id="{F71B0243-0E78-C77C-B52B-F1CAA33E4B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64" y="3270"/>
                <a:ext cx="48" cy="48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defPPr>
                  <a:defRPr lang="en-US"/>
                </a:defPPr>
                <a:lvl1pPr algn="ctr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1pPr>
                <a:lvl2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2pPr>
                <a:lvl3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3pPr>
                <a:lvl4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4pPr>
                <a:lvl5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rgbClr val="000000"/>
                    </a:solidFill>
                    <a:latin typeface="Arial" charset="0"/>
                    <a:ea typeface="ヒラギノ角ゴ ProN W3" charset="0"/>
                    <a:cs typeface="ヒラギノ角ゴ ProN W3" charset="0"/>
                  </a:defRPr>
                </a:lvl9pPr>
              </a:lstStyle>
              <a:p>
                <a:endParaRPr lang="en-US"/>
              </a:p>
            </p:txBody>
          </p:sp>
        </p:grpSp>
        <p:sp>
          <p:nvSpPr>
            <p:cNvPr id="101" name="Text Box 62">
              <a:extLst>
                <a:ext uri="{FF2B5EF4-FFF2-40B4-BE49-F238E27FC236}">
                  <a16:creationId xmlns:a16="http://schemas.microsoft.com/office/drawing/2014/main" id="{9B337C0C-9E15-CCE7-EC37-731B20518C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86365" y="2755979"/>
              <a:ext cx="735132" cy="274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 xmlns:lc="http://schemas.openxmlformats.org/drawingml/2006/lockedCanvas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xmlns:lc="http://schemas.openxmlformats.org/drawingml/2006/lockedCanvas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pPr algn="l" eaLnBrk="0" hangingPunct="0"/>
              <a:r>
                <a:rPr lang="en-US" sz="1200" i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m = </a:t>
              </a:r>
              <a:r>
                <a:rPr lang="en-US" sz="12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1</a:t>
              </a:r>
              <a:r>
                <a:rPr lang="en-US" sz="1200" i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/V</a:t>
              </a:r>
              <a:r>
                <a:rPr lang="en-US" sz="1200" baseline="-250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2</a:t>
              </a:r>
              <a:endParaRPr lang="en-US" i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02" name="Text Box 63">
              <a:extLst>
                <a:ext uri="{FF2B5EF4-FFF2-40B4-BE49-F238E27FC236}">
                  <a16:creationId xmlns:a16="http://schemas.microsoft.com/office/drawing/2014/main" id="{CD7ADE5D-C005-A358-B69D-F4D8CB3B2B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32371" y="4073366"/>
              <a:ext cx="735132" cy="274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 xmlns:lc="http://schemas.openxmlformats.org/drawingml/2006/lockedCanvas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xmlns:lc="http://schemas.openxmlformats.org/drawingml/2006/lockedCanvas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pPr algn="l" eaLnBrk="0" hangingPunct="0"/>
              <a:r>
                <a:rPr lang="en-US" sz="1200" i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m = </a:t>
              </a:r>
              <a:r>
                <a:rPr lang="en-US" sz="12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1</a:t>
              </a:r>
              <a:r>
                <a:rPr lang="en-US" sz="1200" i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/V</a:t>
              </a:r>
              <a:r>
                <a:rPr lang="en-US" sz="1200" baseline="-250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2</a:t>
              </a:r>
              <a:endParaRPr lang="en-US" i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03" name="Text Box 64">
              <a:extLst>
                <a:ext uri="{FF2B5EF4-FFF2-40B4-BE49-F238E27FC236}">
                  <a16:creationId xmlns:a16="http://schemas.microsoft.com/office/drawing/2014/main" id="{7D01771E-E0A7-B325-85D7-30F7778577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92718" y="3009875"/>
              <a:ext cx="735132" cy="274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 xmlns:lc="http://schemas.openxmlformats.org/drawingml/2006/lockedCanvas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xmlns:lc="http://schemas.openxmlformats.org/drawingml/2006/lockedCanvas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pPr algn="l" eaLnBrk="0" hangingPunct="0"/>
              <a:r>
                <a:rPr lang="en-US" sz="1200" i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m = </a:t>
              </a:r>
              <a:r>
                <a:rPr lang="en-US" sz="12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1</a:t>
              </a:r>
              <a:r>
                <a:rPr lang="en-US" sz="1200" i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/V</a:t>
              </a:r>
              <a:r>
                <a:rPr lang="en-US" sz="1200" baseline="-250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3</a:t>
              </a:r>
              <a:endParaRPr lang="en-US" i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04" name="Text Box 65">
              <a:extLst>
                <a:ext uri="{FF2B5EF4-FFF2-40B4-BE49-F238E27FC236}">
                  <a16:creationId xmlns:a16="http://schemas.microsoft.com/office/drawing/2014/main" id="{7FF2D26B-8F34-EA76-B351-306DBD563E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14757" y="3882704"/>
              <a:ext cx="735132" cy="274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 xmlns:lc="http://schemas.openxmlformats.org/drawingml/2006/lockedCanvas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xmlns:lc="http://schemas.openxmlformats.org/drawingml/2006/lockedCanvas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pPr algn="l" eaLnBrk="0" hangingPunct="0"/>
              <a:r>
                <a:rPr lang="en-US" sz="1200" i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m = </a:t>
              </a:r>
              <a:r>
                <a:rPr lang="en-US" sz="12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1</a:t>
              </a:r>
              <a:r>
                <a:rPr lang="en-US" sz="1200" i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/V</a:t>
              </a:r>
              <a:r>
                <a:rPr lang="en-US" sz="1200" baseline="-250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3</a:t>
              </a:r>
              <a:endParaRPr lang="en-US" i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05" name="Oval 104">
              <a:extLst>
                <a:ext uri="{FF2B5EF4-FFF2-40B4-BE49-F238E27FC236}">
                  <a16:creationId xmlns:a16="http://schemas.microsoft.com/office/drawing/2014/main" id="{EE9C188C-4821-6DB6-EE3C-AA711D98FF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97234" y="4751700"/>
              <a:ext cx="46006" cy="45989"/>
            </a:xfrm>
            <a:prstGeom prst="ellipse">
              <a:avLst/>
            </a:prstGeom>
            <a:solidFill>
              <a:srgbClr val="FF050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106" name="Oval 105">
              <a:extLst>
                <a:ext uri="{FF2B5EF4-FFF2-40B4-BE49-F238E27FC236}">
                  <a16:creationId xmlns:a16="http://schemas.microsoft.com/office/drawing/2014/main" id="{37EBADF0-D386-D549-9022-A43DCCED46AC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5958189" y="4989309"/>
              <a:ext cx="46006" cy="45989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107" name="Oval 106">
              <a:extLst>
                <a:ext uri="{FF2B5EF4-FFF2-40B4-BE49-F238E27FC236}">
                  <a16:creationId xmlns:a16="http://schemas.microsoft.com/office/drawing/2014/main" id="{58775727-84B4-9A54-2381-769ED877BCEE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5609313" y="4506427"/>
              <a:ext cx="46006" cy="45989"/>
            </a:xfrm>
            <a:prstGeom prst="ellipse">
              <a:avLst/>
            </a:prstGeom>
            <a:solidFill>
              <a:srgbClr val="3233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108" name="Oval 107">
              <a:extLst>
                <a:ext uri="{FF2B5EF4-FFF2-40B4-BE49-F238E27FC236}">
                  <a16:creationId xmlns:a16="http://schemas.microsoft.com/office/drawing/2014/main" id="{4073C2C2-7DFD-DB34-E2F4-F5DD4ECAB466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5963939" y="4998890"/>
              <a:ext cx="46006" cy="45989"/>
            </a:xfrm>
            <a:prstGeom prst="ellipse">
              <a:avLst/>
            </a:prstGeom>
            <a:solidFill>
              <a:srgbClr val="3233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109" name="Oval 108">
              <a:extLst>
                <a:ext uri="{FF2B5EF4-FFF2-40B4-BE49-F238E27FC236}">
                  <a16:creationId xmlns:a16="http://schemas.microsoft.com/office/drawing/2014/main" id="{23562B61-C17F-FF15-7123-C4CA09A4C0B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5786626" y="4752658"/>
              <a:ext cx="46006" cy="45989"/>
            </a:xfrm>
            <a:prstGeom prst="ellipse">
              <a:avLst/>
            </a:prstGeom>
            <a:solidFill>
              <a:srgbClr val="3233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110" name="Oval 109">
              <a:extLst>
                <a:ext uri="{FF2B5EF4-FFF2-40B4-BE49-F238E27FC236}">
                  <a16:creationId xmlns:a16="http://schemas.microsoft.com/office/drawing/2014/main" id="{34786241-71E8-3604-AC66-33717C6756DC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5450210" y="4323430"/>
              <a:ext cx="46006" cy="45989"/>
            </a:xfrm>
            <a:prstGeom prst="ellipse">
              <a:avLst/>
            </a:prstGeom>
            <a:solidFill>
              <a:srgbClr val="3233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111" name="Text Box 72">
              <a:extLst>
                <a:ext uri="{FF2B5EF4-FFF2-40B4-BE49-F238E27FC236}">
                  <a16:creationId xmlns:a16="http://schemas.microsoft.com/office/drawing/2014/main" id="{61046002-4847-A76E-C17E-4ACD31B8D6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03572" y="4711460"/>
              <a:ext cx="735132" cy="274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 xmlns:lc="http://schemas.openxmlformats.org/drawingml/2006/lockedCanvas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xmlns:lc="http://schemas.openxmlformats.org/drawingml/2006/lockedCanvas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pPr algn="l" eaLnBrk="0" hangingPunct="0"/>
              <a:r>
                <a:rPr lang="en-US" sz="1200" i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m = </a:t>
              </a:r>
              <a:r>
                <a:rPr lang="en-US" sz="12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1</a:t>
              </a:r>
              <a:r>
                <a:rPr lang="en-US" sz="1200" i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/V</a:t>
              </a:r>
              <a:r>
                <a:rPr lang="en-US" sz="1200" baseline="-250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1</a:t>
              </a:r>
              <a:endParaRPr lang="en-US" i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12" name="Text Box 73">
              <a:extLst>
                <a:ext uri="{FF2B5EF4-FFF2-40B4-BE49-F238E27FC236}">
                  <a16:creationId xmlns:a16="http://schemas.microsoft.com/office/drawing/2014/main" id="{2C669E4E-8F7A-03DC-BC95-4A509570AE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2154" y="4803437"/>
              <a:ext cx="735132" cy="274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 xmlns:lc="http://schemas.openxmlformats.org/drawingml/2006/lockedCanvas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xmlns:lc="http://schemas.openxmlformats.org/drawingml/2006/lockedCanvas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pPr algn="l" eaLnBrk="0" hangingPunct="0"/>
              <a:r>
                <a:rPr lang="en-US" sz="1200" i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m = </a:t>
              </a:r>
              <a:r>
                <a:rPr lang="en-US" sz="12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1</a:t>
              </a:r>
              <a:r>
                <a:rPr lang="en-US" sz="1200" i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/V</a:t>
              </a:r>
              <a:r>
                <a:rPr lang="en-US" sz="1200" baseline="-250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1</a:t>
              </a:r>
              <a:endParaRPr lang="en-US" i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endParaRPr>
            </a:p>
          </p:txBody>
        </p:sp>
      </p:grpSp>
      <p:grpSp>
        <p:nvGrpSpPr>
          <p:cNvPr id="144" name="Group 143">
            <a:extLst>
              <a:ext uri="{FF2B5EF4-FFF2-40B4-BE49-F238E27FC236}">
                <a16:creationId xmlns:a16="http://schemas.microsoft.com/office/drawing/2014/main" id="{C39A9E77-CC9F-47AB-3339-4F4ACB962BC1}"/>
              </a:ext>
            </a:extLst>
          </p:cNvPr>
          <p:cNvGrpSpPr/>
          <p:nvPr/>
        </p:nvGrpSpPr>
        <p:grpSpPr>
          <a:xfrm>
            <a:off x="6188996" y="5094517"/>
            <a:ext cx="4266970" cy="897362"/>
            <a:chOff x="6183316" y="5029200"/>
            <a:chExt cx="4295778" cy="989013"/>
          </a:xfrm>
        </p:grpSpPr>
        <p:sp>
          <p:nvSpPr>
            <p:cNvPr id="47" name="AutoShape 75">
              <a:extLst>
                <a:ext uri="{FF2B5EF4-FFF2-40B4-BE49-F238E27FC236}">
                  <a16:creationId xmlns:a16="http://schemas.microsoft.com/office/drawing/2014/main" id="{65EEAC68-4AFA-8281-6B13-2ADD6BA28C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59529" y="5048250"/>
              <a:ext cx="247650" cy="165100"/>
            </a:xfrm>
            <a:prstGeom prst="cloudCallout">
              <a:avLst>
                <a:gd name="adj1" fmla="val -9375"/>
                <a:gd name="adj2" fmla="val 94273"/>
              </a:avLst>
            </a:prstGeom>
            <a:solidFill>
              <a:schemeClr val="bg2">
                <a:lumMod val="9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pPr eaLnBrk="0" hangingPunct="0"/>
              <a:endParaRPr lang="en-US" sz="1200">
                <a:solidFill>
                  <a:schemeClr val="tx1"/>
                </a:solidFill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48" name="AutoShape 76">
              <a:extLst>
                <a:ext uri="{FF2B5EF4-FFF2-40B4-BE49-F238E27FC236}">
                  <a16:creationId xmlns:a16="http://schemas.microsoft.com/office/drawing/2014/main" id="{7A02B3BC-FDE2-51AF-E28F-B8403A4F29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91329" y="5172075"/>
              <a:ext cx="63500" cy="101600"/>
            </a:xfrm>
            <a:prstGeom prst="can">
              <a:avLst>
                <a:gd name="adj" fmla="val 40000"/>
              </a:avLst>
            </a:prstGeom>
            <a:solidFill>
              <a:schemeClr val="bg2">
                <a:lumMod val="9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pPr eaLnBrk="0" hangingPunct="0"/>
              <a:endParaRPr lang="en-US" sz="1200">
                <a:solidFill>
                  <a:schemeClr val="tx1"/>
                </a:solidFill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49" name="AutoShape 77">
              <a:extLst>
                <a:ext uri="{FF2B5EF4-FFF2-40B4-BE49-F238E27FC236}">
                  <a16:creationId xmlns:a16="http://schemas.microsoft.com/office/drawing/2014/main" id="{3A8F6009-E24E-D924-8762-866B0ED5EB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92954" y="5172075"/>
              <a:ext cx="63500" cy="101600"/>
            </a:xfrm>
            <a:prstGeom prst="can">
              <a:avLst>
                <a:gd name="adj" fmla="val 40000"/>
              </a:avLst>
            </a:prstGeom>
            <a:solidFill>
              <a:schemeClr val="bg2">
                <a:lumMod val="9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pPr eaLnBrk="0" hangingPunct="0"/>
              <a:endParaRPr lang="en-US" sz="1200">
                <a:solidFill>
                  <a:schemeClr val="tx1"/>
                </a:solidFill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50" name="AutoShape 78">
              <a:extLst>
                <a:ext uri="{FF2B5EF4-FFF2-40B4-BE49-F238E27FC236}">
                  <a16:creationId xmlns:a16="http://schemas.microsoft.com/office/drawing/2014/main" id="{18FDC1B3-D85B-6A26-E850-313FAF2384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94579" y="5172075"/>
              <a:ext cx="61913" cy="101600"/>
            </a:xfrm>
            <a:prstGeom prst="can">
              <a:avLst>
                <a:gd name="adj" fmla="val 41026"/>
              </a:avLst>
            </a:prstGeom>
            <a:solidFill>
              <a:schemeClr val="bg2">
                <a:lumMod val="9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pPr eaLnBrk="0" hangingPunct="0"/>
              <a:endParaRPr lang="en-US" sz="1200">
                <a:solidFill>
                  <a:schemeClr val="tx1"/>
                </a:solidFill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51" name="AutoShape 79">
              <a:extLst>
                <a:ext uri="{FF2B5EF4-FFF2-40B4-BE49-F238E27FC236}">
                  <a16:creationId xmlns:a16="http://schemas.microsoft.com/office/drawing/2014/main" id="{514B417E-3B27-F12D-BD85-27E051A462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96205" y="5172075"/>
              <a:ext cx="63500" cy="101600"/>
            </a:xfrm>
            <a:prstGeom prst="can">
              <a:avLst>
                <a:gd name="adj" fmla="val 40000"/>
              </a:avLst>
            </a:prstGeom>
            <a:solidFill>
              <a:schemeClr val="bg2">
                <a:lumMod val="9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pPr eaLnBrk="0" hangingPunct="0"/>
              <a:endParaRPr lang="en-US" sz="1200">
                <a:solidFill>
                  <a:schemeClr val="tx1"/>
                </a:solidFill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52" name="AutoShape 80">
              <a:extLst>
                <a:ext uri="{FF2B5EF4-FFF2-40B4-BE49-F238E27FC236}">
                  <a16:creationId xmlns:a16="http://schemas.microsoft.com/office/drawing/2014/main" id="{28893B63-5351-523A-78A6-B585DA0416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97830" y="5172075"/>
              <a:ext cx="61913" cy="101600"/>
            </a:xfrm>
            <a:prstGeom prst="can">
              <a:avLst>
                <a:gd name="adj" fmla="val 41026"/>
              </a:avLst>
            </a:prstGeom>
            <a:solidFill>
              <a:schemeClr val="bg2">
                <a:lumMod val="9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pPr eaLnBrk="0" hangingPunct="0"/>
              <a:endParaRPr lang="en-US" sz="1200">
                <a:solidFill>
                  <a:schemeClr val="tx1"/>
                </a:solidFill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53" name="AutoShape 81">
              <a:extLst>
                <a:ext uri="{FF2B5EF4-FFF2-40B4-BE49-F238E27FC236}">
                  <a16:creationId xmlns:a16="http://schemas.microsoft.com/office/drawing/2014/main" id="{2B888DEA-BB5C-5C96-E476-FB334F3BF3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99455" y="5172075"/>
              <a:ext cx="63500" cy="101600"/>
            </a:xfrm>
            <a:prstGeom prst="can">
              <a:avLst>
                <a:gd name="adj" fmla="val 40000"/>
              </a:avLst>
            </a:prstGeom>
            <a:solidFill>
              <a:schemeClr val="bg2">
                <a:lumMod val="9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pPr eaLnBrk="0" hangingPunct="0"/>
              <a:endParaRPr lang="en-US" sz="1200">
                <a:solidFill>
                  <a:schemeClr val="tx1"/>
                </a:solidFill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54" name="AutoShape 82">
              <a:extLst>
                <a:ext uri="{FF2B5EF4-FFF2-40B4-BE49-F238E27FC236}">
                  <a16:creationId xmlns:a16="http://schemas.microsoft.com/office/drawing/2014/main" id="{C08F21FD-2A18-C90D-57CF-563DAD5B54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01080" y="5172075"/>
              <a:ext cx="61913" cy="101600"/>
            </a:xfrm>
            <a:prstGeom prst="can">
              <a:avLst>
                <a:gd name="adj" fmla="val 41026"/>
              </a:avLst>
            </a:prstGeom>
            <a:solidFill>
              <a:schemeClr val="bg2">
                <a:lumMod val="9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pPr eaLnBrk="0" hangingPunct="0"/>
              <a:endParaRPr lang="en-US" sz="1200">
                <a:solidFill>
                  <a:schemeClr val="tx1"/>
                </a:solidFill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55" name="AutoShape 83">
              <a:extLst>
                <a:ext uri="{FF2B5EF4-FFF2-40B4-BE49-F238E27FC236}">
                  <a16:creationId xmlns:a16="http://schemas.microsoft.com/office/drawing/2014/main" id="{E0DD36FC-9481-583D-9476-BCA6A34EF6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01118" y="5172075"/>
              <a:ext cx="63500" cy="101600"/>
            </a:xfrm>
            <a:prstGeom prst="can">
              <a:avLst>
                <a:gd name="adj" fmla="val 40000"/>
              </a:avLst>
            </a:prstGeom>
            <a:solidFill>
              <a:schemeClr val="bg2">
                <a:lumMod val="9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pPr eaLnBrk="0" hangingPunct="0"/>
              <a:endParaRPr lang="en-US" sz="1200">
                <a:solidFill>
                  <a:schemeClr val="tx1"/>
                </a:solidFill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56" name="AutoShape 84">
              <a:extLst>
                <a:ext uri="{FF2B5EF4-FFF2-40B4-BE49-F238E27FC236}">
                  <a16:creationId xmlns:a16="http://schemas.microsoft.com/office/drawing/2014/main" id="{E0297960-DF9F-DD87-0597-D7925543CA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04331" y="5172075"/>
              <a:ext cx="61913" cy="101600"/>
            </a:xfrm>
            <a:prstGeom prst="can">
              <a:avLst>
                <a:gd name="adj" fmla="val 41026"/>
              </a:avLst>
            </a:prstGeom>
            <a:solidFill>
              <a:schemeClr val="bg2">
                <a:lumMod val="9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pPr eaLnBrk="0" hangingPunct="0"/>
              <a:endParaRPr lang="en-US" sz="1200">
                <a:solidFill>
                  <a:schemeClr val="tx1"/>
                </a:solidFill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57" name="AutoShape 85">
              <a:extLst>
                <a:ext uri="{FF2B5EF4-FFF2-40B4-BE49-F238E27FC236}">
                  <a16:creationId xmlns:a16="http://schemas.microsoft.com/office/drawing/2014/main" id="{DF518E48-7AFF-C1D1-E5BF-C3A4531672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04368" y="5172075"/>
              <a:ext cx="63500" cy="101600"/>
            </a:xfrm>
            <a:prstGeom prst="can">
              <a:avLst>
                <a:gd name="adj" fmla="val 40000"/>
              </a:avLst>
            </a:prstGeom>
            <a:solidFill>
              <a:schemeClr val="bg2">
                <a:lumMod val="9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pPr eaLnBrk="0" hangingPunct="0"/>
              <a:endParaRPr lang="en-US" sz="1200">
                <a:solidFill>
                  <a:schemeClr val="tx1"/>
                </a:solidFill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58" name="AutoShape 86">
              <a:extLst>
                <a:ext uri="{FF2B5EF4-FFF2-40B4-BE49-F238E27FC236}">
                  <a16:creationId xmlns:a16="http://schemas.microsoft.com/office/drawing/2014/main" id="{8F1CE252-F23C-790D-63D5-C1975C6D32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07581" y="5172075"/>
              <a:ext cx="61913" cy="101600"/>
            </a:xfrm>
            <a:prstGeom prst="can">
              <a:avLst>
                <a:gd name="adj" fmla="val 41026"/>
              </a:avLst>
            </a:prstGeom>
            <a:solidFill>
              <a:schemeClr val="bg2">
                <a:lumMod val="9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pPr eaLnBrk="0" hangingPunct="0"/>
              <a:endParaRPr lang="en-US" sz="1200">
                <a:solidFill>
                  <a:schemeClr val="tx1"/>
                </a:solidFill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59" name="AutoShape 87">
              <a:extLst>
                <a:ext uri="{FF2B5EF4-FFF2-40B4-BE49-F238E27FC236}">
                  <a16:creationId xmlns:a16="http://schemas.microsoft.com/office/drawing/2014/main" id="{4E20175D-FE0A-D9A8-4D98-D282F8FD60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48881" y="5029200"/>
              <a:ext cx="247650" cy="165100"/>
            </a:xfrm>
            <a:prstGeom prst="cloudCallout">
              <a:avLst>
                <a:gd name="adj1" fmla="val -9375"/>
                <a:gd name="adj2" fmla="val 94273"/>
              </a:avLst>
            </a:prstGeom>
            <a:solidFill>
              <a:schemeClr val="bg2">
                <a:lumMod val="9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pPr eaLnBrk="0" hangingPunct="0"/>
              <a:endParaRPr lang="en-US" sz="1200">
                <a:solidFill>
                  <a:schemeClr val="tx1"/>
                </a:solidFill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3FF5DD06-A42A-F29F-98B9-53779BEE0F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83316" y="5276850"/>
              <a:ext cx="4295778" cy="454025"/>
            </a:xfrm>
            <a:prstGeom prst="rect">
              <a:avLst/>
            </a:prstGeom>
            <a:solidFill>
              <a:srgbClr val="F2D9D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61" name="Text Box 89">
              <a:extLst>
                <a:ext uri="{FF2B5EF4-FFF2-40B4-BE49-F238E27FC236}">
                  <a16:creationId xmlns:a16="http://schemas.microsoft.com/office/drawing/2014/main" id="{8F82D127-A90F-94B5-E302-AD3CA04EEC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813680" y="5286375"/>
              <a:ext cx="1044576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 xmlns:lc="http://schemas.openxmlformats.org/drawingml/2006/lockedCanvas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xmlns:lc="http://schemas.openxmlformats.org/drawingml/2006/lockedCanvas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pPr algn="l" eaLnBrk="0" hangingPunct="0"/>
              <a:r>
                <a:rPr lang="en-US" sz="1200" i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V</a:t>
              </a:r>
              <a:r>
                <a:rPr lang="en-US" sz="1200" baseline="-250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1</a:t>
              </a:r>
              <a:r>
                <a:rPr lang="en-US" sz="1200">
                  <a:solidFill>
                    <a:schemeClr val="tx1"/>
                  </a:solidFill>
                  <a:ea typeface="ＭＳ Ｐゴシック" charset="0"/>
                  <a:cs typeface="ＭＳ Ｐゴシック" charset="0"/>
                </a:rPr>
                <a:t> = 500 m/s</a:t>
              </a:r>
            </a:p>
          </p:txBody>
        </p:sp>
        <p:sp>
          <p:nvSpPr>
            <p:cNvPr id="62" name="Freeform 61">
              <a:extLst>
                <a:ext uri="{FF2B5EF4-FFF2-40B4-BE49-F238E27FC236}">
                  <a16:creationId xmlns:a16="http://schemas.microsoft.com/office/drawing/2014/main" id="{4997511A-AA09-825E-01C0-456FBE730CB5}"/>
                </a:ext>
              </a:extLst>
            </p:cNvPr>
            <p:cNvSpPr>
              <a:spLocks/>
            </p:cNvSpPr>
            <p:nvPr/>
          </p:nvSpPr>
          <p:spPr bwMode="auto">
            <a:xfrm>
              <a:off x="6183316" y="5524500"/>
              <a:ext cx="4295778" cy="454025"/>
            </a:xfrm>
            <a:custGeom>
              <a:avLst/>
              <a:gdLst>
                <a:gd name="T0" fmla="*/ 0 w 4992"/>
                <a:gd name="T1" fmla="*/ 0 h 528"/>
                <a:gd name="T2" fmla="*/ 2496 w 4992"/>
                <a:gd name="T3" fmla="*/ 0 h 528"/>
                <a:gd name="T4" fmla="*/ 2496 w 4992"/>
                <a:gd name="T5" fmla="*/ 240 h 528"/>
                <a:gd name="T6" fmla="*/ 4992 w 4992"/>
                <a:gd name="T7" fmla="*/ 240 h 528"/>
                <a:gd name="T8" fmla="*/ 4992 w 4992"/>
                <a:gd name="T9" fmla="*/ 528 h 528"/>
                <a:gd name="T10" fmla="*/ 0 w 4992"/>
                <a:gd name="T11" fmla="*/ 528 h 528"/>
                <a:gd name="T12" fmla="*/ 0 w 4992"/>
                <a:gd name="T13" fmla="*/ 0 h 5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992" h="528">
                  <a:moveTo>
                    <a:pt x="0" y="0"/>
                  </a:moveTo>
                  <a:lnTo>
                    <a:pt x="2496" y="0"/>
                  </a:lnTo>
                  <a:lnTo>
                    <a:pt x="2496" y="240"/>
                  </a:lnTo>
                  <a:lnTo>
                    <a:pt x="4992" y="240"/>
                  </a:lnTo>
                  <a:lnTo>
                    <a:pt x="4992" y="528"/>
                  </a:lnTo>
                  <a:lnTo>
                    <a:pt x="0" y="5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63" name="Text Box 91">
              <a:extLst>
                <a:ext uri="{FF2B5EF4-FFF2-40B4-BE49-F238E27FC236}">
                  <a16:creationId xmlns:a16="http://schemas.microsoft.com/office/drawing/2014/main" id="{A5058C5A-2AC8-210D-0FA7-E97DB1840E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67642" y="5743575"/>
              <a:ext cx="1128713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 xmlns:lc="http://schemas.openxmlformats.org/drawingml/2006/lockedCanvas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xmlns:lc="http://schemas.openxmlformats.org/drawingml/2006/lockedCanvas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pPr algn="l" eaLnBrk="0" hangingPunct="0"/>
              <a:r>
                <a:rPr lang="en-US" sz="1200" i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V</a:t>
              </a:r>
              <a:r>
                <a:rPr lang="en-US" sz="1200" baseline="-250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2</a:t>
              </a:r>
              <a:r>
                <a:rPr lang="en-US" sz="1200">
                  <a:solidFill>
                    <a:schemeClr val="tx1"/>
                  </a:solidFill>
                  <a:ea typeface="ＭＳ Ｐゴシック" charset="0"/>
                  <a:cs typeface="ＭＳ Ｐゴシック" charset="0"/>
                </a:rPr>
                <a:t> = 2000 m/s</a:t>
              </a:r>
            </a:p>
          </p:txBody>
        </p:sp>
        <p:sp>
          <p:nvSpPr>
            <p:cNvPr id="64" name="Line 92">
              <a:extLst>
                <a:ext uri="{FF2B5EF4-FFF2-40B4-BE49-F238E27FC236}">
                  <a16:creationId xmlns:a16="http://schemas.microsoft.com/office/drawing/2014/main" id="{90576C67-CA4C-01E0-3FDF-4553322DA7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461129" y="5286375"/>
              <a:ext cx="101600" cy="236538"/>
            </a:xfrm>
            <a:prstGeom prst="line">
              <a:avLst/>
            </a:prstGeom>
            <a:noFill/>
            <a:ln w="38100">
              <a:solidFill>
                <a:srgbClr val="FF050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 xmlns:lc="http://schemas.openxmlformats.org/drawingml/2006/lockedCanvas">
                  <a:noFill/>
                </a14:hiddenFill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65" name="Line 93">
              <a:extLst>
                <a:ext uri="{FF2B5EF4-FFF2-40B4-BE49-F238E27FC236}">
                  <a16:creationId xmlns:a16="http://schemas.microsoft.com/office/drawing/2014/main" id="{91332DDD-B039-4FB1-9FF0-5EC16118A18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562729" y="5524500"/>
              <a:ext cx="1025526" cy="3175"/>
            </a:xfrm>
            <a:prstGeom prst="line">
              <a:avLst/>
            </a:prstGeom>
            <a:noFill/>
            <a:ln w="38100">
              <a:solidFill>
                <a:srgbClr val="FF050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 xmlns:lc="http://schemas.openxmlformats.org/drawingml/2006/lockedCanvas">
                  <a:noFill/>
                </a14:hiddenFill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66" name="Line 94">
              <a:extLst>
                <a:ext uri="{FF2B5EF4-FFF2-40B4-BE49-F238E27FC236}">
                  <a16:creationId xmlns:a16="http://schemas.microsoft.com/office/drawing/2014/main" id="{5A4237B9-237D-8170-74E6-380206F42FF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618417" y="5283200"/>
              <a:ext cx="103188" cy="236538"/>
            </a:xfrm>
            <a:prstGeom prst="line">
              <a:avLst/>
            </a:prstGeom>
            <a:noFill/>
            <a:ln w="38100">
              <a:solidFill>
                <a:srgbClr val="FF050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 xmlns:lc="http://schemas.openxmlformats.org/drawingml/2006/lockedCanvas">
                  <a:noFill/>
                </a14:hiddenFill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67" name="Line 95">
              <a:extLst>
                <a:ext uri="{FF2B5EF4-FFF2-40B4-BE49-F238E27FC236}">
                  <a16:creationId xmlns:a16="http://schemas.microsoft.com/office/drawing/2014/main" id="{3FFA8026-C22C-1800-E1D0-4A42E4E7E03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529391" y="5522913"/>
              <a:ext cx="1803401" cy="198438"/>
            </a:xfrm>
            <a:prstGeom prst="line">
              <a:avLst/>
            </a:prstGeom>
            <a:noFill/>
            <a:ln w="38100">
              <a:solidFill>
                <a:srgbClr val="FF050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 xmlns:lc="http://schemas.openxmlformats.org/drawingml/2006/lockedCanvas">
                  <a:noFill/>
                </a14:hiddenFill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68" name="Line 96">
              <a:extLst>
                <a:ext uri="{FF2B5EF4-FFF2-40B4-BE49-F238E27FC236}">
                  <a16:creationId xmlns:a16="http://schemas.microsoft.com/office/drawing/2014/main" id="{3F346DE4-E4BF-4147-E74A-7BBDC2F622A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332793" y="5730875"/>
              <a:ext cx="992188" cy="1588"/>
            </a:xfrm>
            <a:prstGeom prst="line">
              <a:avLst/>
            </a:prstGeom>
            <a:noFill/>
            <a:ln w="38100">
              <a:solidFill>
                <a:srgbClr val="FF050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 xmlns:lc="http://schemas.openxmlformats.org/drawingml/2006/lockedCanvas">
                  <a:noFill/>
                </a14:hiddenFill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69" name="Line 97">
              <a:extLst>
                <a:ext uri="{FF2B5EF4-FFF2-40B4-BE49-F238E27FC236}">
                  <a16:creationId xmlns:a16="http://schemas.microsoft.com/office/drawing/2014/main" id="{4B3C51C5-CEF5-974E-D416-C2384CBA1AB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324981" y="5273675"/>
              <a:ext cx="206375" cy="455613"/>
            </a:xfrm>
            <a:prstGeom prst="line">
              <a:avLst/>
            </a:prstGeom>
            <a:noFill/>
            <a:ln w="38100">
              <a:solidFill>
                <a:srgbClr val="FF050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 xmlns:lc="http://schemas.openxmlformats.org/drawingml/2006/lockedCanvas">
                  <a:noFill/>
                </a14:hiddenFill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70" name="Line 98">
              <a:extLst>
                <a:ext uri="{FF2B5EF4-FFF2-40B4-BE49-F238E27FC236}">
                  <a16:creationId xmlns:a16="http://schemas.microsoft.com/office/drawing/2014/main" id="{52BBFC41-A0B9-42E0-5CC7-9297B9C3AC6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380418" y="5522913"/>
              <a:ext cx="0" cy="2047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 xmlns:lc="http://schemas.openxmlformats.org/drawingml/2006/lockedCanvas">
                  <a:noFill/>
                </a14:hiddenFill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71" name="Text Box 99">
              <a:extLst>
                <a:ext uri="{FF2B5EF4-FFF2-40B4-BE49-F238E27FC236}">
                  <a16:creationId xmlns:a16="http://schemas.microsoft.com/office/drawing/2014/main" id="{F81CEBD5-D38F-A760-7080-C2B69785FD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361368" y="5486400"/>
              <a:ext cx="242888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 xmlns:lc="http://schemas.openxmlformats.org/drawingml/2006/lockedCanvas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xmlns:lc="http://schemas.openxmlformats.org/drawingml/2006/lockedCanvas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pPr algn="l" eaLnBrk="0" hangingPunct="0"/>
              <a:r>
                <a:rPr lang="en-US" sz="1200" i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z</a:t>
              </a:r>
            </a:p>
          </p:txBody>
        </p:sp>
        <p:sp>
          <p:nvSpPr>
            <p:cNvPr id="72" name="Text Box 100">
              <a:extLst>
                <a:ext uri="{FF2B5EF4-FFF2-40B4-BE49-F238E27FC236}">
                  <a16:creationId xmlns:a16="http://schemas.microsoft.com/office/drawing/2014/main" id="{A27E78EE-079C-F802-7C2F-52A38FDBA6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472618" y="5313363"/>
              <a:ext cx="28575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 xmlns:lc="http://schemas.openxmlformats.org/drawingml/2006/lockedCanvas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xmlns:lc="http://schemas.openxmlformats.org/drawingml/2006/lockedCanvas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pPr algn="l" eaLnBrk="0" hangingPunct="0"/>
              <a:r>
                <a:rPr lang="en-US" sz="1200" i="1">
                  <a:solidFill>
                    <a:schemeClr val="tx1"/>
                  </a:solidFill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  <p:sp>
          <p:nvSpPr>
            <p:cNvPr id="73" name="Text Box 101">
              <a:extLst>
                <a:ext uri="{FF2B5EF4-FFF2-40B4-BE49-F238E27FC236}">
                  <a16:creationId xmlns:a16="http://schemas.microsoft.com/office/drawing/2014/main" id="{780C3A6C-58BA-FAFD-50EE-D42FB66601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00929" y="5257800"/>
              <a:ext cx="28575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 xmlns:lc="http://schemas.openxmlformats.org/drawingml/2006/lockedCanvas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xmlns:lc="http://schemas.openxmlformats.org/drawingml/2006/lockedCanvas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pPr algn="l" eaLnBrk="0" hangingPunct="0"/>
              <a:r>
                <a:rPr lang="en-US" sz="1200" i="1">
                  <a:solidFill>
                    <a:schemeClr val="tx1"/>
                  </a:solidFill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143" name="Group 142">
            <a:extLst>
              <a:ext uri="{FF2B5EF4-FFF2-40B4-BE49-F238E27FC236}">
                <a16:creationId xmlns:a16="http://schemas.microsoft.com/office/drawing/2014/main" id="{DF560F93-7B79-CE41-75B9-CFC6227A797A}"/>
              </a:ext>
            </a:extLst>
          </p:cNvPr>
          <p:cNvGrpSpPr/>
          <p:nvPr/>
        </p:nvGrpSpPr>
        <p:grpSpPr>
          <a:xfrm>
            <a:off x="6183311" y="2362201"/>
            <a:ext cx="4295774" cy="2725739"/>
            <a:chOff x="6183311" y="2362201"/>
            <a:chExt cx="4295774" cy="2725739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175A481A-05D6-8DE3-04F6-194A02247E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00594" y="2367962"/>
              <a:ext cx="4263128" cy="2672933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 xmlns:lc="http://schemas.openxmlformats.org/drawingml/2006/lockedCanvas">
                  <a:solidFill>
                    <a:schemeClr val="accent1"/>
                  </a:solidFill>
                </a14:hiddenFill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8" name="Line 104">
              <a:extLst>
                <a:ext uri="{FF2B5EF4-FFF2-40B4-BE49-F238E27FC236}">
                  <a16:creationId xmlns:a16="http://schemas.microsoft.com/office/drawing/2014/main" id="{15ED62B9-8257-45FB-561A-A50CFBC62BF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9740719" y="4042385"/>
              <a:ext cx="717243" cy="981228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 xmlns:lc="http://schemas.openxmlformats.org/drawingml/2006/lockedCanvas">
                  <a:noFill/>
                </a14:hiddenFill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9" name="Line 105">
              <a:extLst>
                <a:ext uri="{FF2B5EF4-FFF2-40B4-BE49-F238E27FC236}">
                  <a16:creationId xmlns:a16="http://schemas.microsoft.com/office/drawing/2014/main" id="{2D63726C-3B09-6EAD-152D-C9B3FE8E7A3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197713" y="4537800"/>
              <a:ext cx="360062" cy="492534"/>
            </a:xfrm>
            <a:prstGeom prst="line">
              <a:avLst/>
            </a:prstGeom>
            <a:noFill/>
            <a:ln w="25400">
              <a:solidFill>
                <a:srgbClr val="E36262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 xmlns:lc="http://schemas.openxmlformats.org/drawingml/2006/lockedCanvas">
                  <a:noFill/>
                </a14:hiddenFill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10" name="Line 106">
              <a:extLst>
                <a:ext uri="{FF2B5EF4-FFF2-40B4-BE49-F238E27FC236}">
                  <a16:creationId xmlns:a16="http://schemas.microsoft.com/office/drawing/2014/main" id="{EC5D840A-E06C-3579-960F-E9F75E10457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8064272" y="3200373"/>
              <a:ext cx="1694690" cy="872736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 xmlns:lc="http://schemas.openxmlformats.org/drawingml/2006/lockedCanvas">
                  <a:noFill/>
                </a14:hiddenFill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2DB3189C-BAE7-930B-58C3-C2B510471C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64375" y="3351109"/>
              <a:ext cx="46088" cy="46085"/>
            </a:xfrm>
            <a:prstGeom prst="ellipse">
              <a:avLst/>
            </a:prstGeom>
            <a:solidFill>
              <a:srgbClr val="FF050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B9258605-A12B-4600-3B20-90D68AF158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19636" y="3120684"/>
              <a:ext cx="46088" cy="46085"/>
            </a:xfrm>
            <a:prstGeom prst="ellipse">
              <a:avLst/>
            </a:prstGeom>
            <a:solidFill>
              <a:srgbClr val="FF050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234C8F03-1EE2-3ADD-94F3-833AD366C6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85418" y="2492775"/>
              <a:ext cx="46088" cy="46085"/>
            </a:xfrm>
            <a:prstGeom prst="ellipse">
              <a:avLst/>
            </a:prstGeom>
            <a:solidFill>
              <a:srgbClr val="FF050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6D519421-6EFD-B59D-8293-53C69A129A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09114" y="3552732"/>
              <a:ext cx="46088" cy="46085"/>
            </a:xfrm>
            <a:prstGeom prst="ellipse">
              <a:avLst/>
            </a:prstGeom>
            <a:solidFill>
              <a:srgbClr val="FF050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949AAEC2-FB22-6622-A046-4B86EB9F045E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9726316" y="4042385"/>
              <a:ext cx="46088" cy="46085"/>
            </a:xfrm>
            <a:prstGeom prst="ellipse">
              <a:avLst/>
            </a:prstGeom>
            <a:solidFill>
              <a:srgbClr val="3233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9BA97F0A-F872-FB4A-764C-5B4C70760C7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9371056" y="3863806"/>
              <a:ext cx="46088" cy="46085"/>
            </a:xfrm>
            <a:prstGeom prst="ellipse">
              <a:avLst/>
            </a:prstGeom>
            <a:solidFill>
              <a:srgbClr val="3233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3218BFF3-28BE-50B1-CB28-EF68619C0783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9015795" y="3685226"/>
              <a:ext cx="46088" cy="46085"/>
            </a:xfrm>
            <a:prstGeom prst="ellipse">
              <a:avLst/>
            </a:prstGeom>
            <a:solidFill>
              <a:srgbClr val="3233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9FEB4B54-2E8E-AC32-7E8B-F10DEC4DD074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8660534" y="3506647"/>
              <a:ext cx="46088" cy="46085"/>
            </a:xfrm>
            <a:prstGeom prst="ellipse">
              <a:avLst/>
            </a:prstGeom>
            <a:solidFill>
              <a:srgbClr val="3233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E9422122-5901-EF46-DD03-83F726073CA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7950013" y="3270461"/>
              <a:ext cx="46088" cy="46085"/>
            </a:xfrm>
            <a:prstGeom prst="ellipse">
              <a:avLst/>
            </a:prstGeom>
            <a:solidFill>
              <a:srgbClr val="3233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1094E66B-24FE-2505-AF94-5106CB32564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7594752" y="3184051"/>
              <a:ext cx="46088" cy="46085"/>
            </a:xfrm>
            <a:prstGeom prst="ellipse">
              <a:avLst/>
            </a:prstGeom>
            <a:solidFill>
              <a:srgbClr val="3233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10439EA2-E0AF-E9AD-8FF3-F5C8AEE6FED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8305274" y="3362631"/>
              <a:ext cx="46088" cy="46085"/>
            </a:xfrm>
            <a:prstGeom prst="ellipse">
              <a:avLst/>
            </a:prstGeom>
            <a:solidFill>
              <a:srgbClr val="3233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22" name="Text Box 118">
              <a:extLst>
                <a:ext uri="{FF2B5EF4-FFF2-40B4-BE49-F238E27FC236}">
                  <a16:creationId xmlns:a16="http://schemas.microsoft.com/office/drawing/2014/main" id="{697F38DD-C2F7-8110-027E-110FD844B0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53648" y="2662714"/>
              <a:ext cx="734526" cy="2745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 xmlns:lc="http://schemas.openxmlformats.org/drawingml/2006/lockedCanvas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xmlns:lc="http://schemas.openxmlformats.org/drawingml/2006/lockedCanvas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pPr algn="l" eaLnBrk="0" hangingPunct="0"/>
              <a:r>
                <a:rPr lang="en-US" sz="1200" i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m = </a:t>
              </a:r>
              <a:r>
                <a:rPr lang="en-US" sz="12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1</a:t>
              </a:r>
              <a:r>
                <a:rPr lang="en-US" sz="1200" i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/V</a:t>
              </a:r>
              <a:r>
                <a:rPr lang="en-US" sz="1200" i="1" baseline="-250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2</a:t>
              </a:r>
              <a:endParaRPr lang="en-US" sz="1200" i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3" name="Text Box 119">
              <a:extLst>
                <a:ext uri="{FF2B5EF4-FFF2-40B4-BE49-F238E27FC236}">
                  <a16:creationId xmlns:a16="http://schemas.microsoft.com/office/drawing/2014/main" id="{127A3D1D-6954-BFEF-8313-B4DFA10070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15385" y="3999181"/>
              <a:ext cx="734526" cy="2745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 xmlns:lc="http://schemas.openxmlformats.org/drawingml/2006/lockedCanvas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xmlns:lc="http://schemas.openxmlformats.org/drawingml/2006/lockedCanvas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pPr algn="l" eaLnBrk="0" hangingPunct="0"/>
              <a:r>
                <a:rPr lang="en-US" sz="1200" i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m = </a:t>
              </a:r>
              <a:r>
                <a:rPr lang="en-US" sz="12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1</a:t>
              </a:r>
              <a:r>
                <a:rPr lang="en-US" sz="1200" i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/V</a:t>
              </a:r>
              <a:r>
                <a:rPr lang="en-US" sz="1200" i="1" baseline="-250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2</a:t>
              </a:r>
              <a:endParaRPr lang="en-US" sz="1200" i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4" name="Text Box 120">
              <a:extLst>
                <a:ext uri="{FF2B5EF4-FFF2-40B4-BE49-F238E27FC236}">
                  <a16:creationId xmlns:a16="http://schemas.microsoft.com/office/drawing/2014/main" id="{4F4B2228-87E4-4076-0EA4-BEB7E7C82D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242394" y="3032355"/>
              <a:ext cx="735486" cy="2745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 xmlns:lc="http://schemas.openxmlformats.org/drawingml/2006/lockedCanvas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xmlns:lc="http://schemas.openxmlformats.org/drawingml/2006/lockedCanvas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pPr algn="l" eaLnBrk="0" hangingPunct="0"/>
              <a:r>
                <a:rPr lang="en-US" sz="1200" i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m = </a:t>
              </a:r>
              <a:r>
                <a:rPr lang="en-US" sz="12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1</a:t>
              </a:r>
              <a:r>
                <a:rPr lang="en-US" sz="1200" i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/V</a:t>
              </a:r>
              <a:r>
                <a:rPr lang="en-US" sz="1200" i="1" baseline="-250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2</a:t>
              </a:r>
              <a:endParaRPr lang="en-US" sz="1200" i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5" name="Text Box 121">
              <a:extLst>
                <a:ext uri="{FF2B5EF4-FFF2-40B4-BE49-F238E27FC236}">
                  <a16:creationId xmlns:a16="http://schemas.microsoft.com/office/drawing/2014/main" id="{A17B2955-B8DD-3FB8-18FA-2BFCAF5354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380657" y="3814840"/>
              <a:ext cx="735486" cy="2745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 xmlns:lc="http://schemas.openxmlformats.org/drawingml/2006/lockedCanvas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xmlns:lc="http://schemas.openxmlformats.org/drawingml/2006/lockedCanvas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pPr algn="l" eaLnBrk="0" hangingPunct="0"/>
              <a:r>
                <a:rPr lang="en-US" sz="1200" i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m = </a:t>
              </a:r>
              <a:r>
                <a:rPr lang="en-US" sz="12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1</a:t>
              </a:r>
              <a:r>
                <a:rPr lang="en-US" sz="1200" i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/V</a:t>
              </a:r>
              <a:r>
                <a:rPr lang="en-US" sz="1200" i="1" baseline="-250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2</a:t>
              </a:r>
              <a:endParaRPr lang="en-US" sz="1200" i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8667CEA8-E90B-9B0C-31F7-5A2726B49F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64782" y="4762464"/>
              <a:ext cx="46088" cy="46085"/>
            </a:xfrm>
            <a:prstGeom prst="ellipse">
              <a:avLst/>
            </a:prstGeom>
            <a:solidFill>
              <a:srgbClr val="FF050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83A07DE5-7641-A65E-9934-81488930AADE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0432997" y="5000570"/>
              <a:ext cx="46088" cy="46085"/>
            </a:xfrm>
            <a:prstGeom prst="ellipse">
              <a:avLst/>
            </a:prstGeom>
            <a:solidFill>
              <a:srgbClr val="3233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1A03894B-5EF0-66A1-A373-BA9E10CF2732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0083497" y="4516677"/>
              <a:ext cx="46088" cy="46085"/>
            </a:xfrm>
            <a:prstGeom prst="ellipse">
              <a:avLst/>
            </a:prstGeom>
            <a:solidFill>
              <a:srgbClr val="3233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E8E07438-889E-9F74-023D-1FBB529C23F7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0261128" y="4763424"/>
              <a:ext cx="46088" cy="46085"/>
            </a:xfrm>
            <a:prstGeom prst="ellipse">
              <a:avLst/>
            </a:prstGeom>
            <a:solidFill>
              <a:srgbClr val="3233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857DDF6E-9D1B-84D6-538C-0F4A15693628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9924110" y="4310255"/>
              <a:ext cx="46088" cy="46085"/>
            </a:xfrm>
            <a:prstGeom prst="ellipse">
              <a:avLst/>
            </a:prstGeom>
            <a:solidFill>
              <a:srgbClr val="3233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31" name="Text Box 127">
              <a:extLst>
                <a:ext uri="{FF2B5EF4-FFF2-40B4-BE49-F238E27FC236}">
                  <a16:creationId xmlns:a16="http://schemas.microsoft.com/office/drawing/2014/main" id="{48FF04FC-915F-A73C-4DA1-48800E6CFA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477634" y="4721180"/>
              <a:ext cx="735486" cy="2745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 xmlns:lc="http://schemas.openxmlformats.org/drawingml/2006/lockedCanvas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xmlns:lc="http://schemas.openxmlformats.org/drawingml/2006/lockedCanvas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pPr algn="l" eaLnBrk="0" hangingPunct="0"/>
              <a:r>
                <a:rPr lang="en-US" sz="1200" i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m = </a:t>
              </a:r>
              <a:r>
                <a:rPr lang="en-US" sz="12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1</a:t>
              </a:r>
              <a:r>
                <a:rPr lang="en-US" sz="1200" i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/V</a:t>
              </a:r>
              <a:r>
                <a:rPr lang="en-US" sz="1200" i="1" baseline="-250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1</a:t>
              </a:r>
              <a:endParaRPr lang="en-US" sz="1200" i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32" name="Text Box 128">
              <a:extLst>
                <a:ext uri="{FF2B5EF4-FFF2-40B4-BE49-F238E27FC236}">
                  <a16:creationId xmlns:a16="http://schemas.microsoft.com/office/drawing/2014/main" id="{7381B9D9-ABA4-9459-3882-190D711BA7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89746" y="4813350"/>
              <a:ext cx="734526" cy="2745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 xmlns:lc="http://schemas.openxmlformats.org/drawingml/2006/lockedCanvas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xmlns:lc="http://schemas.openxmlformats.org/drawingml/2006/lockedCanvas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pPr algn="l" eaLnBrk="0" hangingPunct="0"/>
              <a:r>
                <a:rPr lang="en-US" sz="1200" i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m = </a:t>
              </a:r>
              <a:r>
                <a:rPr lang="en-US" sz="12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1</a:t>
              </a:r>
              <a:r>
                <a:rPr lang="en-US" sz="1200" i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/V</a:t>
              </a:r>
              <a:r>
                <a:rPr lang="en-US" sz="1200" i="1" baseline="-250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rPr>
                <a:t>1</a:t>
              </a:r>
              <a:endParaRPr lang="en-US" sz="1200" i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33" name="Line 129">
              <a:extLst>
                <a:ext uri="{FF2B5EF4-FFF2-40B4-BE49-F238E27FC236}">
                  <a16:creationId xmlns:a16="http://schemas.microsoft.com/office/drawing/2014/main" id="{F1E3E47B-B781-C687-BE91-C8481392EE8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6200594" y="2567664"/>
              <a:ext cx="1694690" cy="872736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 xmlns:lc="http://schemas.openxmlformats.org/drawingml/2006/lockedCanvas">
                  <a:noFill/>
                </a14:hiddenFill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C8209C13-CA10-ABEF-29C4-3A6A64E3A507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183311" y="2550382"/>
              <a:ext cx="46088" cy="46085"/>
            </a:xfrm>
            <a:prstGeom prst="ellipse">
              <a:avLst/>
            </a:prstGeom>
            <a:solidFill>
              <a:srgbClr val="3233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F853E5DF-0155-DE4E-25D4-D904EA9A1E4F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528010" y="2723201"/>
              <a:ext cx="46088" cy="46085"/>
            </a:xfrm>
            <a:prstGeom prst="ellipse">
              <a:avLst/>
            </a:prstGeom>
            <a:solidFill>
              <a:srgbClr val="3233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1E310CBE-A6E5-FD39-5FFA-18ABF530369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883271" y="2913301"/>
              <a:ext cx="46088" cy="46085"/>
            </a:xfrm>
            <a:prstGeom prst="ellipse">
              <a:avLst/>
            </a:prstGeom>
            <a:solidFill>
              <a:srgbClr val="3233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F141CB6E-3195-CE43-48CB-FF210A4C48C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7238531" y="3091881"/>
              <a:ext cx="46088" cy="46085"/>
            </a:xfrm>
            <a:prstGeom prst="ellipse">
              <a:avLst/>
            </a:prstGeom>
            <a:solidFill>
              <a:srgbClr val="3233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38" name="Line 134">
              <a:extLst>
                <a:ext uri="{FF2B5EF4-FFF2-40B4-BE49-F238E27FC236}">
                  <a16:creationId xmlns:a16="http://schemas.microsoft.com/office/drawing/2014/main" id="{C3CA5BC3-64DC-20DB-676A-D86DFDDD685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563536" y="3459601"/>
              <a:ext cx="2066273" cy="1063797"/>
            </a:xfrm>
            <a:prstGeom prst="line">
              <a:avLst/>
            </a:prstGeom>
            <a:noFill/>
            <a:ln w="25400">
              <a:solidFill>
                <a:srgbClr val="E36262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 xmlns:lc="http://schemas.openxmlformats.org/drawingml/2006/lockedCanvas">
                  <a:noFill/>
                </a14:hiddenFill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39" name="Line 135">
              <a:extLst>
                <a:ext uri="{FF2B5EF4-FFF2-40B4-BE49-F238E27FC236}">
                  <a16:creationId xmlns:a16="http://schemas.microsoft.com/office/drawing/2014/main" id="{6C9DD5E8-1D35-F354-C94C-60B57F44480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714303" y="2362201"/>
              <a:ext cx="1683168" cy="866975"/>
            </a:xfrm>
            <a:prstGeom prst="line">
              <a:avLst/>
            </a:prstGeom>
            <a:noFill/>
            <a:ln w="25400">
              <a:solidFill>
                <a:srgbClr val="E36262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 xmlns:lc="http://schemas.openxmlformats.org/drawingml/2006/lockedCanvas">
                  <a:noFill/>
                </a14:hiddenFill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54181581-10FA-7C2E-3916-66B7C32616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7673" y="4318896"/>
              <a:ext cx="46088" cy="46085"/>
            </a:xfrm>
            <a:prstGeom prst="ellipse">
              <a:avLst/>
            </a:prstGeom>
            <a:solidFill>
              <a:srgbClr val="FF050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73AA4BEB-B936-32E2-CB90-C6C7A0F5C1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42412" y="4515717"/>
              <a:ext cx="46088" cy="46085"/>
            </a:xfrm>
            <a:prstGeom prst="ellipse">
              <a:avLst/>
            </a:prstGeom>
            <a:solidFill>
              <a:srgbClr val="FF050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BC535215-41E6-4BFD-4772-1D8200AE29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53894" y="4134555"/>
              <a:ext cx="46088" cy="46085"/>
            </a:xfrm>
            <a:prstGeom prst="ellipse">
              <a:avLst/>
            </a:prstGeom>
            <a:solidFill>
              <a:srgbClr val="FF050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F7062F9B-6AA6-AC8F-220E-99E8D40A3A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09155" y="3955976"/>
              <a:ext cx="46088" cy="46085"/>
            </a:xfrm>
            <a:prstGeom prst="ellipse">
              <a:avLst/>
            </a:prstGeom>
            <a:solidFill>
              <a:srgbClr val="FF050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7346090F-E2B7-4BB3-2428-89CC18F10A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64415" y="3765875"/>
              <a:ext cx="46088" cy="46085"/>
            </a:xfrm>
            <a:prstGeom prst="ellipse">
              <a:avLst/>
            </a:prstGeom>
            <a:solidFill>
              <a:srgbClr val="FF050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80CAE5B8-44A3-9AF9-306B-7050D49B50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74896" y="2855695"/>
              <a:ext cx="46088" cy="46085"/>
            </a:xfrm>
            <a:prstGeom prst="ellipse">
              <a:avLst/>
            </a:prstGeom>
            <a:solidFill>
              <a:srgbClr val="FF050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3CDDB439-FD84-C509-9D63-303B15B78C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30157" y="2677116"/>
              <a:ext cx="46088" cy="46085"/>
            </a:xfrm>
            <a:prstGeom prst="ellipse">
              <a:avLst/>
            </a:prstGeom>
            <a:solidFill>
              <a:srgbClr val="FF050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rgbClr val="000000"/>
                  </a:solidFill>
                  <a:latin typeface="Arial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320033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3">
            <a:extLst>
              <a:ext uri="{FF2B5EF4-FFF2-40B4-BE49-F238E27FC236}">
                <a16:creationId xmlns:a16="http://schemas.microsoft.com/office/drawing/2014/main" id="{B6025BA3-E581-C74F-A72A-AA31FA0D3E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7650" y="74236"/>
            <a:ext cx="8574783" cy="6709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9pPr>
          </a:lstStyle>
          <a:p>
            <a:pPr algn="l"/>
            <a:r>
              <a:rPr lang="en-US" sz="2800" i="1" dirty="0">
                <a:solidFill>
                  <a:srgbClr val="323399"/>
                </a:solidFill>
                <a:latin typeface="Arial Black" charset="0"/>
                <a:ea typeface="ＭＳ Ｐゴシック" charset="0"/>
              </a:rPr>
              <a:t>Benson Park-n-Ride Project</a:t>
            </a:r>
          </a:p>
          <a:p>
            <a:pPr algn="l"/>
            <a:endParaRPr lang="en-US" sz="300" dirty="0">
              <a:solidFill>
                <a:srgbClr val="323399"/>
              </a:solidFill>
              <a:ea typeface="ＭＳ Ｐゴシック" charset="0"/>
            </a:endParaRPr>
          </a:p>
          <a:p>
            <a:pPr algn="l"/>
            <a:r>
              <a:rPr lang="en-US" sz="2800" i="1" dirty="0">
                <a:solidFill>
                  <a:srgbClr val="323399"/>
                </a:solidFill>
                <a:latin typeface="Arial Black" charset="0"/>
                <a:ea typeface="ＭＳ Ｐゴシック" charset="0"/>
              </a:rPr>
              <a:t>Part II: Magnetic Data Investigation</a:t>
            </a:r>
          </a:p>
          <a:p>
            <a:pPr algn="l" eaLnBrk="0" hangingPunct="0"/>
            <a:endParaRPr lang="en-US" sz="300" dirty="0">
              <a:solidFill>
                <a:srgbClr val="323399"/>
              </a:solidFill>
              <a:latin typeface="Arial"/>
              <a:ea typeface="ＭＳ Ｐゴシック" charset="0"/>
              <a:cs typeface="Arial"/>
            </a:endParaRPr>
          </a:p>
          <a:p>
            <a:pPr algn="l"/>
            <a:r>
              <a:rPr lang="en-US" sz="2300" dirty="0">
                <a:solidFill>
                  <a:srgbClr val="323399"/>
                </a:solidFill>
                <a:ea typeface="ＭＳ Ｐゴシック" charset="0"/>
              </a:rPr>
              <a:t>(II) Download the Excel spreadsheet from the website. The file</a:t>
            </a:r>
          </a:p>
          <a:p>
            <a:pPr algn="l"/>
            <a:r>
              <a:rPr lang="en-US" sz="2300" dirty="0">
                <a:solidFill>
                  <a:srgbClr val="323399"/>
                </a:solidFill>
                <a:ea typeface="ＭＳ Ｐゴシック" charset="0"/>
              </a:rPr>
              <a:t>   contains all raw data in the upper left region, and the corrected</a:t>
            </a:r>
          </a:p>
          <a:p>
            <a:pPr algn="l"/>
            <a:r>
              <a:rPr lang="en-US" sz="2300" dirty="0">
                <a:solidFill>
                  <a:srgbClr val="323399"/>
                </a:solidFill>
                <a:ea typeface="ＭＳ Ｐゴシック" charset="0"/>
              </a:rPr>
              <a:t>   and averaged data (along with uncertainties) can be found in</a:t>
            </a:r>
          </a:p>
          <a:p>
            <a:pPr algn="l"/>
            <a:r>
              <a:rPr lang="en-US" sz="2300" dirty="0">
                <a:solidFill>
                  <a:srgbClr val="323399"/>
                </a:solidFill>
                <a:ea typeface="ＭＳ Ｐゴシック" charset="0"/>
              </a:rPr>
              <a:t>   the upper right.</a:t>
            </a:r>
          </a:p>
          <a:p>
            <a:pPr algn="l"/>
            <a:r>
              <a:rPr lang="en-US" sz="2300" dirty="0">
                <a:solidFill>
                  <a:srgbClr val="323399"/>
                </a:solidFill>
                <a:ea typeface="ＭＳ Ｐゴシック" charset="0"/>
              </a:rPr>
              <a:t>(II.1) Find (and report!) the vertical components of the </a:t>
            </a:r>
            <a:r>
              <a:rPr lang="en-US" sz="2300" i="1" dirty="0">
                <a:solidFill>
                  <a:srgbClr val="323399"/>
                </a:solidFill>
                <a:ea typeface="ＭＳ Ｐゴシック" charset="0"/>
              </a:rPr>
              <a:t>WMM</a:t>
            </a:r>
            <a:r>
              <a:rPr lang="en-US" sz="2300" dirty="0">
                <a:solidFill>
                  <a:srgbClr val="323399"/>
                </a:solidFill>
                <a:ea typeface="ＭＳ Ｐゴシック" charset="0"/>
              </a:rPr>
              <a:t> at</a:t>
            </a:r>
          </a:p>
          <a:p>
            <a:pPr algn="l"/>
            <a:r>
              <a:rPr lang="en-US" sz="2300" dirty="0">
                <a:solidFill>
                  <a:srgbClr val="323399"/>
                </a:solidFill>
                <a:ea typeface="ＭＳ Ｐゴシック" charset="0"/>
              </a:rPr>
              <a:t>   the four extremal (N, E, S, W-most) points in the profile.</a:t>
            </a:r>
          </a:p>
          <a:p>
            <a:pPr algn="l"/>
            <a:r>
              <a:rPr lang="en-US" sz="2300" dirty="0">
                <a:solidFill>
                  <a:srgbClr val="323399"/>
                </a:solidFill>
                <a:ea typeface="ＭＳ Ｐゴシック" charset="0"/>
              </a:rPr>
              <a:t>   (Amanda did not include elevations but assume a constant</a:t>
            </a:r>
          </a:p>
          <a:p>
            <a:pPr algn="l"/>
            <a:r>
              <a:rPr lang="en-US" sz="2300" dirty="0">
                <a:solidFill>
                  <a:srgbClr val="323399"/>
                </a:solidFill>
                <a:ea typeface="ＭＳ Ｐゴシック" charset="0"/>
              </a:rPr>
              <a:t>   value of 1380 m). Does it make sense to</a:t>
            </a:r>
          </a:p>
          <a:p>
            <a:pPr algn="l"/>
            <a:r>
              <a:rPr lang="en-US" sz="2300" dirty="0">
                <a:solidFill>
                  <a:srgbClr val="323399"/>
                </a:solidFill>
                <a:ea typeface="ＭＳ Ｐゴシック" charset="0"/>
              </a:rPr>
              <a:t>   correct for variations in the </a:t>
            </a:r>
            <a:r>
              <a:rPr lang="en-US" sz="2300" i="1" dirty="0">
                <a:solidFill>
                  <a:srgbClr val="323399"/>
                </a:solidFill>
                <a:ea typeface="ＭＳ Ｐゴシック" charset="0"/>
              </a:rPr>
              <a:t>WMM</a:t>
            </a:r>
            <a:r>
              <a:rPr lang="en-US" sz="2300" dirty="0">
                <a:solidFill>
                  <a:srgbClr val="323399"/>
                </a:solidFill>
                <a:ea typeface="ＭＳ Ｐゴシック" charset="0"/>
              </a:rPr>
              <a:t> along</a:t>
            </a:r>
          </a:p>
          <a:p>
            <a:pPr algn="l"/>
            <a:r>
              <a:rPr lang="en-US" sz="2300" dirty="0">
                <a:solidFill>
                  <a:srgbClr val="323399"/>
                </a:solidFill>
                <a:ea typeface="ＭＳ Ｐゴシック" charset="0"/>
              </a:rPr>
              <a:t>   this profile? Why or why not?</a:t>
            </a:r>
          </a:p>
          <a:p>
            <a:pPr algn="l"/>
            <a:r>
              <a:rPr lang="en-US" sz="2300" dirty="0">
                <a:solidFill>
                  <a:srgbClr val="323399"/>
                </a:solidFill>
                <a:ea typeface="ＭＳ Ｐゴシック" charset="0"/>
              </a:rPr>
              <a:t>(III.2) </a:t>
            </a:r>
            <a:r>
              <a:rPr lang="en-US" sz="2300" b="1" i="1" dirty="0">
                <a:solidFill>
                  <a:srgbClr val="323399"/>
                </a:solidFill>
                <a:latin typeface="Arial Black" panose="020B0604020202020204" pitchFamily="34" charset="0"/>
                <a:ea typeface="ＭＳ Ｐゴシック" charset="0"/>
                <a:cs typeface="Arial Black" panose="020B0604020202020204" pitchFamily="34" charset="0"/>
              </a:rPr>
              <a:t>If</a:t>
            </a:r>
            <a:r>
              <a:rPr lang="en-US" sz="2300" dirty="0">
                <a:solidFill>
                  <a:srgbClr val="323399"/>
                </a:solidFill>
                <a:ea typeface="ＭＳ Ｐゴシック" charset="0"/>
              </a:rPr>
              <a:t>  you think there is good reason to correct</a:t>
            </a:r>
          </a:p>
          <a:p>
            <a:pPr algn="l"/>
            <a:r>
              <a:rPr lang="en-US" sz="2300" dirty="0">
                <a:solidFill>
                  <a:srgbClr val="323399"/>
                </a:solidFill>
                <a:ea typeface="ＭＳ Ｐゴシック" charset="0"/>
              </a:rPr>
              <a:t>   for </a:t>
            </a:r>
            <a:r>
              <a:rPr lang="en-US" sz="2300" i="1" dirty="0">
                <a:solidFill>
                  <a:srgbClr val="323399"/>
                </a:solidFill>
                <a:ea typeface="ＭＳ Ｐゴシック" charset="0"/>
              </a:rPr>
              <a:t>WMM</a:t>
            </a:r>
            <a:r>
              <a:rPr lang="en-US" sz="2300" dirty="0">
                <a:solidFill>
                  <a:srgbClr val="323399"/>
                </a:solidFill>
                <a:ea typeface="ＭＳ Ｐゴシック" charset="0"/>
              </a:rPr>
              <a:t>, add those values to column W (after subtracting the</a:t>
            </a:r>
          </a:p>
          <a:p>
            <a:pPr algn="l"/>
            <a:r>
              <a:rPr lang="en-US" sz="2300" dirty="0">
                <a:solidFill>
                  <a:srgbClr val="323399"/>
                </a:solidFill>
                <a:ea typeface="ＭＳ Ｐゴシック" charset="0"/>
              </a:rPr>
              <a:t>   </a:t>
            </a:r>
            <a:r>
              <a:rPr lang="en-US" sz="2300" i="1" dirty="0">
                <a:solidFill>
                  <a:srgbClr val="323399"/>
                </a:solidFill>
                <a:ea typeface="ＭＳ Ｐゴシック" charset="0"/>
              </a:rPr>
              <a:t>WMM</a:t>
            </a:r>
            <a:r>
              <a:rPr lang="en-US" sz="2300" dirty="0">
                <a:solidFill>
                  <a:srgbClr val="323399"/>
                </a:solidFill>
                <a:ea typeface="ＭＳ Ｐゴシック" charset="0"/>
              </a:rPr>
              <a:t> Z component at site 13) and calculate corrected</a:t>
            </a:r>
          </a:p>
          <a:p>
            <a:pPr algn="l"/>
            <a:r>
              <a:rPr lang="en-US" sz="2300" dirty="0">
                <a:solidFill>
                  <a:srgbClr val="323399"/>
                </a:solidFill>
                <a:ea typeface="ＭＳ Ｐゴシック" charset="0"/>
              </a:rPr>
              <a:t>   anomalies in column X. Then plot the corrected and</a:t>
            </a:r>
          </a:p>
          <a:p>
            <a:pPr algn="l"/>
            <a:r>
              <a:rPr lang="en-US" sz="2300" dirty="0">
                <a:solidFill>
                  <a:srgbClr val="323399"/>
                </a:solidFill>
                <a:ea typeface="ＭＳ Ｐゴシック" charset="0"/>
              </a:rPr>
              <a:t>   uncorrected anomalies in a single plot. Does the reduction</a:t>
            </a:r>
          </a:p>
          <a:p>
            <a:pPr algn="l"/>
            <a:r>
              <a:rPr lang="en-US" sz="2300" dirty="0">
                <a:solidFill>
                  <a:srgbClr val="323399"/>
                </a:solidFill>
                <a:ea typeface="ＭＳ Ｐゴシック" charset="0"/>
              </a:rPr>
              <a:t>   improve the scatter, or make it worse?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832795E-05C7-0F55-D5AE-56453EF1E75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981" t="29532" r="33544" b="24109"/>
          <a:stretch/>
        </p:blipFill>
        <p:spPr>
          <a:xfrm>
            <a:off x="7900211" y="3470809"/>
            <a:ext cx="2601147" cy="1163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09930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3">
            <a:extLst>
              <a:ext uri="{FF2B5EF4-FFF2-40B4-BE49-F238E27FC236}">
                <a16:creationId xmlns:a16="http://schemas.microsoft.com/office/drawing/2014/main" id="{B6025BA3-E581-C74F-A72A-AA31FA0D3E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4954" y="88900"/>
            <a:ext cx="6334235" cy="1138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9pPr>
          </a:lstStyle>
          <a:p>
            <a:pPr algn="l"/>
            <a:r>
              <a:rPr lang="en-US" sz="3200" i="1" dirty="0">
                <a:solidFill>
                  <a:srgbClr val="323399"/>
                </a:solidFill>
                <a:latin typeface="Arial Black" charset="0"/>
                <a:ea typeface="ＭＳ Ｐゴシック" charset="0"/>
              </a:rPr>
              <a:t>Benson Park-n-Ride Project</a:t>
            </a:r>
          </a:p>
          <a:p>
            <a:pPr algn="l"/>
            <a:endParaRPr lang="en-US" sz="600" dirty="0">
              <a:solidFill>
                <a:srgbClr val="323399"/>
              </a:solidFill>
              <a:ea typeface="ＭＳ Ｐゴシック" charset="0"/>
            </a:endParaRPr>
          </a:p>
          <a:p>
            <a:pPr algn="l"/>
            <a:r>
              <a:rPr lang="en-US" i="1" dirty="0">
                <a:solidFill>
                  <a:srgbClr val="323399"/>
                </a:solidFill>
                <a:latin typeface="Arial Black" charset="0"/>
                <a:ea typeface="ＭＳ Ｐゴシック" charset="0"/>
              </a:rPr>
              <a:t>Part II: Magnetic Data Investigation</a:t>
            </a:r>
          </a:p>
          <a:p>
            <a:pPr algn="l" eaLnBrk="0" hangingPunct="0"/>
            <a:endParaRPr lang="en-US" sz="600" dirty="0">
              <a:solidFill>
                <a:srgbClr val="323399"/>
              </a:solidFill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18" name="Text Box 7">
            <a:extLst>
              <a:ext uri="{FF2B5EF4-FFF2-40B4-BE49-F238E27FC236}">
                <a16:creationId xmlns:a16="http://schemas.microsoft.com/office/drawing/2014/main" id="{47F9ADB7-BE5F-7641-AD9B-FD673112BBF0}"/>
              </a:ext>
            </a:extLst>
          </p:cNvPr>
          <p:cNvSpPr txBox="1">
            <a:spLocks/>
          </p:cNvSpPr>
          <p:nvPr/>
        </p:nvSpPr>
        <p:spPr bwMode="auto">
          <a:xfrm>
            <a:off x="8757461" y="2042077"/>
            <a:ext cx="1946367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blipFill dpi="0" rotWithShape="0">
                  <a:blip r:embed="rId3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254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9pPr>
          </a:lstStyle>
          <a:p>
            <a:pPr algn="l"/>
            <a:r>
              <a:rPr lang="en-US" dirty="0">
                <a:solidFill>
                  <a:srgbClr val="323399"/>
                </a:solidFill>
              </a:rPr>
              <a:t>(Note:</a:t>
            </a:r>
          </a:p>
          <a:p>
            <a:pPr algn="l"/>
            <a:r>
              <a:rPr lang="en-US" dirty="0">
                <a:solidFill>
                  <a:srgbClr val="323399"/>
                </a:solidFill>
              </a:rPr>
              <a:t>Profile</a:t>
            </a:r>
          </a:p>
          <a:p>
            <a:pPr algn="l"/>
            <a:r>
              <a:rPr lang="en-US" dirty="0">
                <a:solidFill>
                  <a:srgbClr val="323399"/>
                </a:solidFill>
              </a:rPr>
              <a:t>distance is</a:t>
            </a:r>
          </a:p>
          <a:p>
            <a:pPr algn="l"/>
            <a:r>
              <a:rPr lang="en-US" dirty="0">
                <a:solidFill>
                  <a:srgbClr val="323399"/>
                </a:solidFill>
              </a:rPr>
              <a:t>positive-~E;</a:t>
            </a:r>
          </a:p>
          <a:p>
            <a:pPr algn="l"/>
            <a:r>
              <a:rPr lang="en-US" dirty="0">
                <a:solidFill>
                  <a:srgbClr val="323399"/>
                </a:solidFill>
              </a:rPr>
              <a:t>zero is at the</a:t>
            </a:r>
          </a:p>
          <a:p>
            <a:pPr algn="l"/>
            <a:r>
              <a:rPr lang="en-US" dirty="0">
                <a:solidFill>
                  <a:srgbClr val="323399"/>
                </a:solidFill>
              </a:rPr>
              <a:t>westernmost</a:t>
            </a:r>
          </a:p>
          <a:p>
            <a:pPr algn="l"/>
            <a:r>
              <a:rPr lang="en-US" dirty="0">
                <a:solidFill>
                  <a:srgbClr val="323399"/>
                </a:solidFill>
              </a:rPr>
              <a:t>stake near</a:t>
            </a:r>
          </a:p>
          <a:p>
            <a:pPr algn="l"/>
            <a:r>
              <a:rPr lang="en-US" dirty="0">
                <a:solidFill>
                  <a:srgbClr val="323399"/>
                </a:solidFill>
              </a:rPr>
              <a:t>the end of</a:t>
            </a:r>
          </a:p>
          <a:p>
            <a:pPr algn="l"/>
            <a:r>
              <a:rPr lang="en-US" dirty="0">
                <a:solidFill>
                  <a:srgbClr val="323399"/>
                </a:solidFill>
              </a:rPr>
              <a:t>the field)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4B47A8-7BAA-7044-8EDC-033C3775FA38}"/>
              </a:ext>
            </a:extLst>
          </p:cNvPr>
          <p:cNvSpPr txBox="1"/>
          <p:nvPr/>
        </p:nvSpPr>
        <p:spPr>
          <a:xfrm rot="16200000">
            <a:off x="624457" y="3538930"/>
            <a:ext cx="976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Symbol" pitchFamily="2" charset="2"/>
              </a:rPr>
              <a:t>D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400" dirty="0"/>
              <a:t> (</a:t>
            </a:r>
            <a:r>
              <a:rPr lang="en-US" sz="2400" dirty="0">
                <a:latin typeface="Symbol" pitchFamily="2" charset="2"/>
              </a:rPr>
              <a:t>g</a:t>
            </a:r>
            <a:r>
              <a:rPr lang="en-US" sz="2400" dirty="0"/>
              <a:t>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55585CC-4228-4349-BCD4-43CB8C18EBF8}"/>
              </a:ext>
            </a:extLst>
          </p:cNvPr>
          <p:cNvSpPr txBox="1"/>
          <p:nvPr/>
        </p:nvSpPr>
        <p:spPr>
          <a:xfrm>
            <a:off x="3780917" y="5939275"/>
            <a:ext cx="26346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Profile Distance (m)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1350DCD-F6F9-DF0B-1E99-B83EC6D1781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03745" y="1529017"/>
            <a:ext cx="7253846" cy="4454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19157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3">
            <a:extLst>
              <a:ext uri="{FF2B5EF4-FFF2-40B4-BE49-F238E27FC236}">
                <a16:creationId xmlns:a16="http://schemas.microsoft.com/office/drawing/2014/main" id="{0774693D-10E6-3D47-B658-7EEB98476B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6668" y="135792"/>
            <a:ext cx="9115444" cy="6586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9pPr>
          </a:lstStyle>
          <a:p>
            <a:pPr algn="l"/>
            <a:r>
              <a:rPr lang="en-US" sz="3200" i="1" dirty="0">
                <a:solidFill>
                  <a:srgbClr val="323399"/>
                </a:solidFill>
                <a:latin typeface="Arial Black" charset="0"/>
                <a:ea typeface="ＭＳ Ｐゴシック" charset="0"/>
              </a:rPr>
              <a:t>Benson Park-n-Ride Project Assignment</a:t>
            </a:r>
          </a:p>
          <a:p>
            <a:pPr algn="l"/>
            <a:endParaRPr lang="en-US" sz="600" dirty="0">
              <a:solidFill>
                <a:srgbClr val="323399"/>
              </a:solidFill>
              <a:ea typeface="ＭＳ Ｐゴシック" charset="0"/>
            </a:endParaRPr>
          </a:p>
          <a:p>
            <a:pPr algn="l"/>
            <a:r>
              <a:rPr lang="en-US" i="1" dirty="0">
                <a:solidFill>
                  <a:srgbClr val="323399"/>
                </a:solidFill>
                <a:latin typeface="Arial Black" charset="0"/>
                <a:ea typeface="ＭＳ Ｐゴシック" charset="0"/>
              </a:rPr>
              <a:t>Part II: Magnetic Investigation (Continued)</a:t>
            </a:r>
          </a:p>
          <a:p>
            <a:pPr algn="l"/>
            <a:r>
              <a:rPr lang="en-US" dirty="0">
                <a:solidFill>
                  <a:srgbClr val="323399"/>
                </a:solidFill>
                <a:ea typeface="ＭＳ Ｐゴシック" charset="0"/>
              </a:rPr>
              <a:t>(II.3) Model the data </a:t>
            </a:r>
            <a:r>
              <a:rPr lang="en-US" i="1" dirty="0">
                <a:solidFill>
                  <a:srgbClr val="323399"/>
                </a:solidFill>
                <a:latin typeface="Arial Black" charset="0"/>
                <a:ea typeface="ＭＳ Ｐゴシック" charset="0"/>
              </a:rPr>
              <a:t>as a simple four-vertex polygon</a:t>
            </a:r>
          </a:p>
          <a:p>
            <a:pPr algn="l"/>
            <a:r>
              <a:rPr lang="en-US" i="1" dirty="0">
                <a:solidFill>
                  <a:srgbClr val="323399"/>
                </a:solidFill>
                <a:latin typeface="Arial Black" charset="0"/>
                <a:ea typeface="ＭＳ Ｐゴシック" charset="0"/>
              </a:rPr>
              <a:t>  </a:t>
            </a:r>
            <a:r>
              <a:rPr lang="en-US" dirty="0">
                <a:solidFill>
                  <a:srgbClr val="323399"/>
                </a:solidFill>
                <a:ea typeface="ＭＳ Ｐゴシック" charset="0"/>
              </a:rPr>
              <a:t>using </a:t>
            </a:r>
            <a:r>
              <a:rPr lang="en-US" i="1" dirty="0" err="1">
                <a:solidFill>
                  <a:schemeClr val="tx2"/>
                </a:solidFill>
                <a:ea typeface="ＭＳ Ｐゴシック" charset="0"/>
              </a:rPr>
              <a:t>GravMag</a:t>
            </a:r>
            <a:r>
              <a:rPr lang="en-US" dirty="0">
                <a:solidFill>
                  <a:srgbClr val="323399"/>
                </a:solidFill>
                <a:ea typeface="ＭＳ Ｐゴシック" charset="0"/>
              </a:rPr>
              <a:t>. (Your write-up should include images of all</a:t>
            </a:r>
          </a:p>
          <a:p>
            <a:pPr algn="l"/>
            <a:r>
              <a:rPr lang="en-US" dirty="0">
                <a:solidFill>
                  <a:srgbClr val="323399"/>
                </a:solidFill>
                <a:ea typeface="ＭＳ Ｐゴシック" charset="0"/>
              </a:rPr>
              <a:t>   windows). We measured the vertical field anomaly, so you</a:t>
            </a:r>
          </a:p>
          <a:p>
            <a:pPr algn="l"/>
            <a:r>
              <a:rPr lang="en-US" dirty="0">
                <a:solidFill>
                  <a:srgbClr val="323399"/>
                </a:solidFill>
                <a:ea typeface="ＭＳ Ｐゴシック" charset="0"/>
              </a:rPr>
              <a:t>   need to set to </a:t>
            </a:r>
            <a:r>
              <a:rPr lang="ja-JP" altLang="en-US" dirty="0">
                <a:solidFill>
                  <a:srgbClr val="323399"/>
                </a:solidFill>
                <a:ea typeface="ＭＳ Ｐゴシック" charset="0"/>
              </a:rPr>
              <a:t>“</a:t>
            </a:r>
            <a:r>
              <a:rPr lang="en-US" dirty="0">
                <a:solidFill>
                  <a:srgbClr val="323399"/>
                </a:solidFill>
                <a:ea typeface="ＭＳ Ｐゴシック" charset="0"/>
              </a:rPr>
              <a:t>Vertical Field</a:t>
            </a:r>
            <a:r>
              <a:rPr lang="ja-JP" altLang="en-US" dirty="0">
                <a:solidFill>
                  <a:srgbClr val="323399"/>
                </a:solidFill>
                <a:ea typeface="ＭＳ Ｐゴシック" charset="0"/>
              </a:rPr>
              <a:t>”</a:t>
            </a:r>
            <a:r>
              <a:rPr lang="en-US" dirty="0">
                <a:solidFill>
                  <a:srgbClr val="323399"/>
                </a:solidFill>
                <a:ea typeface="ＭＳ Ｐゴシック" charset="0"/>
              </a:rPr>
              <a:t> for the RMS misfit options in</a:t>
            </a:r>
          </a:p>
          <a:p>
            <a:pPr algn="l"/>
            <a:r>
              <a:rPr lang="en-US" dirty="0">
                <a:solidFill>
                  <a:srgbClr val="323399"/>
                </a:solidFill>
                <a:ea typeface="ＭＳ Ｐゴシック" charset="0"/>
              </a:rPr>
              <a:t>   the data window! Also you need to estimate azimuth of the</a:t>
            </a:r>
          </a:p>
          <a:p>
            <a:pPr algn="l"/>
            <a:r>
              <a:rPr lang="en-US" dirty="0">
                <a:solidFill>
                  <a:srgbClr val="323399"/>
                </a:solidFill>
                <a:ea typeface="ＭＳ Ｐゴシック" charset="0"/>
              </a:rPr>
              <a:t>   profile (which you can do using info in Xcel). In preferences,</a:t>
            </a:r>
          </a:p>
          <a:p>
            <a:pPr algn="l"/>
            <a:r>
              <a:rPr lang="en-US" dirty="0">
                <a:solidFill>
                  <a:srgbClr val="323399"/>
                </a:solidFill>
                <a:ea typeface="ＭＳ Ｐゴシック" charset="0"/>
              </a:rPr>
              <a:t>   check </a:t>
            </a:r>
            <a:r>
              <a:rPr lang="ja-JP" altLang="en-US" dirty="0">
                <a:solidFill>
                  <a:srgbClr val="323399"/>
                </a:solidFill>
                <a:ea typeface="ＭＳ Ｐゴシック" charset="0"/>
              </a:rPr>
              <a:t>“</a:t>
            </a:r>
            <a:r>
              <a:rPr lang="en-US" dirty="0">
                <a:solidFill>
                  <a:srgbClr val="323399"/>
                </a:solidFill>
                <a:ea typeface="ＭＳ Ｐゴシック" charset="0"/>
              </a:rPr>
              <a:t>Use uncertainties</a:t>
            </a:r>
            <a:r>
              <a:rPr lang="ja-JP" altLang="en-US" dirty="0">
                <a:solidFill>
                  <a:srgbClr val="323399"/>
                </a:solidFill>
                <a:ea typeface="ＭＳ Ｐゴシック" charset="0"/>
              </a:rPr>
              <a:t>”</a:t>
            </a:r>
            <a:r>
              <a:rPr lang="en-US" dirty="0">
                <a:solidFill>
                  <a:srgbClr val="323399"/>
                </a:solidFill>
                <a:ea typeface="ＭＳ Ｐゴシック" charset="0"/>
              </a:rPr>
              <a:t> &amp; </a:t>
            </a:r>
            <a:r>
              <a:rPr lang="ja-JP" altLang="en-US" dirty="0">
                <a:solidFill>
                  <a:srgbClr val="323399"/>
                </a:solidFill>
                <a:ea typeface="ＭＳ Ｐゴシック" charset="0"/>
              </a:rPr>
              <a:t>“</a:t>
            </a:r>
            <a:r>
              <a:rPr lang="en-US" dirty="0">
                <a:solidFill>
                  <a:srgbClr val="323399"/>
                </a:solidFill>
                <a:ea typeface="ＭＳ Ｐゴシック" charset="0"/>
              </a:rPr>
              <a:t>Enter magnetic field</a:t>
            </a:r>
            <a:r>
              <a:rPr lang="ja-JP" altLang="en-US" dirty="0">
                <a:solidFill>
                  <a:srgbClr val="323399"/>
                </a:solidFill>
                <a:ea typeface="ＭＳ Ｐゴシック" charset="0"/>
              </a:rPr>
              <a:t>”</a:t>
            </a:r>
            <a:r>
              <a:rPr lang="en-US" dirty="0">
                <a:solidFill>
                  <a:srgbClr val="323399"/>
                </a:solidFill>
                <a:ea typeface="ＭＳ Ｐゴシック" charset="0"/>
              </a:rPr>
              <a:t>. All of</a:t>
            </a:r>
          </a:p>
          <a:p>
            <a:pPr algn="l"/>
            <a:r>
              <a:rPr lang="en-US" dirty="0">
                <a:solidFill>
                  <a:srgbClr val="323399"/>
                </a:solidFill>
                <a:ea typeface="ＭＳ Ｐゴシック" charset="0"/>
              </a:rPr>
              <a:t>   these (</a:t>
            </a:r>
            <a:r>
              <a:rPr lang="en-US" dirty="0" err="1">
                <a:solidFill>
                  <a:srgbClr val="323399"/>
                </a:solidFill>
                <a:ea typeface="ＭＳ Ｐゴシック" charset="0"/>
              </a:rPr>
              <a:t>azm</a:t>
            </a:r>
            <a:r>
              <a:rPr lang="en-US" dirty="0">
                <a:solidFill>
                  <a:srgbClr val="323399"/>
                </a:solidFill>
                <a:ea typeface="ＭＳ Ｐゴシック" charset="0"/>
              </a:rPr>
              <a:t>, main field, </a:t>
            </a:r>
            <a:r>
              <a:rPr lang="en-US" dirty="0" err="1">
                <a:solidFill>
                  <a:srgbClr val="323399"/>
                </a:solidFill>
                <a:ea typeface="ＭＳ Ｐゴシック" charset="0"/>
              </a:rPr>
              <a:t>etc</a:t>
            </a:r>
            <a:r>
              <a:rPr lang="en-US" dirty="0">
                <a:solidFill>
                  <a:srgbClr val="323399"/>
                </a:solidFill>
                <a:ea typeface="ＭＳ Ｐゴシック" charset="0"/>
              </a:rPr>
              <a:t>) should be reported in your write-up.</a:t>
            </a:r>
          </a:p>
          <a:p>
            <a:pPr algn="l"/>
            <a:r>
              <a:rPr lang="en-US" dirty="0">
                <a:solidFill>
                  <a:srgbClr val="323399"/>
                </a:solidFill>
                <a:ea typeface="ＭＳ Ｐゴシック" charset="0"/>
              </a:rPr>
              <a:t>   Does the anomaly from a simple induced-magnetization</a:t>
            </a:r>
          </a:p>
          <a:p>
            <a:pPr algn="l"/>
            <a:r>
              <a:rPr lang="en-US" dirty="0">
                <a:solidFill>
                  <a:srgbClr val="323399"/>
                </a:solidFill>
                <a:ea typeface="ＭＳ Ｐゴシック" charset="0"/>
              </a:rPr>
              <a:t>   polygon look similar to the measurements?</a:t>
            </a:r>
          </a:p>
          <a:p>
            <a:pPr algn="l"/>
            <a:r>
              <a:rPr lang="en-US" dirty="0">
                <a:solidFill>
                  <a:srgbClr val="323399"/>
                </a:solidFill>
                <a:ea typeface="ＭＳ Ｐゴシック" charset="0"/>
              </a:rPr>
              <a:t>(II.4) Systematically vary the magnetic susceptibility, polygon</a:t>
            </a:r>
          </a:p>
          <a:p>
            <a:pPr algn="l"/>
            <a:r>
              <a:rPr lang="en-US" dirty="0">
                <a:solidFill>
                  <a:srgbClr val="323399"/>
                </a:solidFill>
                <a:ea typeface="ＭＳ Ｐゴシック" charset="0"/>
              </a:rPr>
              <a:t>   position, &amp; shape (and remanent magnetization, if you can</a:t>
            </a:r>
          </a:p>
          <a:p>
            <a:pPr algn="l"/>
            <a:r>
              <a:rPr lang="en-US" dirty="0">
                <a:solidFill>
                  <a:srgbClr val="323399"/>
                </a:solidFill>
                <a:ea typeface="ＭＳ Ｐゴシック" charset="0"/>
              </a:rPr>
              <a:t>   make a case for why this might matter) to minimize the misfit.</a:t>
            </a:r>
          </a:p>
          <a:p>
            <a:pPr algn="l"/>
            <a:r>
              <a:rPr lang="en-US" dirty="0">
                <a:solidFill>
                  <a:srgbClr val="323399"/>
                </a:solidFill>
                <a:ea typeface="ＭＳ Ｐゴシック" charset="0"/>
              </a:rPr>
              <a:t>(II.5) Does your best-fit model support the idea that this is real</a:t>
            </a:r>
          </a:p>
          <a:p>
            <a:pPr algn="l"/>
            <a:r>
              <a:rPr lang="en-US" dirty="0">
                <a:solidFill>
                  <a:srgbClr val="323399"/>
                </a:solidFill>
                <a:ea typeface="ＭＳ Ｐゴシック" charset="0"/>
              </a:rPr>
              <a:t>   signal caused by subsurface properties? Why or why not?</a:t>
            </a:r>
          </a:p>
        </p:txBody>
      </p:sp>
    </p:spTree>
    <p:extLst>
      <p:ext uri="{BB962C8B-B14F-4D97-AF65-F5344CB8AC3E}">
        <p14:creationId xmlns:p14="http://schemas.microsoft.com/office/powerpoint/2010/main" val="8639628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44185</TotalTime>
  <Words>1490</Words>
  <Application>Microsoft Macintosh PowerPoint</Application>
  <PresentationFormat>Widescreen</PresentationFormat>
  <Paragraphs>222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Arial Black</vt:lpstr>
      <vt:lpstr>Calibri</vt:lpstr>
      <vt:lpstr>Calibri Light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Tony Lowry</dc:creator>
  <cp:lastModifiedBy>Tony Lowry</cp:lastModifiedBy>
  <cp:revision>91</cp:revision>
  <cp:lastPrinted>2022-03-16T14:08:30Z</cp:lastPrinted>
  <dcterms:created xsi:type="dcterms:W3CDTF">2022-01-10T14:15:51Z</dcterms:created>
  <dcterms:modified xsi:type="dcterms:W3CDTF">2023-04-25T21:58:41Z</dcterms:modified>
</cp:coreProperties>
</file>