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355" r:id="rId2"/>
    <p:sldId id="298" r:id="rId3"/>
    <p:sldId id="329" r:id="rId4"/>
    <p:sldId id="292" r:id="rId5"/>
    <p:sldId id="330" r:id="rId6"/>
    <p:sldId id="333" r:id="rId7"/>
    <p:sldId id="338" r:id="rId8"/>
    <p:sldId id="280" r:id="rId9"/>
    <p:sldId id="274" r:id="rId10"/>
    <p:sldId id="304" r:id="rId11"/>
    <p:sldId id="305" r:id="rId12"/>
    <p:sldId id="334" r:id="rId13"/>
    <p:sldId id="335" r:id="rId14"/>
    <p:sldId id="29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9AC"/>
    <a:srgbClr val="0046CD"/>
    <a:srgbClr val="0014E9"/>
    <a:srgbClr val="001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266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11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AAD093-0389-CA48-9E5F-E8F7C95315DC}" type="datetimeFigureOut">
              <a:rPr lang="en-US" smtClean="0"/>
              <a:t>4/1/24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BC8ECB-8D36-A040-8E31-F92042CBE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859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7641C-8CB9-5E41-99E9-C8A4BEF995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E75745-1516-9449-BD5D-5F19438F06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40652-FEDB-2E4A-B8DB-D90538F9D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4/1/24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F76CB5-ACAD-3348-86C5-C0F68AE4C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46ECA-B641-4146-A4B1-EF4B92F85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042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036DF-AA04-A140-937E-CDCBF8686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CD5B59-2960-334C-86E7-79FEBCD875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5BD3D-6EBF-7B4A-943E-1664A3022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4/1/24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70CA9-EBB3-4C4D-9DF2-BBA35921E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311DD3-EC20-FB4E-B26A-92E04175B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64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8F4168-24EA-3E4E-8ACE-B6E0C92C99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E97E59-05EB-9349-BFD2-32D5965083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31616D-3542-364D-8C26-292EBFE1F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4/1/24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D3A45-BBC3-FB46-B4F0-F7F78F6B3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F114F-8D5C-F346-83EE-7EB807C6F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194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6230B-D4A4-4A4B-AC84-D15E8A05B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58D13-1B7D-FC4F-9230-0BAFF05B9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0CDAED-29B6-8F40-BE23-E666DB19A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4/1/24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406FF-6B3C-1148-95A5-C38431D2B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09295-452E-9E43-90DE-F16C7BB84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115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6CF45-13C7-DF4B-8D24-5AA039069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E01534-D0C7-CF42-9F6A-93B466CA3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80413-86EE-9B4F-959C-6887E6C60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4/1/24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DE4F0-18B4-C64F-9A26-D6E972B7C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AFF24-BD71-D144-AA77-B5B6E31BD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684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353C0-BED1-DF47-A9D7-9423B0D56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6AC81-0124-BD41-9575-839086ADDD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C06F59-1CDB-324E-9AAD-DB2052CC5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6CB5CF-988B-E245-A99B-0E4A36AAE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4/1/24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50CCF9-5BEA-B84D-B89C-7D0D88561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17CED7-6555-FD4A-9ED8-43D78DA20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94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20F37-26B4-D44A-9D78-533C4E2B7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B72A02-74FA-7044-BC9D-A5944D82B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D9D3CA-B505-0240-BBC2-0DC01666B1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667049-29B4-7047-8883-82B771138F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8DD144-A084-1B45-A947-CF94660E01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5A7335-BAF3-9B40-B61F-413CA4905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4/1/24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3EF31F-D030-E84C-90A4-9AA3EAF99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8595ED-A46A-CC41-A929-E74A17649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381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E33BC-2237-1949-B72F-6488522D9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9BA7C5-0FB4-DF42-AA3A-41B7E6241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4/1/24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D5F252-D71B-F645-8957-78B60BB3E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42DB99-6BC5-7147-A3B8-9ECA8BC5D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150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ABEBD7-6E81-9E41-A883-0492E4BD6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4/1/24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067740-1648-3148-92B8-61D3B6ADB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67BDC9-5E9B-5542-AC3E-95238D475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79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26C50-171B-494C-B3CB-91D669296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4CFC7-5E2F-9D45-A557-79DAD6EA2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C01FE0-0E17-7C4E-AB50-5AF31E8F14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E4E894-C0B8-E447-A926-053A6284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4/1/24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793B9A-6F22-9F4F-9196-4B5F27D24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9AF896-7BFA-974A-A63A-F686B2182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095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1CDB9-F651-004C-BE28-60334419E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812B5C-5229-6748-A227-72E6BA0C46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4E979C-3B27-354A-8C50-8E7B40FA9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B2BF51-7953-8147-A3F2-9DD98B238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4/1/24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DB73BB-B534-DE4D-A2F6-7F002FCE7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85022B-B707-E145-A298-1543E7A73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242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BFF541-98F2-C047-A9B1-FAAA4077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0EB22A-A9D8-AB44-BB89-9054E98FA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D24AA3-1AE0-E14C-81EC-B1EA2A68D1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700C9-8BFE-814F-993B-E78ED40E45EE}" type="datetimeFigureOut">
              <a:rPr lang="en-US" smtClean="0"/>
              <a:t>4/1/24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003DE-AB5F-A345-820A-F38DC09AD4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AACEE-6833-E44C-A086-C16D4C7A74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747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5">
            <a:extLst>
              <a:ext uri="{FF2B5EF4-FFF2-40B4-BE49-F238E27FC236}">
                <a16:creationId xmlns:a16="http://schemas.microsoft.com/office/drawing/2014/main" id="{E6C9EA9A-5D1B-4147-A23F-89D96ADE9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2256" y="152400"/>
            <a:ext cx="516827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 i="1" dirty="0">
                <a:solidFill>
                  <a:srgbClr val="0039AC"/>
                </a:solidFill>
                <a:latin typeface="Arial Black" charset="0"/>
              </a:rPr>
              <a:t>Geology 5660/6660</a:t>
            </a:r>
          </a:p>
          <a:p>
            <a:pPr algn="ctr"/>
            <a:r>
              <a:rPr lang="en-US" sz="3600" i="1" dirty="0">
                <a:solidFill>
                  <a:srgbClr val="0039AC"/>
                </a:solidFill>
                <a:latin typeface="Arial Black" charset="0"/>
              </a:rPr>
              <a:t>Applied Geophysics</a:t>
            </a:r>
            <a:endParaRPr lang="en-US" sz="3600" i="1" u="sng" dirty="0">
              <a:solidFill>
                <a:srgbClr val="0039AC"/>
              </a:solidFill>
              <a:latin typeface="Arial Black" charset="0"/>
            </a:endParaRPr>
          </a:p>
        </p:txBody>
      </p:sp>
      <p:sp>
        <p:nvSpPr>
          <p:cNvPr id="25" name="Text Box 26">
            <a:extLst>
              <a:ext uri="{FF2B5EF4-FFF2-40B4-BE49-F238E27FC236}">
                <a16:creationId xmlns:a16="http://schemas.microsoft.com/office/drawing/2014/main" id="{A27909E6-F928-2344-87E4-D36B5B1D5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056" y="76200"/>
            <a:ext cx="167449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Apr 2024</a:t>
            </a:r>
          </a:p>
        </p:txBody>
      </p:sp>
      <p:sp>
        <p:nvSpPr>
          <p:cNvPr id="26" name="Text Box 27">
            <a:extLst>
              <a:ext uri="{FF2B5EF4-FFF2-40B4-BE49-F238E27FC236}">
                <a16:creationId xmlns:a16="http://schemas.microsoft.com/office/drawing/2014/main" id="{D27C68A9-C2B4-9F44-A6AA-A8D2C6D4C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5743" y="6392543"/>
            <a:ext cx="35435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3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A.R. Lowry 2008-2024</a:t>
            </a:r>
            <a:endParaRPr lang="en-US" sz="2400" dirty="0">
              <a:solidFill>
                <a:srgbClr val="0039AC"/>
              </a:solidFill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sp>
        <p:nvSpPr>
          <p:cNvPr id="7" name="Text Box 15">
            <a:extLst>
              <a:ext uri="{FF2B5EF4-FFF2-40B4-BE49-F238E27FC236}">
                <a16:creationId xmlns:a16="http://schemas.microsoft.com/office/drawing/2014/main" id="{893C9D7E-AA08-AF5E-6FD9-7C7A96726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623" y="6396335"/>
            <a:ext cx="63253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39AC"/>
                </a:solidFill>
              </a:rPr>
              <a:t>For Wed 3 Apr: </a:t>
            </a:r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Burger</a:t>
            </a:r>
            <a:r>
              <a:rPr lang="en-US" dirty="0">
                <a:solidFill>
                  <a:srgbClr val="0039AC"/>
                </a:solidFill>
              </a:rPr>
              <a:t>  </a:t>
            </a: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450-493 (§7.4-7.7)</a:t>
            </a:r>
            <a:endParaRPr lang="en-US" dirty="0">
              <a:solidFill>
                <a:srgbClr val="0039AC"/>
              </a:solidFill>
            </a:endParaRPr>
          </a:p>
        </p:txBody>
      </p:sp>
      <p:sp>
        <p:nvSpPr>
          <p:cNvPr id="2" name="Text Box 30">
            <a:extLst>
              <a:ext uri="{FF2B5EF4-FFF2-40B4-BE49-F238E27FC236}">
                <a16:creationId xmlns:a16="http://schemas.microsoft.com/office/drawing/2014/main" id="{973A7F30-2429-B420-6521-BC02B57BE9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5121" y="1280037"/>
            <a:ext cx="8227765" cy="517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sz="2400" i="1" dirty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Last Time: </a:t>
            </a:r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Magnetic Methods</a:t>
            </a:r>
          </a:p>
          <a:p>
            <a:pPr eaLnBrk="0" hangingPunct="0"/>
            <a:endParaRPr lang="en-US" sz="400" i="1" dirty="0">
              <a:solidFill>
                <a:srgbClr val="0039AC"/>
              </a:solidFill>
              <a:latin typeface="Arial Black" charset="0"/>
            </a:endParaRPr>
          </a:p>
          <a:p>
            <a:r>
              <a:rPr lang="en-US" dirty="0">
                <a:solidFill>
                  <a:srgbClr val="0039AC"/>
                </a:solidFill>
              </a:rPr>
              <a:t>• </a:t>
            </a: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A </a:t>
            </a:r>
            <a:r>
              <a:rPr lang="en-US" i="1" dirty="0">
                <a:solidFill>
                  <a:srgbClr val="FF0000"/>
                </a:solidFill>
                <a:latin typeface="Arial Black"/>
                <a:cs typeface="Arial Black"/>
              </a:rPr>
              <a:t>m</a:t>
            </a:r>
            <a:r>
              <a:rPr lang="en-US" i="1" dirty="0">
                <a:solidFill>
                  <a:srgbClr val="FF0000"/>
                </a:solidFill>
                <a:latin typeface="Arial Black" charset="0"/>
                <a:cs typeface="ＭＳ Ｐゴシック" charset="0"/>
              </a:rPr>
              <a:t>agnetic anomaly</a:t>
            </a:r>
            <a:r>
              <a:rPr lang="en-US" dirty="0">
                <a:solidFill>
                  <a:srgbClr val="FF0000"/>
                </a:solidFill>
                <a:cs typeface="ＭＳ Ｐゴシック" charset="0"/>
              </a:rPr>
              <a:t> </a:t>
            </a: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is the (vector) perturbation of </a:t>
            </a:r>
          </a:p>
          <a:p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  the external (core) magnetic field’s vector magnitude 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)</a:t>
            </a:r>
          </a:p>
          <a:p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  by crustal magnetization</a:t>
            </a:r>
            <a:endParaRPr lang="en-US" sz="800" dirty="0">
              <a:solidFill>
                <a:srgbClr val="0039AC"/>
              </a:solidFill>
            </a:endParaRPr>
          </a:p>
          <a:p>
            <a:r>
              <a:rPr lang="en-US" dirty="0">
                <a:solidFill>
                  <a:srgbClr val="0039AC"/>
                </a:solidFill>
              </a:rPr>
              <a:t>• Magnetic field strength decays as </a:t>
            </a:r>
            <a:r>
              <a:rPr lang="en-US" dirty="0">
                <a:latin typeface="Times New Roman" charset="0"/>
              </a:rPr>
              <a:t>1/</a:t>
            </a:r>
            <a:r>
              <a:rPr lang="en-US" i="1" dirty="0">
                <a:latin typeface="Times New Roman" charset="0"/>
              </a:rPr>
              <a:t>r</a:t>
            </a:r>
            <a:r>
              <a:rPr lang="en-US" baseline="30000" dirty="0">
                <a:latin typeface="Times New Roman" charset="0"/>
              </a:rPr>
              <a:t>3</a:t>
            </a:r>
          </a:p>
          <a:p>
            <a:r>
              <a:rPr lang="en-US" dirty="0">
                <a:solidFill>
                  <a:srgbClr val="0039AC"/>
                </a:solidFill>
              </a:rPr>
              <a:t>• Total intensity of magnetization: </a:t>
            </a:r>
          </a:p>
          <a:p>
            <a:endParaRPr lang="en-US" dirty="0">
              <a:solidFill>
                <a:srgbClr val="0039AC"/>
              </a:solidFill>
            </a:endParaRPr>
          </a:p>
          <a:p>
            <a:endParaRPr lang="en-US" sz="1400" dirty="0">
              <a:solidFill>
                <a:srgbClr val="0039AC"/>
              </a:solidFill>
            </a:endParaRPr>
          </a:p>
          <a:p>
            <a:pPr eaLnBrk="0" hangingPunct="0"/>
            <a:r>
              <a:rPr lang="en-US" dirty="0">
                <a:solidFill>
                  <a:srgbClr val="0039AC"/>
                </a:solidFill>
              </a:rPr>
              <a:t>   where </a:t>
            </a:r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remanent magnetization </a:t>
            </a:r>
            <a:r>
              <a:rPr lang="en-US" i="1" dirty="0">
                <a:latin typeface="Times New Roman" charset="0"/>
              </a:rPr>
              <a:t>I</a:t>
            </a:r>
            <a:r>
              <a:rPr lang="en-US" i="1" baseline="-25000" dirty="0">
                <a:latin typeface="Times New Roman" charset="0"/>
              </a:rPr>
              <a:t>R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rgbClr val="0039AC"/>
                </a:solidFill>
              </a:rPr>
              <a:t>is in the direction</a:t>
            </a:r>
          </a:p>
          <a:p>
            <a:pPr eaLnBrk="0" hangingPunct="0"/>
            <a:r>
              <a:rPr lang="en-US" dirty="0">
                <a:solidFill>
                  <a:srgbClr val="0039AC"/>
                </a:solidFill>
              </a:rPr>
              <a:t>   of </a:t>
            </a:r>
            <a:r>
              <a:rPr lang="en-US" i="1" dirty="0">
                <a:latin typeface="Times New Roman" charset="0"/>
              </a:rPr>
              <a:t>H</a:t>
            </a:r>
            <a:r>
              <a:rPr lang="en-US" i="1" baseline="-25000" dirty="0">
                <a:latin typeface="Times New Roman" charset="0"/>
              </a:rPr>
              <a:t>E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rgbClr val="0039AC"/>
                </a:solidFill>
              </a:rPr>
              <a:t>at the time of magnetization… i.e., when the rocks</a:t>
            </a:r>
          </a:p>
          <a:p>
            <a:pPr eaLnBrk="0" hangingPunct="0"/>
            <a:r>
              <a:rPr lang="en-US" dirty="0">
                <a:solidFill>
                  <a:srgbClr val="0039AC"/>
                </a:solidFill>
              </a:rPr>
              <a:t>   cooled through their </a:t>
            </a:r>
            <a:r>
              <a:rPr lang="en-US" i="1" dirty="0">
                <a:solidFill>
                  <a:srgbClr val="FF0000"/>
                </a:solidFill>
                <a:latin typeface="Arial Black"/>
                <a:cs typeface="Arial Black"/>
              </a:rPr>
              <a:t>Curie temperature</a:t>
            </a:r>
            <a:endParaRPr lang="en-US" i="1" dirty="0">
              <a:solidFill>
                <a:srgbClr val="0039AC"/>
              </a:solidFill>
              <a:latin typeface="Arial Black"/>
              <a:cs typeface="Arial Black"/>
            </a:endParaRPr>
          </a:p>
          <a:p>
            <a:r>
              <a:rPr lang="en-US" dirty="0">
                <a:solidFill>
                  <a:srgbClr val="0039AC"/>
                </a:solidFill>
              </a:rPr>
              <a:t>• </a:t>
            </a:r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Must know strength &amp; direction of the Earth’s</a:t>
            </a:r>
          </a:p>
          <a:p>
            <a:r>
              <a:rPr lang="en-US" i="1" dirty="0">
                <a:solidFill>
                  <a:srgbClr val="0039AC"/>
                </a:solidFill>
              </a:rPr>
              <a:t>   </a:t>
            </a:r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main field to model source geometries and</a:t>
            </a:r>
          </a:p>
          <a:p>
            <a:r>
              <a:rPr lang="en-US" dirty="0">
                <a:solidFill>
                  <a:srgbClr val="0039AC"/>
                </a:solidFill>
                <a:latin typeface="Arial"/>
                <a:cs typeface="Arial"/>
              </a:rPr>
              <a:t>   </a:t>
            </a:r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susceptibility contrasts!</a:t>
            </a:r>
            <a:endParaRPr lang="en-US" baseline="30000" dirty="0">
              <a:latin typeface="Times New Roman" charset="0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FAD71878-F66C-150C-23E0-440A987FC4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7362865"/>
              </p:ext>
            </p:extLst>
          </p:nvPr>
        </p:nvGraphicFramePr>
        <p:xfrm>
          <a:off x="5041900" y="3581318"/>
          <a:ext cx="21082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2108200" imgH="584200" progId="">
                  <p:embed/>
                </p:oleObj>
              </mc:Choice>
              <mc:Fallback>
                <p:oleObj r:id="rId2" imgW="2108200" imgH="584200" progId="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113FCE9C-C332-A664-1F6C-E718D1535A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041900" y="3581318"/>
                        <a:ext cx="2108200" cy="58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93199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EA81E1-C44F-9A45-ACFA-459A1D8CFE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564000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8F722B6B-8901-5940-A668-61C76D829C91}"/>
              </a:ext>
            </a:extLst>
          </p:cNvPr>
          <p:cNvSpPr txBox="1"/>
          <p:nvPr/>
        </p:nvSpPr>
        <p:spPr>
          <a:xfrm>
            <a:off x="1545415" y="5638800"/>
            <a:ext cx="90354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39AC"/>
                </a:solidFill>
              </a:rPr>
              <a:t>Rapid weakening of already-low </a:t>
            </a:r>
            <a:r>
              <a:rPr lang="en-US" i="1" dirty="0">
                <a:latin typeface="Times New Roman"/>
                <a:cs typeface="Times New Roman"/>
              </a:rPr>
              <a:t>H</a:t>
            </a:r>
            <a:r>
              <a:rPr lang="en-US" i="1" baseline="-25000" dirty="0">
                <a:latin typeface="Times New Roman"/>
                <a:cs typeface="Times New Roman"/>
              </a:rPr>
              <a:t>E</a:t>
            </a:r>
            <a:r>
              <a:rPr lang="en-US" i="1" dirty="0">
                <a:latin typeface="Times New Roman"/>
                <a:cs typeface="Times New Roman"/>
              </a:rPr>
              <a:t> </a:t>
            </a:r>
            <a:r>
              <a:rPr lang="en-US" dirty="0">
                <a:solidFill>
                  <a:srgbClr val="0039AC"/>
                </a:solidFill>
              </a:rPr>
              <a:t>in the South Atlantic is locally</a:t>
            </a:r>
          </a:p>
          <a:p>
            <a:r>
              <a:rPr lang="en-US" dirty="0">
                <a:solidFill>
                  <a:srgbClr val="0039AC"/>
                </a:solidFill>
              </a:rPr>
              <a:t>reversed at the core-mantle boundary! Thought to relate to heat</a:t>
            </a:r>
          </a:p>
          <a:p>
            <a:r>
              <a:rPr lang="en-US" dirty="0">
                <a:solidFill>
                  <a:srgbClr val="0039AC"/>
                </a:solidFill>
              </a:rPr>
              <a:t>exchange there; may presage a reversal?</a:t>
            </a:r>
          </a:p>
        </p:txBody>
      </p:sp>
    </p:spTree>
    <p:extLst>
      <p:ext uri="{BB962C8B-B14F-4D97-AF65-F5344CB8AC3E}">
        <p14:creationId xmlns:p14="http://schemas.microsoft.com/office/powerpoint/2010/main" val="2417228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33B6EB-7492-C041-9476-F49E9747D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194" y="98425"/>
            <a:ext cx="2849562" cy="312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50224E-3438-1A48-8EA2-AE406B5DE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869" y="100013"/>
            <a:ext cx="2851150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D01AED-11BC-E74B-8242-31DF659FD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719" y="101600"/>
            <a:ext cx="2859087" cy="313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4BB21CE9-F36D-814A-8D21-EF8E22A83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5969" y="3322638"/>
            <a:ext cx="215315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>
                <a:solidFill>
                  <a:srgbClr val="0039AC"/>
                </a:solidFill>
                <a:ea typeface="ＭＳ Ｐゴシック" charset="0"/>
              </a:rPr>
              <a:t>500 yrs before</a:t>
            </a:r>
          </a:p>
          <a:p>
            <a:pPr eaLnBrk="0" hangingPunct="0"/>
            <a:r>
              <a:rPr lang="en-US">
                <a:solidFill>
                  <a:srgbClr val="0039AC"/>
                </a:solidFill>
                <a:ea typeface="ＭＳ Ｐゴシック" charset="0"/>
              </a:rPr>
              <a:t>reversal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EE039E15-C9FB-2B41-8F21-CAEB5A502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0169" y="3322638"/>
            <a:ext cx="18806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>
                <a:solidFill>
                  <a:srgbClr val="0039AC"/>
                </a:solidFill>
                <a:ea typeface="ＭＳ Ｐゴシック" charset="0"/>
              </a:rPr>
              <a:t>mid-reversal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AA82EF89-C069-DC41-8FEB-B9F693134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6256" y="3322638"/>
            <a:ext cx="189507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>
                <a:solidFill>
                  <a:srgbClr val="0039AC"/>
                </a:solidFill>
                <a:ea typeface="ＭＳ Ｐゴシック" charset="0"/>
              </a:rPr>
              <a:t>500 yrs after</a:t>
            </a:r>
          </a:p>
          <a:p>
            <a:pPr eaLnBrk="0" hangingPunct="0"/>
            <a:r>
              <a:rPr lang="en-US">
                <a:solidFill>
                  <a:srgbClr val="0039AC"/>
                </a:solidFill>
                <a:ea typeface="ＭＳ Ｐゴシック" charset="0"/>
              </a:rPr>
              <a:t>reversal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9C627F02-8055-D94C-AC7A-DDBE0209F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5931" y="4111625"/>
            <a:ext cx="6548716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 eaLnBrk="0" hangingPunct="0"/>
            <a:r>
              <a:rPr lang="en-US" i="1" dirty="0" err="1">
                <a:solidFill>
                  <a:schemeClr val="tx2"/>
                </a:solidFill>
                <a:ea typeface="ＭＳ Ｐゴシック" charset="0"/>
              </a:rPr>
              <a:t>Glatzmeier</a:t>
            </a:r>
            <a:r>
              <a:rPr lang="en-US" i="1" dirty="0">
                <a:solidFill>
                  <a:schemeClr val="accent2"/>
                </a:solidFill>
                <a:ea typeface="ＭＳ Ｐゴシック" charset="0"/>
              </a:rPr>
              <a:t> </a:t>
            </a: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modeling revealed:</a:t>
            </a:r>
          </a:p>
          <a:p>
            <a:pPr algn="l" eaLnBrk="0" hangingPunct="0">
              <a:buFontTx/>
              <a:buChar char="•"/>
            </a:pP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  Solid inner core magnetized opposite main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       field; forced to rotate by applied torque</a:t>
            </a:r>
          </a:p>
          <a:p>
            <a:pPr algn="l" eaLnBrk="0" hangingPunct="0"/>
            <a:r>
              <a:rPr lang="en-US" dirty="0">
                <a:solidFill>
                  <a:schemeClr val="tx1"/>
                </a:solidFill>
                <a:ea typeface="ＭＳ Ｐゴシック" charset="0"/>
              </a:rPr>
              <a:t>       </a:t>
            </a:r>
            <a:r>
              <a:rPr lang="en-US" i="1" dirty="0">
                <a:solidFill>
                  <a:srgbClr val="FF0200"/>
                </a:solidFill>
                <a:latin typeface="Symbol" charset="0"/>
                <a:ea typeface="ＭＳ Ｐゴシック" charset="0"/>
                <a:sym typeface="Symbol" charset="0"/>
              </a:rPr>
              <a:t></a:t>
            </a:r>
            <a:r>
              <a:rPr lang="en-US" i="1" dirty="0">
                <a:solidFill>
                  <a:srgbClr val="FF0200"/>
                </a:solidFill>
                <a:latin typeface="Arial Black" charset="0"/>
                <a:ea typeface="ＭＳ Ｐゴシック" charset="0"/>
              </a:rPr>
              <a:t> precession </a:t>
            </a:r>
            <a:r>
              <a:rPr lang="en-US" dirty="0">
                <a:solidFill>
                  <a:schemeClr val="tx1"/>
                </a:solidFill>
                <a:ea typeface="ＭＳ Ｐゴシック" charset="0"/>
                <a:sym typeface="Symbol" charset="0"/>
              </a:rPr>
              <a:t> </a:t>
            </a:r>
            <a:r>
              <a:rPr lang="en-US" dirty="0">
                <a:solidFill>
                  <a:srgbClr val="0039AC"/>
                </a:solidFill>
                <a:ea typeface="ＭＳ Ｐゴシック" charset="0"/>
                <a:sym typeface="Symbol" charset="0"/>
              </a:rPr>
              <a:t>(~0.2°/</a:t>
            </a:r>
            <a:r>
              <a:rPr lang="en-US" dirty="0" err="1">
                <a:solidFill>
                  <a:srgbClr val="0039AC"/>
                </a:solidFill>
                <a:ea typeface="ＭＳ Ｐゴシック" charset="0"/>
                <a:sym typeface="Symbol" charset="0"/>
              </a:rPr>
              <a:t>yr</a:t>
            </a:r>
            <a:r>
              <a:rPr lang="en-US" dirty="0">
                <a:solidFill>
                  <a:srgbClr val="0039AC"/>
                </a:solidFill>
                <a:ea typeface="ＭＳ Ｐゴシック" charset="0"/>
                <a:sym typeface="Symbol" charset="0"/>
              </a:rPr>
              <a:t> for real Earth)</a:t>
            </a:r>
          </a:p>
          <a:p>
            <a:pPr algn="l" eaLnBrk="0" hangingPunct="0">
              <a:buFontTx/>
              <a:buChar char="•"/>
            </a:pP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 Inner core stabilizes field dipole; long time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       required to diffuse outer core field to inner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       core controls reversal timescale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D93E18-7B0C-0D43-A91B-61D588C77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319" y="4198938"/>
            <a:ext cx="2151062" cy="236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39059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>
            <a:extLst>
              <a:ext uri="{FF2B5EF4-FFF2-40B4-BE49-F238E27FC236}">
                <a16:creationId xmlns:a16="http://schemas.microsoft.com/office/drawing/2014/main" id="{0F9CF2B1-E63B-4040-BDD5-BA6CE3EAD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7244" y="96043"/>
            <a:ext cx="338605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 eaLnBrk="0" hangingPunct="0"/>
            <a:r>
              <a:rPr lang="en-US" sz="3200" i="1" dirty="0">
                <a:solidFill>
                  <a:srgbClr val="0039AC"/>
                </a:solidFill>
                <a:latin typeface="Arial Black" charset="0"/>
                <a:ea typeface="ＭＳ Ｐゴシック" charset="0"/>
              </a:rPr>
              <a:t>Measurement: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CE080F-E5D1-3C4B-AD6B-64F857C00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919" y="810418"/>
            <a:ext cx="5192712" cy="545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" name="Text Box 5">
            <a:extLst>
              <a:ext uri="{FF2B5EF4-FFF2-40B4-BE49-F238E27FC236}">
                <a16:creationId xmlns:a16="http://schemas.microsoft.com/office/drawing/2014/main" id="{94185E05-813B-2544-80D2-12ECF4E83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3269" y="230981"/>
            <a:ext cx="3228769" cy="6555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 eaLnBrk="0" hangingPunct="0"/>
            <a:r>
              <a:rPr lang="en-US" i="1">
                <a:solidFill>
                  <a:srgbClr val="0039AC"/>
                </a:solidFill>
                <a:latin typeface="Arial Black" charset="0"/>
                <a:ea typeface="ＭＳ Ｐゴシック" charset="0"/>
              </a:rPr>
              <a:t>Fluxgate </a:t>
            </a:r>
          </a:p>
          <a:p>
            <a:pPr algn="l" eaLnBrk="0" hangingPunct="0"/>
            <a:r>
              <a:rPr lang="en-US" i="1">
                <a:solidFill>
                  <a:srgbClr val="0039AC"/>
                </a:solidFill>
                <a:latin typeface="Arial Black" charset="0"/>
                <a:ea typeface="ＭＳ Ｐゴシック" charset="0"/>
              </a:rPr>
              <a:t>magnetometer</a:t>
            </a:r>
            <a:r>
              <a:rPr lang="en-US">
                <a:solidFill>
                  <a:srgbClr val="0039AC"/>
                </a:solidFill>
                <a:ea typeface="ＭＳ Ｐゴシック" charset="0"/>
              </a:rPr>
              <a:t>:</a:t>
            </a:r>
          </a:p>
          <a:p>
            <a:pPr algn="l" eaLnBrk="0" hangingPunct="0"/>
            <a:r>
              <a:rPr lang="en-US">
                <a:solidFill>
                  <a:srgbClr val="0039AC"/>
                </a:solidFill>
                <a:ea typeface="ＭＳ Ｐゴシック" charset="0"/>
              </a:rPr>
              <a:t>Wire coils wound in</a:t>
            </a:r>
          </a:p>
          <a:p>
            <a:pPr algn="l" eaLnBrk="0" hangingPunct="0"/>
            <a:r>
              <a:rPr lang="en-US">
                <a:solidFill>
                  <a:srgbClr val="0039AC"/>
                </a:solidFill>
                <a:ea typeface="ＭＳ Ｐゴシック" charset="0"/>
              </a:rPr>
              <a:t>opposite directions;</a:t>
            </a:r>
          </a:p>
          <a:p>
            <a:pPr algn="l" eaLnBrk="0" hangingPunct="0"/>
            <a:r>
              <a:rPr lang="en-US">
                <a:solidFill>
                  <a:srgbClr val="0039AC"/>
                </a:solidFill>
                <a:ea typeface="ＭＳ Ｐゴシック" charset="0"/>
              </a:rPr>
              <a:t>these cancel &amp;</a:t>
            </a:r>
          </a:p>
          <a:p>
            <a:pPr algn="l" eaLnBrk="0" hangingPunct="0"/>
            <a:r>
              <a:rPr lang="en-US">
                <a:solidFill>
                  <a:srgbClr val="0039AC"/>
                </a:solidFill>
                <a:ea typeface="ＭＳ Ｐゴシック" charset="0"/>
              </a:rPr>
              <a:t>produce zero current</a:t>
            </a:r>
          </a:p>
          <a:p>
            <a:pPr algn="l" eaLnBrk="0" hangingPunct="0"/>
            <a:r>
              <a:rPr lang="en-US">
                <a:solidFill>
                  <a:srgbClr val="0039AC"/>
                </a:solidFill>
                <a:ea typeface="ＭＳ Ｐゴシック" charset="0"/>
              </a:rPr>
              <a:t>in secondary coil</a:t>
            </a:r>
          </a:p>
          <a:p>
            <a:pPr algn="l" eaLnBrk="0" hangingPunct="0"/>
            <a:r>
              <a:rPr lang="en-US">
                <a:solidFill>
                  <a:srgbClr val="0039AC"/>
                </a:solidFill>
                <a:ea typeface="ＭＳ Ｐゴシック" charset="0"/>
              </a:rPr>
              <a:t>in absence of external</a:t>
            </a:r>
          </a:p>
          <a:p>
            <a:pPr algn="l" eaLnBrk="0" hangingPunct="0"/>
            <a:r>
              <a:rPr lang="en-US">
                <a:solidFill>
                  <a:srgbClr val="0039AC"/>
                </a:solidFill>
                <a:ea typeface="ＭＳ Ｐゴシック" charset="0"/>
              </a:rPr>
              <a:t>magnetic field, but </a:t>
            </a:r>
          </a:p>
          <a:p>
            <a:pPr algn="l" eaLnBrk="0" hangingPunct="0"/>
            <a:r>
              <a:rPr lang="en-US">
                <a:solidFill>
                  <a:srgbClr val="0039AC"/>
                </a:solidFill>
                <a:ea typeface="ＭＳ Ｐゴシック" charset="0"/>
              </a:rPr>
              <a:t>if aligned with a field,</a:t>
            </a:r>
          </a:p>
          <a:p>
            <a:pPr algn="l" eaLnBrk="0" hangingPunct="0"/>
            <a:r>
              <a:rPr lang="en-US">
                <a:solidFill>
                  <a:srgbClr val="0039AC"/>
                </a:solidFill>
                <a:ea typeface="ＭＳ Ｐゴシック" charset="0"/>
              </a:rPr>
              <a:t>one core reinforces,</a:t>
            </a:r>
          </a:p>
          <a:p>
            <a:pPr algn="l" eaLnBrk="0" hangingPunct="0"/>
            <a:r>
              <a:rPr lang="en-US">
                <a:solidFill>
                  <a:srgbClr val="0039AC"/>
                </a:solidFill>
                <a:ea typeface="ＭＳ Ｐゴシック" charset="0"/>
              </a:rPr>
              <a:t>other counteracts</a:t>
            </a:r>
          </a:p>
          <a:p>
            <a:pPr algn="l" eaLnBrk="0" hangingPunct="0"/>
            <a:r>
              <a:rPr lang="en-US">
                <a:solidFill>
                  <a:srgbClr val="0039AC"/>
                </a:solidFill>
                <a:ea typeface="ＭＳ Ｐゴシック" charset="0"/>
              </a:rPr>
              <a:t>external field resulting</a:t>
            </a:r>
          </a:p>
          <a:p>
            <a:pPr algn="l" eaLnBrk="0" hangingPunct="0"/>
            <a:r>
              <a:rPr lang="en-US">
                <a:solidFill>
                  <a:srgbClr val="0039AC"/>
                </a:solidFill>
                <a:ea typeface="ＭＳ Ｐゴシック" charset="0"/>
              </a:rPr>
              <a:t>in a current.</a:t>
            </a:r>
          </a:p>
          <a:p>
            <a:pPr algn="l" eaLnBrk="0" hangingPunct="0"/>
            <a:endParaRPr lang="en-US" sz="1200">
              <a:solidFill>
                <a:srgbClr val="0039AC"/>
              </a:solidFill>
              <a:ea typeface="ＭＳ Ｐゴシック" charset="0"/>
            </a:endParaRPr>
          </a:p>
          <a:p>
            <a:pPr algn="l" eaLnBrk="0" hangingPunct="0"/>
            <a:r>
              <a:rPr lang="en-US">
                <a:solidFill>
                  <a:srgbClr val="0039AC"/>
                </a:solidFill>
                <a:ea typeface="ＭＳ Ｐゴシック" charset="0"/>
              </a:rPr>
              <a:t>Gives intensity </a:t>
            </a:r>
            <a:r>
              <a:rPr lang="en-US" i="1">
                <a:solidFill>
                  <a:srgbClr val="0039AC"/>
                </a:solidFill>
                <a:latin typeface="Arial Black" charset="0"/>
                <a:ea typeface="ＭＳ Ｐゴシック" charset="0"/>
              </a:rPr>
              <a:t>in the</a:t>
            </a:r>
          </a:p>
          <a:p>
            <a:pPr algn="l" eaLnBrk="0" hangingPunct="0"/>
            <a:r>
              <a:rPr lang="en-US" i="1">
                <a:solidFill>
                  <a:srgbClr val="0039AC"/>
                </a:solidFill>
                <a:latin typeface="Arial Black" charset="0"/>
                <a:ea typeface="ＭＳ Ｐゴシック" charset="0"/>
              </a:rPr>
              <a:t>orientation of the </a:t>
            </a:r>
          </a:p>
          <a:p>
            <a:pPr algn="l" eaLnBrk="0" hangingPunct="0"/>
            <a:r>
              <a:rPr lang="en-US" i="1">
                <a:solidFill>
                  <a:srgbClr val="0039AC"/>
                </a:solidFill>
                <a:latin typeface="Arial Black" charset="0"/>
                <a:ea typeface="ＭＳ Ｐゴシック" charset="0"/>
              </a:rPr>
              <a:t>coils</a:t>
            </a:r>
            <a:r>
              <a:rPr lang="en-US">
                <a:solidFill>
                  <a:srgbClr val="0039AC"/>
                </a:solidFill>
                <a:ea typeface="ＭＳ Ｐゴシック" charset="0"/>
              </a:rPr>
              <a:t>.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9ECE56F1-52BE-C542-AAA7-967A40F02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2906" y="6304756"/>
            <a:ext cx="215488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/>
            <a:r>
              <a:rPr lang="en-US" i="1">
                <a:solidFill>
                  <a:srgbClr val="0039AC"/>
                </a:solidFill>
                <a:latin typeface="Arial Black" charset="0"/>
                <a:ea typeface="ＭＳ Ｐゴシック" charset="0"/>
              </a:rPr>
              <a:t>(Direction?)</a:t>
            </a:r>
          </a:p>
        </p:txBody>
      </p:sp>
    </p:spTree>
    <p:extLst>
      <p:ext uri="{BB962C8B-B14F-4D97-AF65-F5344CB8AC3E}">
        <p14:creationId xmlns:p14="http://schemas.microsoft.com/office/powerpoint/2010/main" val="1591678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>
            <a:extLst>
              <a:ext uri="{FF2B5EF4-FFF2-40B4-BE49-F238E27FC236}">
                <a16:creationId xmlns:a16="http://schemas.microsoft.com/office/drawing/2014/main" id="{9D43258B-2AB8-994B-9758-321221789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2612" y="917645"/>
            <a:ext cx="8281584" cy="563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 eaLnBrk="0" hangingPunct="0"/>
            <a:r>
              <a:rPr lang="en-US" i="1" dirty="0">
                <a:solidFill>
                  <a:srgbClr val="0039AC"/>
                </a:solidFill>
                <a:latin typeface="Arial Black" charset="0"/>
                <a:ea typeface="ＭＳ Ｐゴシック" charset="0"/>
              </a:rPr>
              <a:t>Proton precession </a:t>
            </a:r>
          </a:p>
          <a:p>
            <a:pPr algn="l" eaLnBrk="0" hangingPunct="0"/>
            <a:r>
              <a:rPr lang="en-US" i="1" dirty="0">
                <a:solidFill>
                  <a:srgbClr val="0039AC"/>
                </a:solidFill>
                <a:latin typeface="Arial Black" charset="0"/>
                <a:ea typeface="ＭＳ Ｐゴシック" charset="0"/>
              </a:rPr>
              <a:t>magnetometer</a:t>
            </a: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:</a:t>
            </a:r>
          </a:p>
          <a:p>
            <a:pPr algn="l" eaLnBrk="0" hangingPunct="0"/>
            <a:endParaRPr lang="en-US" sz="1200" dirty="0">
              <a:solidFill>
                <a:srgbClr val="0039AC"/>
              </a:solidFill>
              <a:ea typeface="ＭＳ Ｐゴシック" charset="0"/>
            </a:endParaRP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Bottle containing a hydrogen-rich 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fluid (distilled water or hydrocarbon)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is surrounded by a wire coil. Current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through the coil produces a strong 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magnetic field; protons (H</a:t>
            </a:r>
            <a:r>
              <a:rPr lang="en-US" baseline="30000" dirty="0">
                <a:solidFill>
                  <a:srgbClr val="0039AC"/>
                </a:solidFill>
                <a:ea typeface="ＭＳ Ｐゴシック" charset="0"/>
              </a:rPr>
              <a:t>+</a:t>
            </a: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) align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with the field… Current is shut off &amp; as protons realign with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the ambient magnetic field, they </a:t>
            </a:r>
            <a:r>
              <a:rPr lang="en-US" dirty="0" err="1">
                <a:solidFill>
                  <a:srgbClr val="0039AC"/>
                </a:solidFill>
                <a:ea typeface="ＭＳ Ｐゴシック" charset="0"/>
              </a:rPr>
              <a:t>precess</a:t>
            </a: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 at a frequency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determined by magnetic field strength (</a:t>
            </a:r>
            <a:r>
              <a:rPr lang="en-US" dirty="0">
                <a:solidFill>
                  <a:srgbClr val="0039AC"/>
                </a:solidFill>
                <a:latin typeface="Helvetica" charset="0"/>
                <a:ea typeface="ＭＳ Ｐゴシック" charset="0"/>
              </a:rPr>
              <a:t>0.042576 Hz/</a:t>
            </a:r>
            <a:r>
              <a:rPr lang="en-US" dirty="0" err="1">
                <a:solidFill>
                  <a:srgbClr val="0039AC"/>
                </a:solidFill>
                <a:latin typeface="Helvetica" charset="0"/>
                <a:ea typeface="ＭＳ Ｐゴシック" charset="0"/>
              </a:rPr>
              <a:t>nT</a:t>
            </a:r>
            <a:r>
              <a:rPr lang="en-US" dirty="0">
                <a:solidFill>
                  <a:srgbClr val="0039AC"/>
                </a:solidFill>
                <a:latin typeface="Helvetica" charset="0"/>
                <a:ea typeface="ＭＳ Ｐゴシック" charset="0"/>
              </a:rPr>
              <a:t>).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latin typeface="Helvetica" charset="0"/>
                <a:ea typeface="ＭＳ Ｐゴシック" charset="0"/>
              </a:rPr>
              <a:t>So, measure frequency of the induced AC current and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latin typeface="Helvetica" charset="0"/>
                <a:ea typeface="ＭＳ Ｐゴシック" charset="0"/>
              </a:rPr>
              <a:t>convert to a total field strength.</a:t>
            </a:r>
            <a:endParaRPr lang="en-US" dirty="0">
              <a:solidFill>
                <a:srgbClr val="0039AC"/>
              </a:solidFill>
              <a:ea typeface="ＭＳ Ｐゴシック" charset="0"/>
            </a:endParaRPr>
          </a:p>
          <a:p>
            <a:pPr algn="l" eaLnBrk="0" hangingPunct="0"/>
            <a:endParaRPr lang="en-US" sz="1200" dirty="0">
              <a:solidFill>
                <a:srgbClr val="0039AC"/>
              </a:solidFill>
              <a:ea typeface="ＭＳ Ｐゴシック" charset="0"/>
            </a:endParaRP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(Lots of other types but these two are most commonly used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for terrestrial geophysics!)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1BEB4C56-8E7F-AB4D-9892-D69E3730B1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308045"/>
            <a:ext cx="338605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 eaLnBrk="0" hangingPunct="0"/>
            <a:r>
              <a:rPr lang="en-US" sz="3200" i="1">
                <a:solidFill>
                  <a:srgbClr val="0039AC"/>
                </a:solidFill>
                <a:latin typeface="Arial Black" charset="0"/>
                <a:ea typeface="ＭＳ Ｐゴシック" charset="0"/>
              </a:rPr>
              <a:t>Measurement: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3D6611-4AF3-534B-B9F3-2F7181603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262" y="960508"/>
            <a:ext cx="3430588" cy="257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579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4">
            <a:extLst>
              <a:ext uri="{FF2B5EF4-FFF2-40B4-BE49-F238E27FC236}">
                <a16:creationId xmlns:a16="http://schemas.microsoft.com/office/drawing/2014/main" id="{F6C9F580-7D85-5942-B2B5-AC8461E05B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3238" y="101696"/>
            <a:ext cx="338605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 eaLnBrk="0" hangingPunct="0"/>
            <a:r>
              <a:rPr lang="en-US" sz="3200" i="1">
                <a:solidFill>
                  <a:srgbClr val="0039AC"/>
                </a:solidFill>
                <a:latin typeface="Arial Black" charset="0"/>
                <a:ea typeface="ＭＳ Ｐゴシック" charset="0"/>
              </a:rPr>
              <a:t>Measurement:</a:t>
            </a: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B5A7ACFF-E97E-C245-8CF9-9AE756928105}"/>
              </a:ext>
            </a:extLst>
          </p:cNvPr>
          <p:cNvSpPr txBox="1"/>
          <p:nvPr/>
        </p:nvSpPr>
        <p:spPr>
          <a:xfrm>
            <a:off x="1638300" y="857486"/>
            <a:ext cx="6034975" cy="5632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39AC"/>
                </a:solidFill>
              </a:rPr>
              <a:t>Satellite missions including </a:t>
            </a:r>
            <a:r>
              <a:rPr lang="en-US" dirty="0" err="1">
                <a:solidFill>
                  <a:srgbClr val="0039AC"/>
                </a:solidFill>
              </a:rPr>
              <a:t>Ørsted</a:t>
            </a:r>
            <a:r>
              <a:rPr lang="en-US" dirty="0">
                <a:solidFill>
                  <a:srgbClr val="0039AC"/>
                </a:solidFill>
              </a:rPr>
              <a:t>, Champ</a:t>
            </a:r>
          </a:p>
          <a:p>
            <a:r>
              <a:rPr lang="en-US" dirty="0">
                <a:solidFill>
                  <a:srgbClr val="0039AC"/>
                </a:solidFill>
              </a:rPr>
              <a:t>and most recently Swarm included</a:t>
            </a:r>
          </a:p>
          <a:p>
            <a:r>
              <a:rPr lang="en-US" dirty="0">
                <a:solidFill>
                  <a:srgbClr val="0039AC"/>
                </a:solidFill>
              </a:rPr>
              <a:t>three-component oriented fluxgate </a:t>
            </a:r>
          </a:p>
          <a:p>
            <a:r>
              <a:rPr lang="en-US" dirty="0">
                <a:solidFill>
                  <a:srgbClr val="0039AC"/>
                </a:solidFill>
              </a:rPr>
              <a:t>magnetometers to measure all three</a:t>
            </a:r>
          </a:p>
          <a:p>
            <a:r>
              <a:rPr lang="en-US" dirty="0">
                <a:solidFill>
                  <a:srgbClr val="0039AC"/>
                </a:solidFill>
              </a:rPr>
              <a:t>components of the magnetic field, to</a:t>
            </a:r>
          </a:p>
          <a:p>
            <a:r>
              <a:rPr lang="en-US" dirty="0">
                <a:solidFill>
                  <a:srgbClr val="0039AC"/>
                </a:solidFill>
              </a:rPr>
              <a:t>characterize the time-varying core-derived</a:t>
            </a:r>
          </a:p>
          <a:p>
            <a:r>
              <a:rPr lang="en-US" dirty="0">
                <a:solidFill>
                  <a:srgbClr val="0039AC"/>
                </a:solidFill>
              </a:rPr>
              <a:t>main field, crustal magnetization and</a:t>
            </a:r>
          </a:p>
          <a:p>
            <a:r>
              <a:rPr lang="en-US" dirty="0" err="1">
                <a:solidFill>
                  <a:srgbClr val="0039AC"/>
                </a:solidFill>
              </a:rPr>
              <a:t>magnetospheric</a:t>
            </a:r>
            <a:r>
              <a:rPr lang="en-US" dirty="0">
                <a:solidFill>
                  <a:srgbClr val="0039AC"/>
                </a:solidFill>
              </a:rPr>
              <a:t> (space weather)</a:t>
            </a:r>
          </a:p>
          <a:p>
            <a:r>
              <a:rPr lang="en-US" dirty="0">
                <a:solidFill>
                  <a:srgbClr val="0039AC"/>
                </a:solidFill>
              </a:rPr>
              <a:t>phenomena</a:t>
            </a:r>
            <a:r>
              <a:rPr lang="mr-IN" dirty="0">
                <a:solidFill>
                  <a:srgbClr val="0039AC"/>
                </a:solidFill>
              </a:rPr>
              <a:t>…</a:t>
            </a:r>
            <a:endParaRPr lang="en-US" dirty="0">
              <a:solidFill>
                <a:srgbClr val="0039AC"/>
              </a:solidFill>
            </a:endParaRPr>
          </a:p>
          <a:p>
            <a:endParaRPr lang="en-US" dirty="0">
              <a:solidFill>
                <a:srgbClr val="0039AC"/>
              </a:solidFill>
            </a:endParaRPr>
          </a:p>
          <a:p>
            <a:r>
              <a:rPr lang="en-US" dirty="0">
                <a:solidFill>
                  <a:srgbClr val="0039AC"/>
                </a:solidFill>
              </a:rPr>
              <a:t>Typically combined with other instruments</a:t>
            </a:r>
          </a:p>
          <a:p>
            <a:r>
              <a:rPr lang="en-US" dirty="0">
                <a:solidFill>
                  <a:srgbClr val="0039AC"/>
                </a:solidFill>
              </a:rPr>
              <a:t>for measuring space-weather interactions,</a:t>
            </a:r>
          </a:p>
          <a:p>
            <a:r>
              <a:rPr lang="en-US" dirty="0">
                <a:solidFill>
                  <a:srgbClr val="0039AC"/>
                </a:solidFill>
              </a:rPr>
              <a:t>charge, lower atmospheric phenomena,</a:t>
            </a:r>
          </a:p>
          <a:p>
            <a:r>
              <a:rPr lang="en-US" dirty="0">
                <a:solidFill>
                  <a:srgbClr val="0039AC"/>
                </a:solidFill>
              </a:rPr>
              <a:t>and in Swarm’s case 3D mantle electrical</a:t>
            </a:r>
          </a:p>
          <a:p>
            <a:r>
              <a:rPr lang="en-US" dirty="0">
                <a:solidFill>
                  <a:srgbClr val="0039AC"/>
                </a:solidFill>
              </a:rPr>
              <a:t>conductivity!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6DAB95D-F705-F14B-9021-682D805CC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0" y="4279996"/>
            <a:ext cx="2743200" cy="25652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11FB13-5B8B-C040-8332-727850068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0" y="2298796"/>
            <a:ext cx="2743200" cy="19296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2AA7943-FD47-1140-975A-996ACB79DC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0" y="12796"/>
            <a:ext cx="2743200" cy="2221679"/>
          </a:xfrm>
          <a:prstGeom prst="rect">
            <a:avLst/>
          </a:prstGeom>
        </p:spPr>
      </p:pic>
      <p:sp>
        <p:nvSpPr>
          <p:cNvPr id="20" name="TextBox 5">
            <a:extLst>
              <a:ext uri="{FF2B5EF4-FFF2-40B4-BE49-F238E27FC236}">
                <a16:creationId xmlns:a16="http://schemas.microsoft.com/office/drawing/2014/main" id="{246B440C-BA81-C549-8F38-C80008BB6ACB}"/>
              </a:ext>
            </a:extLst>
          </p:cNvPr>
          <p:cNvSpPr txBox="1"/>
          <p:nvPr/>
        </p:nvSpPr>
        <p:spPr>
          <a:xfrm>
            <a:off x="9676311" y="1765396"/>
            <a:ext cx="87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800" dirty="0" err="1">
                <a:solidFill>
                  <a:srgbClr val="0039AC"/>
                </a:solidFill>
              </a:rPr>
              <a:t>Ørsted</a:t>
            </a:r>
            <a:endParaRPr lang="en-US" sz="1800" dirty="0">
              <a:solidFill>
                <a:srgbClr val="0039AC"/>
              </a:solidFill>
            </a:endParaRP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899DC531-06E2-C841-AB25-7E5041107C0C}"/>
              </a:ext>
            </a:extLst>
          </p:cNvPr>
          <p:cNvSpPr txBox="1"/>
          <p:nvPr/>
        </p:nvSpPr>
        <p:spPr>
          <a:xfrm>
            <a:off x="8877300" y="2374996"/>
            <a:ext cx="928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800" dirty="0">
                <a:solidFill>
                  <a:srgbClr val="0039AC"/>
                </a:solidFill>
              </a:rPr>
              <a:t>Champ</a:t>
            </a:r>
          </a:p>
        </p:txBody>
      </p:sp>
      <p:sp>
        <p:nvSpPr>
          <p:cNvPr id="22" name="TextBox 11">
            <a:extLst>
              <a:ext uri="{FF2B5EF4-FFF2-40B4-BE49-F238E27FC236}">
                <a16:creationId xmlns:a16="http://schemas.microsoft.com/office/drawing/2014/main" id="{7FADC669-1C3E-FB49-B75C-D7197E10DC5C}"/>
              </a:ext>
            </a:extLst>
          </p:cNvPr>
          <p:cNvSpPr txBox="1"/>
          <p:nvPr/>
        </p:nvSpPr>
        <p:spPr>
          <a:xfrm>
            <a:off x="8115300" y="4432396"/>
            <a:ext cx="902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800" dirty="0">
                <a:solidFill>
                  <a:srgbClr val="0039AC"/>
                </a:solidFill>
              </a:rPr>
              <a:t>Swarm</a:t>
            </a:r>
          </a:p>
        </p:txBody>
      </p:sp>
    </p:spTree>
    <p:extLst>
      <p:ext uri="{BB962C8B-B14F-4D97-AF65-F5344CB8AC3E}">
        <p14:creationId xmlns:p14="http://schemas.microsoft.com/office/powerpoint/2010/main" val="1647063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4478F0E9-5D0C-3B4C-AB9D-7648B250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822" y="215850"/>
            <a:ext cx="78409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The </a:t>
            </a:r>
            <a:r>
              <a:rPr lang="en-US" sz="3200" i="1" dirty="0">
                <a:solidFill>
                  <a:srgbClr val="0039AC"/>
                </a:solidFill>
                <a:latin typeface="Arial Black" charset="0"/>
                <a:ea typeface="ＭＳ Ｐゴシック" charset="0"/>
              </a:rPr>
              <a:t>Earth</a:t>
            </a:r>
            <a:r>
              <a:rPr lang="en-US" sz="3200" i="1" dirty="0">
                <a:solidFill>
                  <a:srgbClr val="0039AC"/>
                </a:solidFill>
                <a:latin typeface="Arial Black" charset="0"/>
              </a:rPr>
              <a:t>’</a:t>
            </a:r>
            <a:r>
              <a:rPr lang="en-US" sz="3200" i="1" dirty="0">
                <a:solidFill>
                  <a:srgbClr val="0039AC"/>
                </a:solidFill>
                <a:latin typeface="Arial Black" charset="0"/>
                <a:ea typeface="ＭＳ Ｐゴシック" charset="0"/>
              </a:rPr>
              <a:t>s Main Field (Core Field) </a:t>
            </a:r>
            <a:r>
              <a:rPr lang="en-US" sz="3200" dirty="0">
                <a:solidFill>
                  <a:srgbClr val="0039AC"/>
                </a:solidFill>
                <a:latin typeface="Arial Black" charset="0"/>
                <a:ea typeface="ＭＳ Ｐゴシック" charset="0"/>
              </a:rPr>
              <a:t>:</a:t>
            </a:r>
            <a:endParaRPr lang="en-US" dirty="0">
              <a:solidFill>
                <a:srgbClr val="0039AC"/>
              </a:solidFill>
              <a:ea typeface="ＭＳ Ｐゴシック" charset="0"/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06A4ACDC-DC7C-9B49-8ACA-02165A220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747" y="915938"/>
            <a:ext cx="769498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Earth</a:t>
            </a:r>
            <a:r>
              <a:rPr lang="en-US" dirty="0">
                <a:solidFill>
                  <a:srgbClr val="0039AC"/>
                </a:solidFill>
              </a:rPr>
              <a:t>’</a:t>
            </a: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s main field is generated by convection of Earth</a:t>
            </a:r>
            <a:r>
              <a:rPr lang="en-US" dirty="0">
                <a:solidFill>
                  <a:srgbClr val="0039AC"/>
                </a:solidFill>
              </a:rPr>
              <a:t>’</a:t>
            </a: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2112F0-41BB-9942-BEFE-22E3E337B3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659" y="1476325"/>
            <a:ext cx="2698750" cy="269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id="{DA72BC4C-FA46-C04D-B512-86BF12721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2272" y="1341388"/>
            <a:ext cx="6054863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fluid Ni-Fe outer core. As the solid inner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core cools &amp; grows, released heat drives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thermo-chemical convection. Movement of 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charge within the electrically-conductive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molten iron produces electric currents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which in turn generate a magnetic field.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6599ECF6-79B9-B340-B3CC-74788EDDF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947" y="4333825"/>
            <a:ext cx="854623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Rotation of the Earth </a:t>
            </a:r>
            <a:r>
              <a:rPr lang="en-US" dirty="0">
                <a:solidFill>
                  <a:srgbClr val="0039AC"/>
                </a:solidFill>
                <a:ea typeface="ＭＳ Ｐゴシック" charset="0"/>
                <a:sym typeface="Symbol" charset="0"/>
              </a:rPr>
              <a:t> </a:t>
            </a:r>
            <a:r>
              <a:rPr lang="en-US" i="1" dirty="0" err="1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Coriolis</a:t>
            </a:r>
            <a:r>
              <a:rPr lang="en-US" i="1" dirty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 forces</a:t>
            </a:r>
            <a:r>
              <a:rPr lang="en-US" dirty="0">
                <a:solidFill>
                  <a:srgbClr val="FF0000"/>
                </a:solidFill>
                <a:ea typeface="ＭＳ Ｐゴシック" charset="0"/>
                <a:sym typeface="Symbol" charset="0"/>
              </a:rPr>
              <a:t> </a:t>
            </a:r>
            <a:r>
              <a:rPr lang="en-US" dirty="0">
                <a:solidFill>
                  <a:srgbClr val="0039AC"/>
                </a:solidFill>
                <a:ea typeface="ＭＳ Ｐゴシック" charset="0"/>
                <a:sym typeface="Symbol" charset="0"/>
              </a:rPr>
              <a:t>which cause a </a:t>
            </a:r>
          </a:p>
          <a:p>
            <a:pPr algn="l" eaLnBrk="0" hangingPunct="0"/>
            <a:r>
              <a:rPr lang="en-US" i="1" dirty="0" err="1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Magnetohydrodynamic</a:t>
            </a:r>
            <a:r>
              <a:rPr lang="en-US" i="1" dirty="0">
                <a:solidFill>
                  <a:srgbClr val="FF0000"/>
                </a:solidFill>
                <a:latin typeface="Arial Black" charset="0"/>
                <a:ea typeface="ＭＳ Ｐゴシック" charset="0"/>
              </a:rPr>
              <a:t> Dynamo Effect</a:t>
            </a:r>
            <a:r>
              <a:rPr lang="en-US" dirty="0">
                <a:solidFill>
                  <a:srgbClr val="0039AC"/>
                </a:solidFill>
                <a:ea typeface="ＭＳ Ｐゴシック" charset="0"/>
                <a:sym typeface="Symbol" charset="0"/>
              </a:rPr>
              <a:t>, in which 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  <a:sym typeface="Symbol" charset="0"/>
              </a:rPr>
              <a:t>magnetic fields organize in a way that amplifies the current 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  <a:sym typeface="Symbol" charset="0"/>
              </a:rPr>
              <a:t>flow. Positive feedbacks are self-stabilizing &amp; produce a very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  <a:sym typeface="Symbol" charset="0"/>
              </a:rPr>
              <a:t>large, </a:t>
            </a:r>
            <a:r>
              <a:rPr lang="en-US" i="1" dirty="0">
                <a:solidFill>
                  <a:srgbClr val="0039AC"/>
                </a:solidFill>
                <a:latin typeface="Arial Black" charset="0"/>
                <a:ea typeface="ＭＳ Ｐゴシック" charset="0"/>
              </a:rPr>
              <a:t>predominantly dipolar</a:t>
            </a:r>
            <a:r>
              <a:rPr lang="en-US" dirty="0">
                <a:solidFill>
                  <a:srgbClr val="0039AC"/>
                </a:solidFill>
                <a:ea typeface="ＭＳ Ｐゴシック" charset="0"/>
                <a:sym typeface="Symbol" charset="0"/>
              </a:rPr>
              <a:t> magnetic field (with smaller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  <a:sym typeface="Symbol" charset="0"/>
              </a:rPr>
              <a:t>higher-order terms).</a:t>
            </a:r>
            <a:endParaRPr lang="en-US" dirty="0">
              <a:solidFill>
                <a:srgbClr val="0039AC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54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896B1322-E10E-0E48-A92E-C21F8508A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5756" y="554038"/>
            <a:ext cx="5269391" cy="581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 eaLnBrk="0" hangingPunct="0"/>
            <a:r>
              <a:rPr lang="en-US" dirty="0">
                <a:solidFill>
                  <a:srgbClr val="0039AC"/>
                </a:solidFill>
              </a:rPr>
              <a:t>The c</a:t>
            </a: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ore-generated magnetic field is 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    a </a:t>
            </a:r>
            <a:r>
              <a:rPr lang="en-US" i="1" dirty="0">
                <a:solidFill>
                  <a:srgbClr val="0039AC"/>
                </a:solidFill>
                <a:latin typeface="Arial Black" charset="0"/>
                <a:ea typeface="ＭＳ Ｐゴシック" charset="0"/>
              </a:rPr>
              <a:t>vector quantity</a:t>
            </a:r>
            <a:r>
              <a:rPr lang="en-US" i="1" dirty="0">
                <a:solidFill>
                  <a:srgbClr val="0039AC"/>
                </a:solidFill>
                <a:ea typeface="ＭＳ Ｐゴシック" charset="0"/>
              </a:rPr>
              <a:t>  </a:t>
            </a: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so it has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    magnitude and direction. Most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    often described by:</a:t>
            </a:r>
          </a:p>
          <a:p>
            <a:pPr algn="l" eaLnBrk="0" hangingPunct="0"/>
            <a:r>
              <a:rPr lang="en-US" dirty="0">
                <a:solidFill>
                  <a:schemeClr val="tx1"/>
                </a:solidFill>
                <a:ea typeface="ＭＳ Ｐゴシック" charset="0"/>
              </a:rPr>
              <a:t>    </a:t>
            </a:r>
            <a:r>
              <a:rPr lang="en-US" i="1" dirty="0">
                <a:solidFill>
                  <a:srgbClr val="FF0200"/>
                </a:solidFill>
                <a:latin typeface="Arial Black" charset="0"/>
                <a:ea typeface="ＭＳ Ｐゴシック" charset="0"/>
              </a:rPr>
              <a:t>intensity</a:t>
            </a:r>
            <a:r>
              <a:rPr lang="en-US" dirty="0">
                <a:solidFill>
                  <a:srgbClr val="FF0200"/>
                </a:solidFill>
                <a:ea typeface="ＭＳ Ｐゴシック" charset="0"/>
              </a:rPr>
              <a:t>  </a:t>
            </a:r>
            <a:r>
              <a:rPr lang="en-US" i="1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H</a:t>
            </a:r>
            <a:r>
              <a:rPr lang="en-US" i="1" baseline="-25000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E</a:t>
            </a:r>
            <a:r>
              <a:rPr lang="en-US" b="1" i="1" baseline="-25000" dirty="0">
                <a:solidFill>
                  <a:srgbClr val="FF0200"/>
                </a:solidFill>
                <a:latin typeface="Times New Roman" charset="0"/>
                <a:ea typeface="ＭＳ Ｐゴシック" charset="0"/>
              </a:rPr>
              <a:t>    </a:t>
            </a: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(i.e., magnitude)</a:t>
            </a:r>
            <a:endParaRPr lang="en-US" dirty="0">
              <a:solidFill>
                <a:srgbClr val="0039AC"/>
              </a:solidFill>
              <a:latin typeface="Times New Roman" charset="0"/>
              <a:ea typeface="ＭＳ Ｐゴシック" charset="0"/>
            </a:endParaRPr>
          </a:p>
          <a:p>
            <a:pPr algn="l" eaLnBrk="0" hangingPunct="0"/>
            <a:r>
              <a:rPr lang="en-US" dirty="0">
                <a:solidFill>
                  <a:srgbClr val="FF0200"/>
                </a:solidFill>
                <a:ea typeface="ＭＳ Ｐゴシック" charset="0"/>
              </a:rPr>
              <a:t>    </a:t>
            </a:r>
            <a:r>
              <a:rPr lang="en-US" i="1" dirty="0">
                <a:solidFill>
                  <a:srgbClr val="FF0200"/>
                </a:solidFill>
                <a:latin typeface="Arial Black" charset="0"/>
                <a:ea typeface="ＭＳ Ｐゴシック" charset="0"/>
              </a:rPr>
              <a:t>inclination</a:t>
            </a:r>
            <a:r>
              <a:rPr lang="en-US" dirty="0">
                <a:solidFill>
                  <a:srgbClr val="FF0200"/>
                </a:solidFill>
                <a:ea typeface="ＭＳ Ｐゴシック" charset="0"/>
              </a:rPr>
              <a:t>  </a:t>
            </a:r>
            <a:r>
              <a:rPr lang="en-US" i="1" dirty="0" err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i</a:t>
            </a:r>
            <a:r>
              <a:rPr lang="en-US" i="1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  </a:t>
            </a: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(</a:t>
            </a:r>
            <a:r>
              <a:rPr lang="en-US" dirty="0">
                <a:solidFill>
                  <a:srgbClr val="0039AC"/>
                </a:solidFill>
                <a:ea typeface="ＭＳ Ｐゴシック" charset="0"/>
                <a:sym typeface="Symbol" charset="0"/>
              </a:rPr>
              <a:t></a:t>
            </a: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 from </a:t>
            </a:r>
            <a:r>
              <a:rPr lang="en-US" dirty="0" err="1">
                <a:solidFill>
                  <a:srgbClr val="0039AC"/>
                </a:solidFill>
                <a:ea typeface="ＭＳ Ｐゴシック" charset="0"/>
              </a:rPr>
              <a:t>horiz</a:t>
            </a: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)</a:t>
            </a:r>
            <a:endParaRPr lang="en-US" i="1" dirty="0">
              <a:solidFill>
                <a:srgbClr val="0039AC"/>
              </a:solidFill>
              <a:latin typeface="Times New Roman" charset="0"/>
              <a:ea typeface="ＭＳ Ｐゴシック" charset="0"/>
            </a:endParaRPr>
          </a:p>
          <a:p>
            <a:pPr algn="l" eaLnBrk="0" hangingPunct="0"/>
            <a:r>
              <a:rPr lang="en-US" dirty="0">
                <a:solidFill>
                  <a:srgbClr val="FF0200"/>
                </a:solidFill>
                <a:ea typeface="ＭＳ Ｐゴシック" charset="0"/>
              </a:rPr>
              <a:t>    </a:t>
            </a:r>
            <a:r>
              <a:rPr lang="en-US" i="1" dirty="0">
                <a:solidFill>
                  <a:srgbClr val="FF0200"/>
                </a:solidFill>
                <a:latin typeface="Arial Black" charset="0"/>
                <a:ea typeface="ＭＳ Ｐゴシック" charset="0"/>
              </a:rPr>
              <a:t>declination</a:t>
            </a:r>
            <a:r>
              <a:rPr lang="en-US" dirty="0">
                <a:solidFill>
                  <a:srgbClr val="FF0200"/>
                </a:solidFill>
                <a:latin typeface="Arial Black" charset="0"/>
                <a:ea typeface="ＭＳ Ｐゴシック" charset="0"/>
              </a:rPr>
              <a:t>  </a:t>
            </a:r>
            <a:r>
              <a:rPr lang="en-US" i="1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d </a:t>
            </a: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(</a:t>
            </a:r>
            <a:r>
              <a:rPr lang="en-US" dirty="0">
                <a:solidFill>
                  <a:srgbClr val="0039AC"/>
                </a:solidFill>
                <a:ea typeface="ＭＳ Ｐゴシック" charset="0"/>
                <a:sym typeface="Symbol" charset="0"/>
              </a:rPr>
              <a:t></a:t>
            </a: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 from true N)</a:t>
            </a:r>
          </a:p>
          <a:p>
            <a:pPr algn="l" eaLnBrk="0" hangingPunct="0"/>
            <a:endParaRPr lang="en-US" sz="1200" dirty="0">
              <a:solidFill>
                <a:srgbClr val="0039AC"/>
              </a:solidFill>
              <a:ea typeface="ＭＳ Ｐゴシック" charset="0"/>
            </a:endParaRP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These vary depending on location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    on Earth</a:t>
            </a:r>
            <a:r>
              <a:rPr lang="en-US" dirty="0">
                <a:solidFill>
                  <a:srgbClr val="0039AC"/>
                </a:solidFill>
              </a:rPr>
              <a:t>’</a:t>
            </a: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s surface, and also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    change </a:t>
            </a:r>
            <a:r>
              <a:rPr lang="en-US" i="1" dirty="0">
                <a:solidFill>
                  <a:srgbClr val="0039AC"/>
                </a:solidFill>
                <a:latin typeface="Arial Black" charset="0"/>
                <a:ea typeface="ＭＳ Ｐゴシック" charset="0"/>
              </a:rPr>
              <a:t>nonlinearly</a:t>
            </a: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  with time!</a:t>
            </a:r>
          </a:p>
          <a:p>
            <a:pPr algn="l" eaLnBrk="0" hangingPunct="0"/>
            <a:endParaRPr lang="en-US" sz="1200" dirty="0">
              <a:solidFill>
                <a:srgbClr val="0039AC"/>
              </a:solidFill>
              <a:ea typeface="ＭＳ Ｐゴシック" charset="0"/>
            </a:endParaRP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Intensity </a:t>
            </a:r>
            <a:r>
              <a:rPr lang="en-US" i="1" dirty="0">
                <a:latin typeface="Times New Roman" charset="0"/>
                <a:ea typeface="ＭＳ Ｐゴシック" charset="0"/>
              </a:rPr>
              <a:t>H</a:t>
            </a:r>
            <a:r>
              <a:rPr lang="en-US" i="1" baseline="-25000" dirty="0">
                <a:latin typeface="Times New Roman" charset="0"/>
                <a:ea typeface="ＭＳ Ｐゴシック" charset="0"/>
              </a:rPr>
              <a:t>E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varies from ~25k </a:t>
            </a:r>
            <a:r>
              <a:rPr lang="en-US" dirty="0" err="1">
                <a:solidFill>
                  <a:srgbClr val="0039AC"/>
                </a:solidFill>
                <a:ea typeface="ＭＳ Ｐゴシック" charset="0"/>
              </a:rPr>
              <a:t>nT</a:t>
            </a:r>
            <a:endParaRPr lang="en-US" dirty="0">
              <a:solidFill>
                <a:srgbClr val="0039AC"/>
              </a:solidFill>
              <a:ea typeface="ＭＳ Ｐゴシック" charset="0"/>
            </a:endParaRP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    at equator to ~65k </a:t>
            </a:r>
            <a:r>
              <a:rPr lang="en-US" dirty="0" err="1">
                <a:solidFill>
                  <a:srgbClr val="0039AC"/>
                </a:solidFill>
                <a:ea typeface="ＭＳ Ｐゴシック" charset="0"/>
              </a:rPr>
              <a:t>nT</a:t>
            </a: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 at poles</a:t>
            </a:r>
          </a:p>
          <a:p>
            <a:pPr algn="l" eaLnBrk="0" hangingPunct="0"/>
            <a:endParaRPr lang="en-US" sz="1200" dirty="0">
              <a:solidFill>
                <a:srgbClr val="0039AC"/>
              </a:solidFill>
              <a:ea typeface="ＭＳ Ｐゴシック" charset="0"/>
            </a:endParaRP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Here blue is negative (</a:t>
            </a:r>
            <a:r>
              <a:rPr lang="en-US" i="1" dirty="0" err="1">
                <a:latin typeface="Times New Roman" charset="0"/>
                <a:ea typeface="ＭＳ Ｐゴシック" charset="0"/>
              </a:rPr>
              <a:t>i</a:t>
            </a:r>
            <a:r>
              <a:rPr lang="en-US" dirty="0">
                <a:solidFill>
                  <a:schemeClr val="accent2"/>
                </a:solidFill>
                <a:ea typeface="ＭＳ Ｐゴシック" charset="0"/>
              </a:rPr>
              <a:t> </a:t>
            </a: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is positive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    downward)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0719BD-78DE-984E-B7AF-1A5C28D4297F}"/>
              </a:ext>
            </a:extLst>
          </p:cNvPr>
          <p:cNvSpPr>
            <a:spLocks/>
          </p:cNvSpPr>
          <p:nvPr/>
        </p:nvSpPr>
        <p:spPr bwMode="auto">
          <a:xfrm>
            <a:off x="6634956" y="1752600"/>
            <a:ext cx="528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blipFill dpi="0" rotWithShape="0">
                  <a:blip r:embed="rId6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i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H</a:t>
            </a:r>
            <a:r>
              <a:rPr lang="en-US" i="1" baseline="-2500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727C32-A0CC-4149-BD51-6CDE35F984DD}"/>
              </a:ext>
            </a:extLst>
          </p:cNvPr>
          <p:cNvSpPr>
            <a:spLocks/>
          </p:cNvSpPr>
          <p:nvPr/>
        </p:nvSpPr>
        <p:spPr bwMode="auto">
          <a:xfrm>
            <a:off x="6765131" y="4038600"/>
            <a:ext cx="268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blipFill dpi="0" rotWithShape="0">
                  <a:blip r:embed="rId6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i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4712DC-BDB2-CD43-ACFC-A6914D8D1F5A}"/>
              </a:ext>
            </a:extLst>
          </p:cNvPr>
          <p:cNvSpPr>
            <a:spLocks/>
          </p:cNvSpPr>
          <p:nvPr/>
        </p:nvSpPr>
        <p:spPr bwMode="auto">
          <a:xfrm>
            <a:off x="6730206" y="62484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blipFill dpi="0" rotWithShape="0">
                  <a:blip r:embed="rId6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i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D526CCE-B9CA-6942-BBDA-CE00A60A86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1237" y="0"/>
            <a:ext cx="3137496" cy="2286000"/>
          </a:xfrm>
          <a:prstGeom prst="rect">
            <a:avLst/>
          </a:prstGeom>
        </p:spPr>
      </p:pic>
      <p:sp>
        <p:nvSpPr>
          <p:cNvPr id="11" name="Text Box 10">
            <a:extLst>
              <a:ext uri="{FF2B5EF4-FFF2-40B4-BE49-F238E27FC236}">
                <a16:creationId xmlns:a16="http://schemas.microsoft.com/office/drawing/2014/main" id="{8AE9D9E1-01B4-3445-A67A-E89D85BC5CEE}"/>
              </a:ext>
            </a:extLst>
          </p:cNvPr>
          <p:cNvSpPr txBox="1">
            <a:spLocks/>
          </p:cNvSpPr>
          <p:nvPr/>
        </p:nvSpPr>
        <p:spPr bwMode="auto">
          <a:xfrm>
            <a:off x="6542881" y="47625"/>
            <a:ext cx="3979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blipFill dpi="0" rotWithShape="0">
                  <a:blip r:embed="rId6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/>
            <a:r>
              <a:rPr lang="en-US" dirty="0"/>
              <a:t>World magnetic model 2020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80F296-9B55-BC4A-A021-D7CCA8B99E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5283" y="4572000"/>
            <a:ext cx="3153806" cy="2286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35DA0AF-5125-5E4F-A874-82D72E7070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25738" y="2269490"/>
            <a:ext cx="3168664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68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57EDAB86-FDD1-F14D-88B5-85649456B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5" y="3504407"/>
            <a:ext cx="4851400" cy="318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7" name="Text Box 4">
            <a:extLst>
              <a:ext uri="{FF2B5EF4-FFF2-40B4-BE49-F238E27FC236}">
                <a16:creationId xmlns:a16="http://schemas.microsoft.com/office/drawing/2014/main" id="{442CF5D8-F2E7-7941-9BC8-22E7CBAB1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5088" y="3077369"/>
            <a:ext cx="316304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 eaLnBrk="0" hangingPunct="0"/>
            <a:r>
              <a:rPr lang="en-US">
                <a:solidFill>
                  <a:srgbClr val="0039AC"/>
                </a:solidFill>
                <a:ea typeface="ＭＳ Ｐゴシック" charset="0"/>
              </a:rPr>
              <a:t>IGRF Inclination 1995</a:t>
            </a:r>
          </a:p>
        </p:txBody>
      </p:sp>
      <p:sp>
        <p:nvSpPr>
          <p:cNvPr id="38" name="Text Box 5">
            <a:extLst>
              <a:ext uri="{FF2B5EF4-FFF2-40B4-BE49-F238E27FC236}">
                <a16:creationId xmlns:a16="http://schemas.microsoft.com/office/drawing/2014/main" id="{9E547C49-6F2C-8A48-8F2A-E3F077FC1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5625" y="165894"/>
            <a:ext cx="8342348" cy="433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Can also express vector                               where </a:t>
            </a:r>
            <a:r>
              <a:rPr lang="en-US" dirty="0">
                <a:solidFill>
                  <a:schemeClr val="accent2"/>
                </a:solidFill>
                <a:ea typeface="ＭＳ Ｐゴシック" charset="0"/>
              </a:rPr>
              <a:t>          </a:t>
            </a: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are</a:t>
            </a:r>
          </a:p>
          <a:p>
            <a:pPr algn="l" eaLnBrk="0" hangingPunct="0"/>
            <a:r>
              <a:rPr lang="en-US" i="1">
                <a:solidFill>
                  <a:srgbClr val="0039AC"/>
                </a:solidFill>
                <a:latin typeface="Arial Black" charset="0"/>
                <a:ea typeface="ＭＳ Ｐゴシック" charset="0"/>
              </a:rPr>
              <a:t>geographical</a:t>
            </a:r>
            <a:r>
              <a:rPr lang="en-US">
                <a:solidFill>
                  <a:srgbClr val="0039AC"/>
                </a:solidFill>
                <a:ea typeface="ＭＳ Ｐゴシック" charset="0"/>
              </a:rPr>
              <a:t>  North, East</a:t>
            </a: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, Up directions. Then</a:t>
            </a:r>
          </a:p>
          <a:p>
            <a:pPr algn="l" eaLnBrk="0" hangingPunct="0"/>
            <a:endParaRPr lang="en-US" sz="1200" dirty="0">
              <a:solidFill>
                <a:schemeClr val="tx1"/>
              </a:solidFill>
              <a:ea typeface="ＭＳ Ｐゴシック" charset="0"/>
            </a:endParaRPr>
          </a:p>
          <a:p>
            <a:pPr algn="l" eaLnBrk="0" hangingPunct="0"/>
            <a:r>
              <a:rPr lang="en-US" dirty="0">
                <a:solidFill>
                  <a:schemeClr val="tx1"/>
                </a:solidFill>
                <a:ea typeface="ＭＳ Ｐゴシック" charset="0"/>
              </a:rPr>
              <a:t>        </a:t>
            </a:r>
            <a:r>
              <a:rPr lang="en-US" i="1" dirty="0">
                <a:solidFill>
                  <a:srgbClr val="FF0200"/>
                </a:solidFill>
                <a:latin typeface="Arial Black" charset="0"/>
                <a:ea typeface="ＭＳ Ｐゴシック" charset="0"/>
              </a:rPr>
              <a:t>intensity</a:t>
            </a:r>
            <a:endParaRPr lang="en-US" dirty="0">
              <a:solidFill>
                <a:schemeClr val="tx1"/>
              </a:solidFill>
              <a:ea typeface="ＭＳ Ｐゴシック" charset="0"/>
            </a:endParaRPr>
          </a:p>
          <a:p>
            <a:pPr algn="l" eaLnBrk="0" hangingPunct="0"/>
            <a:endParaRPr lang="en-US" sz="1200" dirty="0">
              <a:solidFill>
                <a:schemeClr val="tx1"/>
              </a:solidFill>
              <a:ea typeface="ＭＳ Ｐゴシック" charset="0"/>
            </a:endParaRPr>
          </a:p>
          <a:p>
            <a:pPr algn="l" eaLnBrk="0" hangingPunct="0"/>
            <a:r>
              <a:rPr lang="en-US" dirty="0">
                <a:solidFill>
                  <a:schemeClr val="tx1"/>
                </a:solidFill>
                <a:ea typeface="ＭＳ Ｐゴシック" charset="0"/>
              </a:rPr>
              <a:t>        </a:t>
            </a:r>
            <a:r>
              <a:rPr lang="en-US" i="1" dirty="0">
                <a:solidFill>
                  <a:srgbClr val="FF0200"/>
                </a:solidFill>
                <a:latin typeface="Arial Black" charset="0"/>
                <a:ea typeface="ＭＳ Ｐゴシック" charset="0"/>
              </a:rPr>
              <a:t>inclination</a:t>
            </a:r>
            <a:r>
              <a:rPr lang="en-US" dirty="0">
                <a:solidFill>
                  <a:schemeClr val="tx1"/>
                </a:solidFill>
                <a:ea typeface="ＭＳ Ｐゴシック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i</a:t>
            </a:r>
            <a:r>
              <a:rPr lang="en-US" dirty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is the angle of field direction from 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        horizontal (positive downward):</a:t>
            </a:r>
          </a:p>
          <a:p>
            <a:pPr algn="l" eaLnBrk="0" hangingPunct="0"/>
            <a:endParaRPr lang="en-US" sz="1200" dirty="0">
              <a:solidFill>
                <a:schemeClr val="tx1"/>
              </a:solidFill>
              <a:ea typeface="ＭＳ Ｐゴシック" charset="0"/>
            </a:endParaRPr>
          </a:p>
          <a:p>
            <a:pPr algn="l" eaLnBrk="0" hangingPunct="0"/>
            <a:r>
              <a:rPr lang="en-US" dirty="0">
                <a:solidFill>
                  <a:schemeClr val="tx1"/>
                </a:solidFill>
                <a:ea typeface="ＭＳ Ｐゴシック" charset="0"/>
              </a:rPr>
              <a:t>        </a:t>
            </a:r>
            <a:r>
              <a:rPr lang="en-US" i="1" dirty="0">
                <a:solidFill>
                  <a:srgbClr val="FF0200"/>
                </a:solidFill>
                <a:latin typeface="Arial Black" charset="0"/>
                <a:ea typeface="ＭＳ Ｐゴシック" charset="0"/>
              </a:rPr>
              <a:t>declination</a:t>
            </a:r>
            <a:r>
              <a:rPr lang="en-US" dirty="0">
                <a:solidFill>
                  <a:schemeClr val="tx1"/>
                </a:solidFill>
                <a:ea typeface="ＭＳ Ｐゴシック" charset="0"/>
              </a:rPr>
              <a:t> </a:t>
            </a:r>
            <a:r>
              <a:rPr lang="en-US" i="1" dirty="0">
                <a:solidFill>
                  <a:schemeClr val="tx2"/>
                </a:solidFill>
                <a:latin typeface="Times New Roman" charset="0"/>
                <a:ea typeface="ＭＳ Ｐゴシック" charset="0"/>
              </a:rPr>
              <a:t>d</a:t>
            </a:r>
            <a:r>
              <a:rPr lang="en-US" dirty="0">
                <a:solidFill>
                  <a:schemeClr val="tx1"/>
                </a:solidFill>
                <a:ea typeface="ＭＳ Ｐゴシック" charset="0"/>
              </a:rPr>
              <a:t> </a:t>
            </a: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is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        angle (positive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        clockwise) from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        true north to 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        magnetic north: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DCF4E2E-9FE3-DC44-81A7-C363048B6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640" y="205582"/>
            <a:ext cx="2397125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:mc="http://schemas.openxmlformats.org/markup-compatibility/2006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:mc="http://schemas.openxmlformats.org/markup-compatibility/2006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:mc="http://schemas.openxmlformats.org/markup-compatibility/2006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5166E95-8878-E14D-92CB-24F03283C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498" y="178594"/>
            <a:ext cx="798512" cy="41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:mc="http://schemas.openxmlformats.org/markup-compatibility/2006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:mc="http://schemas.openxmlformats.org/markup-compatibility/2006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:mc="http://schemas.openxmlformats.org/markup-compatibility/2006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D0C7D81-8254-9240-BE2A-C22DEE078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475" y="1069182"/>
            <a:ext cx="2886075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:mc="http://schemas.openxmlformats.org/markup-compatibility/2006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:mc="http://schemas.openxmlformats.org/markup-compatibility/2006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:mc="http://schemas.openxmlformats.org/markup-compatibility/2006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F4403AA-3AA4-0B4D-AC5E-9D7807ED5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913" y="2010569"/>
            <a:ext cx="2062162" cy="91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:mc="http://schemas.openxmlformats.org/markup-compatibility/2006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:mc="http://schemas.openxmlformats.org/markup-compatibility/2006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:mc="http://schemas.openxmlformats.org/markup-compatibility/2006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5205144-AF2E-6445-B538-F8002D2D4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50" y="4690269"/>
            <a:ext cx="1471613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:mc="http://schemas.openxmlformats.org/markup-compatibility/2006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:mc="http://schemas.openxmlformats.org/markup-compatibility/2006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:mc="http://schemas.openxmlformats.org/markup-compatibility/2006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7864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5">
            <a:extLst>
              <a:ext uri="{FF2B5EF4-FFF2-40B4-BE49-F238E27FC236}">
                <a16:creationId xmlns:a16="http://schemas.microsoft.com/office/drawing/2014/main" id="{C08C0DAA-8123-4240-9412-E6A54EE6CE29}"/>
              </a:ext>
            </a:extLst>
          </p:cNvPr>
          <p:cNvSpPr txBox="1"/>
          <p:nvPr/>
        </p:nvSpPr>
        <p:spPr>
          <a:xfrm>
            <a:off x="1631685" y="5874603"/>
            <a:ext cx="8928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39AC"/>
                </a:solidFill>
              </a:rPr>
              <a:t>Because the field is constantly changing, important to know the</a:t>
            </a:r>
          </a:p>
          <a:p>
            <a:r>
              <a:rPr lang="en-US" dirty="0">
                <a:solidFill>
                  <a:srgbClr val="0039AC"/>
                </a:solidFill>
              </a:rPr>
              <a:t>time of measurement for reduction to anomaly</a:t>
            </a:r>
            <a:r>
              <a:rPr lang="is-IS" dirty="0">
                <a:solidFill>
                  <a:srgbClr val="0039AC"/>
                </a:solidFill>
              </a:rPr>
              <a:t>…</a:t>
            </a:r>
            <a:endParaRPr lang="en-US" dirty="0">
              <a:solidFill>
                <a:srgbClr val="0039AC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AAD9BE-7226-4DA6-E368-737EF6218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407" y="204463"/>
            <a:ext cx="7301186" cy="571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684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0E6575-754B-B54F-8E29-AAE69161A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835" y="922338"/>
            <a:ext cx="6807200" cy="469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82CD9480-E1E7-5744-BBF8-482A4AFDA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624" y="101600"/>
            <a:ext cx="843562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i="1" dirty="0">
                <a:solidFill>
                  <a:srgbClr val="0039AC"/>
                </a:solidFill>
                <a:latin typeface="Arial Black" charset="0"/>
                <a:ea typeface="ＭＳ Ｐゴシック" charset="0"/>
              </a:rPr>
              <a:t>Problem</a:t>
            </a: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: If both Earth</a:t>
            </a:r>
            <a:r>
              <a:rPr lang="en-US" dirty="0">
                <a:solidFill>
                  <a:srgbClr val="0039AC"/>
                </a:solidFill>
              </a:rPr>
              <a:t>’</a:t>
            </a: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s main field and crustal field are </a:t>
            </a:r>
          </a:p>
          <a:p>
            <a:pPr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determined from measurements, how do we separate them?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F7912E8E-5E24-0845-9A76-25175E49F9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624" y="5568950"/>
            <a:ext cx="828464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Core field dominates long wavelengths (small </a:t>
            </a:r>
            <a:r>
              <a:rPr lang="en-US" i="1" dirty="0">
                <a:latin typeface="Times New Roman" charset="0"/>
                <a:ea typeface="ＭＳ Ｐゴシック" charset="0"/>
              </a:rPr>
              <a:t>n</a:t>
            </a: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 of spherical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harmonics). We describe core field only out to </a:t>
            </a:r>
            <a:r>
              <a:rPr lang="en-US" i="1" dirty="0">
                <a:latin typeface="Times New Roman" charset="0"/>
                <a:ea typeface="ＭＳ Ｐゴシック" charset="0"/>
              </a:rPr>
              <a:t>n</a:t>
            </a:r>
            <a:r>
              <a:rPr lang="en-US" i="1" dirty="0">
                <a:solidFill>
                  <a:srgbClr val="0039AC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= 14–15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where it dominates the total field.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8A53A4-9B82-3843-B949-A7A52D8C4C46}"/>
              </a:ext>
            </a:extLst>
          </p:cNvPr>
          <p:cNvSpPr/>
          <p:nvPr/>
        </p:nvSpPr>
        <p:spPr bwMode="auto">
          <a:xfrm>
            <a:off x="4364235" y="1244600"/>
            <a:ext cx="54102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3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B5678E24-3EBE-0E47-A814-FDC04AB64375}"/>
              </a:ext>
            </a:extLst>
          </p:cNvPr>
          <p:cNvSpPr txBox="1"/>
          <p:nvPr/>
        </p:nvSpPr>
        <p:spPr>
          <a:xfrm>
            <a:off x="5278635" y="1473200"/>
            <a:ext cx="3764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800" dirty="0" err="1"/>
              <a:t>Voorhies</a:t>
            </a:r>
            <a:r>
              <a:rPr lang="en-US" sz="1800" dirty="0"/>
              <a:t> et al. (2002) JGR-Planets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71829D4-5E7E-2B4A-9381-1B74AB520BA4}"/>
              </a:ext>
            </a:extLst>
          </p:cNvPr>
          <p:cNvSpPr/>
          <p:nvPr/>
        </p:nvSpPr>
        <p:spPr>
          <a:xfrm>
            <a:off x="789461" y="1374440"/>
            <a:ext cx="2391071" cy="378254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39AC"/>
                </a:solidFill>
              </a:rPr>
              <a:t>Aside: Modern Earth’s magnetic field is monitored by satellite (so is truly global) but this also entails a complicated process of separation from geomagnetic interactions with solar flux (“space weather”)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045420F-7242-6C89-DCC9-1999AEC4153B}"/>
              </a:ext>
            </a:extLst>
          </p:cNvPr>
          <p:cNvSpPr/>
          <p:nvPr/>
        </p:nvSpPr>
        <p:spPr>
          <a:xfrm>
            <a:off x="9092895" y="1118862"/>
            <a:ext cx="2118444" cy="185719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3AA"/>
                </a:solidFill>
              </a:rPr>
              <a:t>Recall 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solidFill>
                  <a:srgbClr val="0003AA"/>
                </a:solidFill>
              </a:rPr>
              <a:t> is the number of wavelengths for a cosine to make it around the Earth’s circumference!</a:t>
            </a:r>
          </a:p>
        </p:txBody>
      </p:sp>
    </p:spTree>
    <p:extLst>
      <p:ext uri="{BB962C8B-B14F-4D97-AF65-F5344CB8AC3E}">
        <p14:creationId xmlns:p14="http://schemas.microsoft.com/office/powerpoint/2010/main" val="820911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83A7C3-AD93-F09E-919C-AB5A9DDEE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6216" y="368221"/>
            <a:ext cx="6219569" cy="53046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4D1ADF-6EEC-E551-CB05-0876D123FB26}"/>
              </a:ext>
            </a:extLst>
          </p:cNvPr>
          <p:cNvSpPr txBox="1"/>
          <p:nvPr/>
        </p:nvSpPr>
        <p:spPr>
          <a:xfrm>
            <a:off x="1631685" y="5874603"/>
            <a:ext cx="8928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39AC"/>
                </a:solidFill>
              </a:rPr>
              <a:t>And the (predictive) model is revised using </a:t>
            </a:r>
            <a:r>
              <a:rPr lang="en-US" dirty="0" err="1">
                <a:solidFill>
                  <a:srgbClr val="0039AC"/>
                </a:solidFill>
              </a:rPr>
              <a:t>magsat</a:t>
            </a:r>
            <a:r>
              <a:rPr lang="en-US" dirty="0">
                <a:solidFill>
                  <a:srgbClr val="0039AC"/>
                </a:solidFill>
              </a:rPr>
              <a:t> data about</a:t>
            </a:r>
          </a:p>
          <a:p>
            <a:r>
              <a:rPr lang="en-US" dirty="0">
                <a:solidFill>
                  <a:srgbClr val="0039AC"/>
                </a:solidFill>
              </a:rPr>
              <a:t>once every five years!</a:t>
            </a:r>
          </a:p>
        </p:txBody>
      </p:sp>
    </p:spTree>
    <p:extLst>
      <p:ext uri="{BB962C8B-B14F-4D97-AF65-F5344CB8AC3E}">
        <p14:creationId xmlns:p14="http://schemas.microsoft.com/office/powerpoint/2010/main" val="3989254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542EE662-AFAD-714E-809D-CB0BEDE5C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301" y="150019"/>
            <a:ext cx="8599488" cy="494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7F36692-6126-CE4F-A33A-12FED1BA0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491" y="3850482"/>
            <a:ext cx="41021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4" name="Text Box 5">
            <a:extLst>
              <a:ext uri="{FF2B5EF4-FFF2-40B4-BE49-F238E27FC236}">
                <a16:creationId xmlns:a16="http://schemas.microsoft.com/office/drawing/2014/main" id="{FDD81C62-F5C8-D145-98BA-323949C86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5976" y="5076032"/>
            <a:ext cx="497206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Westward drift of </a:t>
            </a:r>
            <a:r>
              <a:rPr lang="ja-JP" altLang="en-US">
                <a:solidFill>
                  <a:srgbClr val="0039AC"/>
                </a:solidFill>
                <a:ea typeface="ＭＳ Ｐゴシック" charset="0"/>
              </a:rPr>
              <a:t>“</a:t>
            </a: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non-dipole</a:t>
            </a:r>
            <a:r>
              <a:rPr lang="ja-JP" altLang="en-US">
                <a:solidFill>
                  <a:srgbClr val="0039AC"/>
                </a:solidFill>
                <a:ea typeface="ＭＳ Ｐゴシック" charset="0"/>
              </a:rPr>
              <a:t>”</a:t>
            </a: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 field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(&amp; precession of magnetic about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rotation pole) </a:t>
            </a:r>
            <a:r>
              <a:rPr lang="en-US" dirty="0">
                <a:solidFill>
                  <a:srgbClr val="0039AC"/>
                </a:solidFill>
                <a:ea typeface="ＭＳ Ｐゴシック" charset="0"/>
                <a:sym typeface="Symbol" charset="0"/>
              </a:rPr>
              <a:t> declination 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  <a:sym typeface="Symbol" charset="0"/>
              </a:rPr>
              <a:t>changes relatively rapidly</a:t>
            </a:r>
            <a:endParaRPr lang="en-US" dirty="0">
              <a:solidFill>
                <a:srgbClr val="0039AC"/>
              </a:solidFill>
              <a:ea typeface="ＭＳ Ｐゴシック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53597DF-7DE9-6049-8767-01CAF654A807}"/>
              </a:ext>
            </a:extLst>
          </p:cNvPr>
          <p:cNvSpPr/>
          <p:nvPr/>
        </p:nvSpPr>
        <p:spPr>
          <a:xfrm>
            <a:off x="454369" y="1639957"/>
            <a:ext cx="1669774" cy="35780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39AC"/>
                </a:solidFill>
              </a:rPr>
              <a:t>Aside: Changes originally (and still) recorded at surface magnetic observatories including a long record in Washington DC!</a:t>
            </a:r>
          </a:p>
        </p:txBody>
      </p:sp>
    </p:spTree>
    <p:extLst>
      <p:ext uri="{BB962C8B-B14F-4D97-AF65-F5344CB8AC3E}">
        <p14:creationId xmlns:p14="http://schemas.microsoft.com/office/powerpoint/2010/main" val="3536870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B4816B-0501-BA42-9F9A-3CEF5755F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602" y="108744"/>
            <a:ext cx="4021138" cy="298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084B1C01-1BD8-1443-996C-5F600EDBE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9590" y="394048"/>
            <a:ext cx="5322291" cy="600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Intensity of Earth</a:t>
            </a:r>
            <a:r>
              <a:rPr lang="en-US" dirty="0">
                <a:solidFill>
                  <a:srgbClr val="0039AC"/>
                </a:solidFill>
              </a:rPr>
              <a:t>’</a:t>
            </a: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s total dipole 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field changes more </a:t>
            </a:r>
            <a:r>
              <a:rPr lang="en-US" dirty="0">
                <a:solidFill>
                  <a:srgbClr val="0039AC"/>
                </a:solidFill>
              </a:rPr>
              <a:t>significantly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</a:rPr>
              <a:t>on longer </a:t>
            </a: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timescales… </a:t>
            </a:r>
            <a:r>
              <a:rPr lang="en-US" dirty="0" err="1">
                <a:solidFill>
                  <a:srgbClr val="0039AC"/>
                </a:solidFill>
                <a:ea typeface="ＭＳ Ｐゴシック" charset="0"/>
              </a:rPr>
              <a:t>Paleointensity</a:t>
            </a:r>
            <a:endParaRPr lang="en-US" dirty="0">
              <a:solidFill>
                <a:srgbClr val="0039AC"/>
              </a:solidFill>
              <a:ea typeface="ＭＳ Ｐゴシック" charset="0"/>
            </a:endParaRP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measurements are very noisy 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but they and models of the core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dynamo suggest field is strong 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immediately after a reversal &amp; 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weakens (~ exponential decay) 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for some period to near zero, 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then jumps to high value…  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Reversal may or not accompany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the jump. This </a:t>
            </a:r>
            <a:r>
              <a:rPr lang="ja-JP" altLang="en-US" dirty="0">
                <a:solidFill>
                  <a:srgbClr val="0039AC"/>
                </a:solidFill>
                <a:ea typeface="ＭＳ Ｐゴシック" charset="0"/>
              </a:rPr>
              <a:t>“</a:t>
            </a:r>
            <a:r>
              <a:rPr lang="en-US" dirty="0" err="1">
                <a:solidFill>
                  <a:srgbClr val="0039AC"/>
                </a:solidFill>
                <a:ea typeface="ＭＳ Ｐゴシック" charset="0"/>
              </a:rPr>
              <a:t>sawtooth</a:t>
            </a:r>
            <a:r>
              <a:rPr lang="ja-JP" altLang="en-US" dirty="0">
                <a:solidFill>
                  <a:srgbClr val="0039AC"/>
                </a:solidFill>
                <a:ea typeface="ＭＳ Ｐゴシック" charset="0"/>
              </a:rPr>
              <a:t>”</a:t>
            </a: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 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pattern has led some to suggest 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that Earth will experience a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reversal in the next ~2000 years</a:t>
            </a:r>
          </a:p>
          <a:p>
            <a:pPr algn="l" eaLnBrk="0" hangingPunct="0"/>
            <a:r>
              <a:rPr lang="en-US" dirty="0">
                <a:solidFill>
                  <a:srgbClr val="0039AC"/>
                </a:solidFill>
              </a:rPr>
              <a:t>(but it’s not linear or predictable)</a:t>
            </a:r>
            <a:r>
              <a:rPr lang="en-US" dirty="0">
                <a:solidFill>
                  <a:srgbClr val="0039AC"/>
                </a:solidFill>
                <a:ea typeface="ＭＳ Ｐゴシック" charset="0"/>
              </a:rPr>
              <a:t>.</a:t>
            </a:r>
          </a:p>
        </p:txBody>
      </p:sp>
      <p:pic>
        <p:nvPicPr>
          <p:cNvPr id="7" name="Picture 6" descr="m00004-img-533-paleointensity-data-magn-field">
            <a:extLst>
              <a:ext uri="{FF2B5EF4-FFF2-40B4-BE49-F238E27FC236}">
                <a16:creationId xmlns:a16="http://schemas.microsoft.com/office/drawing/2014/main" id="{52B5FDCD-7C9E-9244-85AD-AA54D08DA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952" y="3136107"/>
            <a:ext cx="4016375" cy="3613150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7104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40401</TotalTime>
  <Words>998</Words>
  <Application>Microsoft Macintosh PowerPoint</Application>
  <PresentationFormat>Widescreen</PresentationFormat>
  <Paragraphs>173</Paragraphs>
  <Slides>14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Arial Black</vt:lpstr>
      <vt:lpstr>Calibri</vt:lpstr>
      <vt:lpstr>Calibri Light</vt:lpstr>
      <vt:lpstr>Helvetica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 Lowry</dc:creator>
  <cp:lastModifiedBy>Tony Lowry</cp:lastModifiedBy>
  <cp:revision>58</cp:revision>
  <cp:lastPrinted>2024-03-18T19:12:33Z</cp:lastPrinted>
  <dcterms:created xsi:type="dcterms:W3CDTF">2022-01-10T14:15:51Z</dcterms:created>
  <dcterms:modified xsi:type="dcterms:W3CDTF">2024-04-01T22:04:45Z</dcterms:modified>
</cp:coreProperties>
</file>