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98" r:id="rId3"/>
    <p:sldId id="329" r:id="rId4"/>
    <p:sldId id="292" r:id="rId5"/>
    <p:sldId id="330" r:id="rId6"/>
    <p:sldId id="333" r:id="rId7"/>
    <p:sldId id="338" r:id="rId8"/>
    <p:sldId id="280" r:id="rId9"/>
    <p:sldId id="274" r:id="rId10"/>
    <p:sldId id="304" r:id="rId11"/>
    <p:sldId id="30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FB9491"/>
    <a:srgbClr val="0046CD"/>
    <a:srgbClr val="0014E9"/>
    <a:srgbClr val="001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AD093-0389-CA48-9E5F-E8F7C95315DC}" type="datetimeFigureOut">
              <a:rPr lang="en-US" smtClean="0"/>
              <a:t>4/1/26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C8ECB-8D36-A040-8E31-F92042CB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41C-8CB9-5E41-99E9-C8A4BEF9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5745-1516-9449-BD5D-5F19438F0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0652-FEDB-2E4A-B8DB-D90538F9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6CB5-ACAD-3348-86C5-C0F68AE4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6ECA-B641-4146-A4B1-EF4B92F8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36DF-AA04-A140-937E-CDCBF868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5B59-2960-334C-86E7-79FEBCD8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BD3D-6EBF-7B4A-943E-1664A302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0CA9-EBB3-4C4D-9DF2-BBA35921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1DD3-EC20-FB4E-B26A-92E04175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4168-24EA-3E4E-8ACE-B6E0C92C9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97E59-05EB-9349-BFD2-32D59650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616D-3542-364D-8C26-292EBFE1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3A45-BBC3-FB46-B4F0-F7F78F6B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F114F-8D5C-F346-83EE-7EB807C6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230B-D4A4-4A4B-AC84-D15E8A05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8D13-1B7D-FC4F-9230-0BAFF05B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DAED-29B6-8F40-BE23-E666DB19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06FF-6B3C-1148-95A5-C38431D2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9295-452E-9E43-90DE-F16C7BB8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1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CF45-13C7-DF4B-8D24-5AA03906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1534-D0C7-CF42-9F6A-93B466CA3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80413-86EE-9B4F-959C-6887E6C6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E4F0-18B4-C64F-9A26-D6E972B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FF24-BD71-D144-AA77-B5B6E31B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53C0-BED1-DF47-A9D7-9423B0D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AC81-0124-BD41-9575-839086ADD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06F59-1CDB-324E-9AAD-DB2052CC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CB5CF-988B-E245-A99B-0E4A36AA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0CCF9-5BEA-B84D-B89C-7D0D8856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CED7-6555-FD4A-9ED8-43D78DA2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0F37-26B4-D44A-9D78-533C4E2B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72A02-74FA-7044-BC9D-A5944D82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9D3CA-B505-0240-BBC2-0DC01666B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67049-29B4-7047-8883-82B771138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D144-A084-1B45-A947-CF94660E0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A7335-BAF3-9B40-B61F-413CA490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F31F-D030-E84C-90A4-9AA3EAF9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595ED-A46A-CC41-A929-E74A1764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33BC-2237-1949-B72F-6488522D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BA7C5-0FB4-DF42-AA3A-41B7E624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5F252-D71B-F645-8957-78B60BB3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DB99-6BC5-7147-A3B8-9ECA8BC5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BEBD7-6E81-9E41-A883-0492E4BD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67740-1648-3148-92B8-61D3B6AD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BDC9-5E9B-5542-AC3E-95238D47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C50-171B-494C-B3CB-91D6692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4CFC7-5E2F-9D45-A557-79DAD6EA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01FE0-0E17-7C4E-AB50-5AF31E8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4E894-C0B8-E447-A926-053A628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93B9A-6F22-9F4F-9196-4B5F27D2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AF896-7BFA-974A-A63A-F686B218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CDB9-F651-004C-BE28-60334419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12B5C-5229-6748-A227-72E6BA0C4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E979C-3B27-354A-8C50-8E7B40FA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BF51-7953-8147-A3F2-9DD98B23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73BB-B534-DE4D-A2F6-7F002FCE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5022B-B707-E145-A298-1543E7A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FF541-98F2-C047-A9B1-FAAA407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EB22A-A9D8-AB44-BB89-9054E98FA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4AA3-1AE0-E14C-81EC-B1EA2A68D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700C9-8BFE-814F-993B-E78ED40E45EE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003DE-AB5F-A345-820A-F38DC09A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ACEE-6833-E44C-A086-C16D4C7A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>
            <a:extLst>
              <a:ext uri="{FF2B5EF4-FFF2-40B4-BE49-F238E27FC236}">
                <a16:creationId xmlns:a16="http://schemas.microsoft.com/office/drawing/2014/main" id="{E6C9EA9A-5D1B-4147-A23F-89D96ADE9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256" y="152400"/>
            <a:ext cx="5168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Geology 5660/6660</a:t>
            </a:r>
          </a:p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Applied Geophysics</a:t>
            </a:r>
            <a:endParaRPr lang="en-US" sz="3600" i="1" u="sng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A27909E6-F928-2344-87E4-D36B5B1D5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056" y="76200"/>
            <a:ext cx="17594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Apr 2026</a:t>
            </a:r>
          </a:p>
        </p:txBody>
      </p:sp>
      <p:sp>
        <p:nvSpPr>
          <p:cNvPr id="26" name="Text Box 27">
            <a:extLst>
              <a:ext uri="{FF2B5EF4-FFF2-40B4-BE49-F238E27FC236}">
                <a16:creationId xmlns:a16="http://schemas.microsoft.com/office/drawing/2014/main" id="{D27C68A9-C2B4-9F44-A6AA-A8D2C6D4C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743" y="6392543"/>
            <a:ext cx="35435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A.R. Lowry 2008-2026</a:t>
            </a:r>
            <a:endParaRPr lang="en-US" sz="2400" dirty="0">
              <a:solidFill>
                <a:srgbClr val="0039AC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2" name="Text Box 28">
            <a:extLst>
              <a:ext uri="{FF2B5EF4-FFF2-40B4-BE49-F238E27FC236}">
                <a16:creationId xmlns:a16="http://schemas.microsoft.com/office/drawing/2014/main" id="{D43AADBB-4666-B13B-7060-EE247905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17" y="6394348"/>
            <a:ext cx="68294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for Fri 3 Apr: </a:t>
            </a:r>
            <a:r>
              <a:rPr lang="en-US" sz="2400" i="1" kern="1200" dirty="0">
                <a:solidFill>
                  <a:srgbClr val="0039AC"/>
                </a:solidFill>
                <a:effectLst/>
                <a:latin typeface="Arial Black" panose="020B0604020202020204" pitchFamily="34" charset="0"/>
                <a:ea typeface="+mn-ea"/>
                <a:cs typeface="+mn-cs"/>
              </a:rPr>
              <a:t>Burger </a:t>
            </a:r>
            <a:r>
              <a:rPr lang="en-US" sz="2400" kern="1200" dirty="0">
                <a:solidFill>
                  <a:srgbClr val="0039A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450-493 (§7.4–7.7)</a:t>
            </a:r>
            <a:endParaRPr lang="en-US" sz="2400" dirty="0">
              <a:solidFill>
                <a:srgbClr val="0039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id="{4722200F-420D-08BB-AA33-D971C7C05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121" y="1280037"/>
            <a:ext cx="8342477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400" i="1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Last Time: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Magnetic Methods</a:t>
            </a:r>
          </a:p>
          <a:p>
            <a:pPr eaLnBrk="0" hangingPunct="0"/>
            <a:endParaRPr lang="en-US" sz="400" i="1" dirty="0">
              <a:solidFill>
                <a:srgbClr val="0039AC"/>
              </a:solidFill>
              <a:latin typeface="Arial Black" charset="0"/>
            </a:endParaRPr>
          </a:p>
          <a:p>
            <a:r>
              <a:rPr lang="en-US" dirty="0">
                <a:solidFill>
                  <a:srgbClr val="0039AC"/>
                </a:solidFill>
              </a:rPr>
              <a:t>•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m</a:t>
            </a:r>
            <a:r>
              <a:rPr lang="en-US" i="1" dirty="0">
                <a:solidFill>
                  <a:srgbClr val="FF0000"/>
                </a:solidFill>
                <a:latin typeface="Arial Black" charset="0"/>
                <a:cs typeface="ＭＳ Ｐゴシック" charset="0"/>
              </a:rPr>
              <a:t>agnetic anomaly</a:t>
            </a:r>
            <a:r>
              <a:rPr lang="en-US" dirty="0">
                <a:solidFill>
                  <a:srgbClr val="FF0000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is the (vector) perturbation of </a:t>
            </a:r>
          </a:p>
          <a:p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the external (core) magnetic field’s vector magnitude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)</a:t>
            </a:r>
          </a:p>
          <a:p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by crustal magnetization</a:t>
            </a:r>
            <a:endParaRPr lang="en-US" sz="800" dirty="0">
              <a:solidFill>
                <a:srgbClr val="0039AC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• Magnetic field strength decays as </a:t>
            </a:r>
            <a:r>
              <a:rPr lang="en-US" dirty="0">
                <a:latin typeface="Times New Roman" charset="0"/>
              </a:rPr>
              <a:t>1/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baseline="30000" dirty="0">
                <a:latin typeface="Times New Roman" charset="0"/>
              </a:rPr>
              <a:t>3</a:t>
            </a:r>
          </a:p>
          <a:p>
            <a:r>
              <a:rPr lang="en-US" dirty="0">
                <a:solidFill>
                  <a:srgbClr val="0039AC"/>
                </a:solidFill>
              </a:rPr>
              <a:t>• Total intensity of magnetization: </a:t>
            </a:r>
          </a:p>
          <a:p>
            <a:endParaRPr lang="en-US" dirty="0">
              <a:solidFill>
                <a:srgbClr val="0039AC"/>
              </a:solidFill>
            </a:endParaRPr>
          </a:p>
          <a:p>
            <a:endParaRPr lang="en-US" sz="1400" dirty="0">
              <a:solidFill>
                <a:srgbClr val="0039AC"/>
              </a:solidFill>
            </a:endParaRPr>
          </a:p>
          <a:p>
            <a:pPr eaLnBrk="0" hangingPunct="0"/>
            <a:r>
              <a:rPr lang="en-US" dirty="0">
                <a:solidFill>
                  <a:srgbClr val="0039AC"/>
                </a:solidFill>
              </a:rPr>
              <a:t>   where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remanent magnetization </a:t>
            </a:r>
            <a:r>
              <a:rPr lang="en-US" i="1" dirty="0">
                <a:latin typeface="Times New Roman" charset="0"/>
              </a:rPr>
              <a:t>I</a:t>
            </a:r>
            <a:r>
              <a:rPr lang="en-US" i="1" baseline="-25000" dirty="0">
                <a:latin typeface="Times New Roman" charset="0"/>
              </a:rPr>
              <a:t>R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in the direction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</a:rPr>
              <a:t>   of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i="1" baseline="-25000" dirty="0">
                <a:latin typeface="Times New Roman" charset="0"/>
              </a:rPr>
              <a:t>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at the time of magnetization… i.e., when the rocks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</a:rPr>
              <a:t>   cooled through their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Curie temperature</a:t>
            </a:r>
            <a:endParaRPr lang="en-US" i="1" dirty="0">
              <a:solidFill>
                <a:srgbClr val="0039AC"/>
              </a:solidFill>
              <a:latin typeface="Arial Black"/>
              <a:cs typeface="Arial Black"/>
            </a:endParaRPr>
          </a:p>
          <a:p>
            <a:r>
              <a:rPr lang="en-US" dirty="0">
                <a:solidFill>
                  <a:srgbClr val="0039AC"/>
                </a:solidFill>
              </a:rPr>
              <a:t>•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Must know strength &amp; direction of the Earth’s</a:t>
            </a:r>
          </a:p>
          <a:p>
            <a:r>
              <a:rPr lang="en-US" i="1" dirty="0">
                <a:solidFill>
                  <a:srgbClr val="0039AC"/>
                </a:solidFill>
              </a:rPr>
              <a:t>  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main field to separate from anomalies &amp; model</a:t>
            </a:r>
          </a:p>
          <a:p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   source geometries and</a:t>
            </a:r>
            <a:r>
              <a:rPr lang="en-US" dirty="0">
                <a:solidFill>
                  <a:srgbClr val="0039AC"/>
                </a:solidFill>
                <a:latin typeface="Arial"/>
                <a:cs typeface="Arial"/>
              </a:rPr>
              <a:t>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susceptibilities!</a:t>
            </a:r>
            <a:endParaRPr lang="en-US" baseline="30000" dirty="0">
              <a:latin typeface="Times New Roman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A149D83-480A-BB84-2166-7B46DAC6BE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452959"/>
              </p:ext>
            </p:extLst>
          </p:nvPr>
        </p:nvGraphicFramePr>
        <p:xfrm>
          <a:off x="5041900" y="3581318"/>
          <a:ext cx="21082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108200" imgH="584200" progId="">
                  <p:embed/>
                </p:oleObj>
              </mc:Choice>
              <mc:Fallback>
                <p:oleObj r:id="rId2" imgW="2108200" imgH="58420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AD71878-F66C-150C-23E0-440A987FC4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41900" y="3581318"/>
                        <a:ext cx="21082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845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A81E1-C44F-9A45-ACFA-459A1D8CF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6400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8F722B6B-8901-5940-A668-61C76D829C91}"/>
              </a:ext>
            </a:extLst>
          </p:cNvPr>
          <p:cNvSpPr txBox="1"/>
          <p:nvPr/>
        </p:nvSpPr>
        <p:spPr>
          <a:xfrm>
            <a:off x="1545415" y="5638800"/>
            <a:ext cx="9035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Rapid weakening of already-low </a:t>
            </a:r>
            <a:r>
              <a:rPr lang="en-US" i="1" dirty="0">
                <a:latin typeface="Times New Roman"/>
                <a:cs typeface="Times New Roman"/>
              </a:rPr>
              <a:t>H</a:t>
            </a:r>
            <a:r>
              <a:rPr lang="en-US" i="1" baseline="-25000" dirty="0">
                <a:latin typeface="Times New Roman"/>
                <a:cs typeface="Times New Roman"/>
              </a:rPr>
              <a:t>E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in the South Atlantic is locally</a:t>
            </a:r>
          </a:p>
          <a:p>
            <a:r>
              <a:rPr lang="en-US" dirty="0">
                <a:solidFill>
                  <a:srgbClr val="0039AC"/>
                </a:solidFill>
              </a:rPr>
              <a:t>reversed at the core-mantle boundary! Thought to relate to heat</a:t>
            </a:r>
          </a:p>
          <a:p>
            <a:r>
              <a:rPr lang="en-US" dirty="0">
                <a:solidFill>
                  <a:srgbClr val="0039AC"/>
                </a:solidFill>
              </a:rPr>
              <a:t>exchange there; may presage a reversal?</a:t>
            </a:r>
          </a:p>
        </p:txBody>
      </p:sp>
    </p:spTree>
    <p:extLst>
      <p:ext uri="{BB962C8B-B14F-4D97-AF65-F5344CB8AC3E}">
        <p14:creationId xmlns:p14="http://schemas.microsoft.com/office/powerpoint/2010/main" val="225145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3B6EB-7492-C041-9476-F49E9747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94" y="98425"/>
            <a:ext cx="2849562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0224E-3438-1A48-8EA2-AE406B5D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69" y="100013"/>
            <a:ext cx="285115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D01AED-11BC-E74B-8242-31DF659FD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719" y="101600"/>
            <a:ext cx="2859087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4BB21CE9-F36D-814A-8D21-EF8E22A83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969" y="3322638"/>
            <a:ext cx="2153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500 yrs before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reversal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EE039E15-C9FB-2B41-8F21-CAEB5A502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169" y="3322638"/>
            <a:ext cx="1880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mid-reversal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AA82EF89-C069-DC41-8FEB-B9F693134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256" y="3322638"/>
            <a:ext cx="18950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500 yrs after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reversal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9C627F02-8055-D94C-AC7A-DDBE0209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931" y="4111625"/>
            <a:ext cx="654871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i="1" dirty="0" err="1">
                <a:solidFill>
                  <a:schemeClr val="tx2"/>
                </a:solidFill>
                <a:ea typeface="ＭＳ Ｐゴシック" charset="0"/>
              </a:rPr>
              <a:t>Glatzmeier</a:t>
            </a:r>
            <a:r>
              <a:rPr lang="en-US" i="1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modeling revealed:</a:t>
            </a:r>
          </a:p>
          <a:p>
            <a:pPr algn="l" eaLnBrk="0" hangingPunct="0">
              <a:buFontTx/>
              <a:buChar char="•"/>
            </a:pP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Solid inner core magnetized opposite main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field; forced to rotate by applied torque</a:t>
            </a: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   </a:t>
            </a:r>
            <a:r>
              <a:rPr lang="en-US" i="1" dirty="0">
                <a:solidFill>
                  <a:srgbClr val="FF0200"/>
                </a:solidFill>
                <a:latin typeface="Symbol" charset="0"/>
                <a:ea typeface="ＭＳ Ｐゴシック" charset="0"/>
                <a:sym typeface="Symbol" charset="0"/>
              </a:rPr>
              <a:t>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 precession 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(~0.2°/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  <a:sym typeface="Symbol" charset="0"/>
              </a:rPr>
              <a:t>yr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 for real Earth)</a:t>
            </a:r>
          </a:p>
          <a:p>
            <a:pPr algn="l" eaLnBrk="0" hangingPunct="0">
              <a:buFontTx/>
              <a:buChar char="•"/>
            </a:pP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Inner core stabilizes field dipole; long time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required to diffuse outer core field to inner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core controls reversal timescale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93E18-7B0C-0D43-A91B-61D588C77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19" y="4198938"/>
            <a:ext cx="2151062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82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4478F0E9-5D0C-3B4C-AB9D-7648B250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822" y="215850"/>
            <a:ext cx="7840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 </a:t>
            </a:r>
            <a:r>
              <a:rPr lang="en-US" sz="3200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Earth</a:t>
            </a:r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’</a:t>
            </a:r>
            <a:r>
              <a:rPr lang="en-US" sz="3200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s Main Field (Core Field) </a:t>
            </a:r>
            <a:r>
              <a:rPr lang="en-US" sz="3200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: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6A4ACDC-DC7C-9B49-8ACA-02165A220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747" y="915938"/>
            <a:ext cx="76949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 main field is generated by convection of 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112F0-41BB-9942-BEFE-22E3E337B3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59" y="1476325"/>
            <a:ext cx="2698750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DA72BC4C-FA46-C04D-B512-86BF12721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272" y="1341388"/>
            <a:ext cx="60548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fluid Ni-Fe outer core. As the solid inner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core cools &amp; grows, released heat drives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thermo-chemical convection. Movement of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charge within the electrically-conductive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molten iron produces electric currents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which in turn generate a magnetic field.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599ECF6-79B9-B340-B3CC-74788EDD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947" y="4333825"/>
            <a:ext cx="854623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Rotation of the Earth 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 </a:t>
            </a:r>
            <a:r>
              <a:rPr lang="en-US" i="1" dirty="0" err="1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Coriolis</a:t>
            </a:r>
            <a:r>
              <a:rPr lang="en-US" i="1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forces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which cause a </a:t>
            </a:r>
          </a:p>
          <a:p>
            <a:pPr algn="l" eaLnBrk="0" hangingPunct="0"/>
            <a:r>
              <a:rPr lang="en-US" i="1" dirty="0" err="1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Magnetohydrodynamic</a:t>
            </a:r>
            <a:r>
              <a:rPr lang="en-US" i="1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Dynamo Effect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, in which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magnetic fields organize in a way that amplifies the current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flow. Positive feedbacks are self-stabilizing &amp; produce a very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large,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predominantly dipolar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 magnetic field (with smaller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higher-order terms).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9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map of the world&#10;&#10;AI-generated content may be incorrect.">
            <a:extLst>
              <a:ext uri="{FF2B5EF4-FFF2-40B4-BE49-F238E27FC236}">
                <a16:creationId xmlns:a16="http://schemas.microsoft.com/office/drawing/2014/main" id="{AD7C62CE-7347-4DB1-06EB-A2B8CC5AE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2" t="9177" r="2990" b="9382"/>
          <a:stretch>
            <a:fillRect/>
          </a:stretch>
        </p:blipFill>
        <p:spPr>
          <a:xfrm>
            <a:off x="7138207" y="2351918"/>
            <a:ext cx="3184770" cy="2301914"/>
          </a:xfrm>
          <a:prstGeom prst="rect">
            <a:avLst/>
          </a:prstGeom>
        </p:spPr>
      </p:pic>
      <p:pic>
        <p:nvPicPr>
          <p:cNvPr id="13" name="Picture 12" descr="A map of the world&#10;&#10;AI-generated content may be incorrect.">
            <a:extLst>
              <a:ext uri="{FF2B5EF4-FFF2-40B4-BE49-F238E27FC236}">
                <a16:creationId xmlns:a16="http://schemas.microsoft.com/office/drawing/2014/main" id="{1201FD6C-B751-07B9-2F09-62259725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2" t="9176" r="2990" b="9470"/>
          <a:stretch>
            <a:fillRect/>
          </a:stretch>
        </p:blipFill>
        <p:spPr>
          <a:xfrm>
            <a:off x="7094923" y="10895"/>
            <a:ext cx="3233769" cy="2334796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896B1322-E10E-0E48-A92E-C21F8508A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756" y="554038"/>
            <a:ext cx="5269391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</a:rPr>
              <a:t>The c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ore-generated magnetic field is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a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vector quantity</a:t>
            </a:r>
            <a:r>
              <a:rPr lang="en-US" i="1" dirty="0">
                <a:solidFill>
                  <a:srgbClr val="0039AC"/>
                </a:solidFill>
                <a:ea typeface="ＭＳ Ｐゴシック" charset="0"/>
              </a:rPr>
              <a:t> 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so it has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magnitude and direction. Most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often described by:</a:t>
            </a: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intensity</a:t>
            </a:r>
            <a:r>
              <a:rPr lang="en-US" dirty="0">
                <a:solidFill>
                  <a:srgbClr val="FF0200"/>
                </a:solidFill>
                <a:ea typeface="ＭＳ Ｐゴシック" charset="0"/>
              </a:rPr>
              <a:t> 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H</a:t>
            </a:r>
            <a:r>
              <a:rPr lang="en-US" i="1" baseline="-250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</a:t>
            </a:r>
            <a:r>
              <a:rPr lang="en-US" b="1" i="1" baseline="-25000" dirty="0">
                <a:solidFill>
                  <a:srgbClr val="FF0200"/>
                </a:solidFill>
                <a:latin typeface="Times New Roman" charset="0"/>
                <a:ea typeface="ＭＳ Ｐゴシック" charset="0"/>
              </a:rPr>
              <a:t>   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(i.e., magnitude)</a:t>
            </a:r>
            <a:endParaRPr lang="en-US" dirty="0">
              <a:solidFill>
                <a:srgbClr val="0039AC"/>
              </a:solidFill>
              <a:latin typeface="Times New Roman" charset="0"/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FF0200"/>
                </a:solidFill>
                <a:ea typeface="ＭＳ Ｐゴシック" charset="0"/>
              </a:rPr>
              <a:t>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inclination</a:t>
            </a:r>
            <a:r>
              <a:rPr lang="en-US" dirty="0">
                <a:solidFill>
                  <a:srgbClr val="FF0200"/>
                </a:solidFill>
                <a:ea typeface="ＭＳ Ｐゴシック" charset="0"/>
              </a:rPr>
              <a:t>  </a:t>
            </a:r>
            <a:r>
              <a:rPr lang="en-US" i="1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i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(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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from 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horiz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)</a:t>
            </a:r>
            <a:endParaRPr lang="en-US" i="1" dirty="0">
              <a:solidFill>
                <a:srgbClr val="0039AC"/>
              </a:solidFill>
              <a:latin typeface="Times New Roman" charset="0"/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FF0200"/>
                </a:solidFill>
                <a:ea typeface="ＭＳ Ｐゴシック" charset="0"/>
              </a:rPr>
              <a:t>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declination</a:t>
            </a:r>
            <a:r>
              <a:rPr lang="en-US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 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(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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from true N)</a:t>
            </a:r>
          </a:p>
          <a:p>
            <a:pPr algn="l" eaLnBrk="0" hangingPunct="0"/>
            <a:endParaRPr lang="en-US" sz="1200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These vary depending on location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on 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 surface, and also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change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nonlinearly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with time!</a:t>
            </a:r>
          </a:p>
          <a:p>
            <a:pPr algn="l" eaLnBrk="0" hangingPunct="0"/>
            <a:endParaRPr lang="en-US" sz="1200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Intensity </a:t>
            </a:r>
            <a:r>
              <a:rPr lang="en-US" i="1" dirty="0">
                <a:latin typeface="Times New Roman" charset="0"/>
                <a:ea typeface="ＭＳ Ｐゴシック" charset="0"/>
              </a:rPr>
              <a:t>H</a:t>
            </a:r>
            <a:r>
              <a:rPr lang="en-US" i="1" baseline="-25000" dirty="0">
                <a:latin typeface="Times New Roman" charset="0"/>
                <a:ea typeface="ＭＳ Ｐゴシック" charset="0"/>
              </a:rPr>
              <a:t>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varies from ~25k 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nT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at equator to ~65k 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nT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at poles</a:t>
            </a:r>
          </a:p>
          <a:p>
            <a:pPr algn="l" eaLnBrk="0" hangingPunct="0"/>
            <a:endParaRPr lang="en-US" sz="1200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Here blue is negative (</a:t>
            </a:r>
            <a:r>
              <a:rPr lang="en-US" i="1" dirty="0" err="1">
                <a:latin typeface="Times New Roman" charset="0"/>
                <a:ea typeface="ＭＳ Ｐゴシック" charset="0"/>
              </a:rPr>
              <a:t>i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is positive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downward by convention)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719BD-78DE-984E-B7AF-1A5C28D4297F}"/>
              </a:ext>
            </a:extLst>
          </p:cNvPr>
          <p:cNvSpPr>
            <a:spLocks/>
          </p:cNvSpPr>
          <p:nvPr/>
        </p:nvSpPr>
        <p:spPr bwMode="auto">
          <a:xfrm>
            <a:off x="6634956" y="1752600"/>
            <a:ext cx="52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H</a:t>
            </a:r>
            <a:r>
              <a:rPr lang="en-US" i="1" baseline="-250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27C32-A0CC-4149-BD51-6CDE35F984DD}"/>
              </a:ext>
            </a:extLst>
          </p:cNvPr>
          <p:cNvSpPr>
            <a:spLocks/>
          </p:cNvSpPr>
          <p:nvPr/>
        </p:nvSpPr>
        <p:spPr bwMode="auto">
          <a:xfrm>
            <a:off x="6765131" y="40386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712DC-BDB2-CD43-ACFC-A6914D8D1F5A}"/>
              </a:ext>
            </a:extLst>
          </p:cNvPr>
          <p:cNvSpPr>
            <a:spLocks/>
          </p:cNvSpPr>
          <p:nvPr/>
        </p:nvSpPr>
        <p:spPr bwMode="auto">
          <a:xfrm>
            <a:off x="6730206" y="624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8AE9D9E1-01B4-3445-A67A-E89D85BC5CEE}"/>
              </a:ext>
            </a:extLst>
          </p:cNvPr>
          <p:cNvSpPr txBox="1">
            <a:spLocks/>
          </p:cNvSpPr>
          <p:nvPr/>
        </p:nvSpPr>
        <p:spPr bwMode="auto">
          <a:xfrm>
            <a:off x="6542881" y="47625"/>
            <a:ext cx="397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dirty="0"/>
              <a:t>World magnetic model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0F296-9B55-BC4A-A021-D7CCA8B99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283" y="4572000"/>
            <a:ext cx="3153806" cy="2286000"/>
          </a:xfrm>
          <a:prstGeom prst="rect">
            <a:avLst/>
          </a:prstGeom>
        </p:spPr>
      </p:pic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435B34A0-2C2A-FEA5-B8A9-F5AA309B12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039" t="9176" r="3211" b="9560"/>
          <a:stretch>
            <a:fillRect/>
          </a:stretch>
        </p:blipFill>
        <p:spPr>
          <a:xfrm>
            <a:off x="7159075" y="4553684"/>
            <a:ext cx="3190014" cy="23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7EDAB86-FDD1-F14D-88B5-85649456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504407"/>
            <a:ext cx="48514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442CF5D8-F2E7-7941-9BC8-22E7CBAB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88" y="3077369"/>
            <a:ext cx="3163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IGRF Inclination 1995</a:t>
            </a: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9E547C49-6F2C-8A48-8F2A-E3F077FC1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25" y="165894"/>
            <a:ext cx="8342348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Can also express vector                               where 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        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are</a:t>
            </a:r>
          </a:p>
          <a:p>
            <a:pPr algn="l" eaLnBrk="0" hangingPunct="0"/>
            <a:r>
              <a:rPr lang="en-US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geographical</a:t>
            </a:r>
            <a:r>
              <a:rPr lang="en-US">
                <a:solidFill>
                  <a:srgbClr val="0039AC"/>
                </a:solidFill>
                <a:ea typeface="ＭＳ Ｐゴシック" charset="0"/>
              </a:rPr>
              <a:t>  North, East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, Up directions. Then</a:t>
            </a:r>
          </a:p>
          <a:p>
            <a:pPr algn="l" eaLnBrk="0" hangingPunct="0"/>
            <a:endParaRPr lang="en-US" sz="1200" dirty="0">
              <a:solidFill>
                <a:schemeClr val="tx1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intensity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  <a:p>
            <a:pPr algn="l" eaLnBrk="0" hangingPunct="0"/>
            <a:endParaRPr lang="en-US" sz="1200" dirty="0">
              <a:solidFill>
                <a:schemeClr val="tx1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inclination</a:t>
            </a:r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is the angle of field direction from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horizontal (positive downward):</a:t>
            </a:r>
          </a:p>
          <a:p>
            <a:pPr algn="l" eaLnBrk="0" hangingPunct="0"/>
            <a:endParaRPr lang="en-US" sz="1200" dirty="0">
              <a:solidFill>
                <a:schemeClr val="tx1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declination</a:t>
            </a:r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i="1" dirty="0">
                <a:solidFill>
                  <a:schemeClr val="tx2"/>
                </a:solidFill>
                <a:latin typeface="Times New Roman" charset="0"/>
                <a:ea typeface="ＭＳ Ｐゴシック" charset="0"/>
              </a:rPr>
              <a:t>d</a:t>
            </a:r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angle (positive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clockwise) from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true north to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magnetic north: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DCF4E2E-9FE3-DC44-81A7-C363048B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40" y="205582"/>
            <a:ext cx="239712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5166E95-8878-E14D-92CB-24F03283C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498" y="178594"/>
            <a:ext cx="798512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D0C7D81-8254-9240-BE2A-C22DEE07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069182"/>
            <a:ext cx="28860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F4403AA-3AA4-0B4D-AC5E-9D7807ED5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010569"/>
            <a:ext cx="2062162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205144-AF2E-6445-B538-F8002D2D4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4690269"/>
            <a:ext cx="14716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600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5">
            <a:extLst>
              <a:ext uri="{FF2B5EF4-FFF2-40B4-BE49-F238E27FC236}">
                <a16:creationId xmlns:a16="http://schemas.microsoft.com/office/drawing/2014/main" id="{C08C0DAA-8123-4240-9412-E6A54EE6CE29}"/>
              </a:ext>
            </a:extLst>
          </p:cNvPr>
          <p:cNvSpPr txBox="1"/>
          <p:nvPr/>
        </p:nvSpPr>
        <p:spPr>
          <a:xfrm>
            <a:off x="1631685" y="5874603"/>
            <a:ext cx="892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Because the field is constantly changing, important to know the</a:t>
            </a:r>
          </a:p>
          <a:p>
            <a:r>
              <a:rPr lang="en-US" dirty="0">
                <a:solidFill>
                  <a:srgbClr val="0039AC"/>
                </a:solidFill>
              </a:rPr>
              <a:t>time of measurement for reduction to anomaly</a:t>
            </a:r>
            <a:r>
              <a:rPr lang="is-IS" dirty="0">
                <a:solidFill>
                  <a:srgbClr val="0039AC"/>
                </a:solidFill>
              </a:rPr>
              <a:t>…</a:t>
            </a:r>
            <a:endParaRPr lang="en-US" dirty="0">
              <a:solidFill>
                <a:srgbClr val="0039A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AD9BE-7226-4DA6-E368-737EF6218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07" y="204463"/>
            <a:ext cx="7301186" cy="57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4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0E6575-754B-B54F-8E29-AAE69161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35" y="922338"/>
            <a:ext cx="6807200" cy="469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2CD9480-E1E7-5744-BBF8-482A4AFDA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24" y="101600"/>
            <a:ext cx="84356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Problem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: If both 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 main field and crustal field are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determined from measurements, how do we separate them?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7912E8E-5E24-0845-9A76-25175E49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24" y="5568950"/>
            <a:ext cx="82846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Core field dominates long wavelengths (small </a:t>
            </a:r>
            <a:r>
              <a:rPr lang="en-US" i="1" dirty="0">
                <a:latin typeface="Times New Roman" charset="0"/>
                <a:ea typeface="ＭＳ Ｐゴシック" charset="0"/>
              </a:rPr>
              <a:t>n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of spherical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harmonics). We describe core field only out to </a:t>
            </a:r>
            <a:r>
              <a:rPr lang="en-US" i="1" dirty="0">
                <a:latin typeface="Times New Roman" charset="0"/>
                <a:ea typeface="ＭＳ Ｐゴシック" charset="0"/>
              </a:rPr>
              <a:t>n</a:t>
            </a:r>
            <a:r>
              <a:rPr lang="en-US" i="1" dirty="0">
                <a:solidFill>
                  <a:srgbClr val="0039AC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= 14–15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where it dominates the total field.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A53A4-9B82-3843-B949-A7A52D8C4C46}"/>
              </a:ext>
            </a:extLst>
          </p:cNvPr>
          <p:cNvSpPr/>
          <p:nvPr/>
        </p:nvSpPr>
        <p:spPr bwMode="auto">
          <a:xfrm>
            <a:off x="4364235" y="1244600"/>
            <a:ext cx="54102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5678E24-3EBE-0E47-A814-FDC04AB64375}"/>
              </a:ext>
            </a:extLst>
          </p:cNvPr>
          <p:cNvSpPr txBox="1"/>
          <p:nvPr/>
        </p:nvSpPr>
        <p:spPr>
          <a:xfrm>
            <a:off x="5278635" y="1473200"/>
            <a:ext cx="376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 err="1"/>
              <a:t>Voorhies</a:t>
            </a:r>
            <a:r>
              <a:rPr lang="en-US" sz="1800" dirty="0"/>
              <a:t> et al. (2002) JGR-Planets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1829D4-5E7E-2B4A-9381-1B74AB520BA4}"/>
              </a:ext>
            </a:extLst>
          </p:cNvPr>
          <p:cNvSpPr/>
          <p:nvPr/>
        </p:nvSpPr>
        <p:spPr>
          <a:xfrm>
            <a:off x="789461" y="1374440"/>
            <a:ext cx="2391071" cy="37825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Aside: Modern Earth’s magnetic field is monitored by satellite (so is truly global) but this also entails a complicated process of separation from geomagnetic interactions with solar flux (“space weather”)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045420F-7242-6C89-DCC9-1999AEC4153B}"/>
              </a:ext>
            </a:extLst>
          </p:cNvPr>
          <p:cNvSpPr/>
          <p:nvPr/>
        </p:nvSpPr>
        <p:spPr>
          <a:xfrm>
            <a:off x="9092895" y="1118862"/>
            <a:ext cx="2118444" cy="18571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3AA"/>
                </a:solidFill>
              </a:rPr>
              <a:t>Recall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03AA"/>
                </a:solidFill>
              </a:rPr>
              <a:t> is the number of wavelengths for a cosine to make it around the Earth’s circumference!</a:t>
            </a:r>
          </a:p>
        </p:txBody>
      </p:sp>
    </p:spTree>
    <p:extLst>
      <p:ext uri="{BB962C8B-B14F-4D97-AF65-F5344CB8AC3E}">
        <p14:creationId xmlns:p14="http://schemas.microsoft.com/office/powerpoint/2010/main" val="219445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83A7C3-AD93-F09E-919C-AB5A9DDEE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216" y="368221"/>
            <a:ext cx="6219569" cy="5304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4D1ADF-6EEC-E551-CB05-0876D123FB26}"/>
              </a:ext>
            </a:extLst>
          </p:cNvPr>
          <p:cNvSpPr txBox="1"/>
          <p:nvPr/>
        </p:nvSpPr>
        <p:spPr>
          <a:xfrm>
            <a:off x="1631685" y="5874603"/>
            <a:ext cx="892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And the (predictive) model is revised using </a:t>
            </a:r>
            <a:r>
              <a:rPr lang="en-US" dirty="0" err="1">
                <a:solidFill>
                  <a:srgbClr val="0039AC"/>
                </a:solidFill>
              </a:rPr>
              <a:t>magsat</a:t>
            </a:r>
            <a:r>
              <a:rPr lang="en-US" dirty="0">
                <a:solidFill>
                  <a:srgbClr val="0039AC"/>
                </a:solidFill>
              </a:rPr>
              <a:t> data about</a:t>
            </a:r>
          </a:p>
          <a:p>
            <a:r>
              <a:rPr lang="en-US" dirty="0">
                <a:solidFill>
                  <a:srgbClr val="0039AC"/>
                </a:solidFill>
              </a:rPr>
              <a:t>once every five years!</a:t>
            </a:r>
          </a:p>
        </p:txBody>
      </p:sp>
    </p:spTree>
    <p:extLst>
      <p:ext uri="{BB962C8B-B14F-4D97-AF65-F5344CB8AC3E}">
        <p14:creationId xmlns:p14="http://schemas.microsoft.com/office/powerpoint/2010/main" val="131612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42EE662-AFAD-714E-809D-CB0BEDE5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01" y="150019"/>
            <a:ext cx="8599488" cy="494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7F36692-6126-CE4F-A33A-12FED1BA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91" y="3850482"/>
            <a:ext cx="41021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" name="Text Box 5">
            <a:extLst>
              <a:ext uri="{FF2B5EF4-FFF2-40B4-BE49-F238E27FC236}">
                <a16:creationId xmlns:a16="http://schemas.microsoft.com/office/drawing/2014/main" id="{FDD81C62-F5C8-D145-98BA-323949C8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976" y="5076032"/>
            <a:ext cx="49720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Westward drift of </a:t>
            </a:r>
            <a:r>
              <a:rPr lang="ja-JP" altLang="en-US">
                <a:solidFill>
                  <a:srgbClr val="0039AC"/>
                </a:solidFill>
                <a:ea typeface="ＭＳ Ｐゴシック" charset="0"/>
              </a:rPr>
              <a:t>“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non-dipole</a:t>
            </a:r>
            <a:r>
              <a:rPr lang="ja-JP" altLang="en-US">
                <a:solidFill>
                  <a:srgbClr val="0039AC"/>
                </a:solidFill>
                <a:ea typeface="ＭＳ Ｐゴシック" charset="0"/>
              </a:rPr>
              <a:t>”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field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(&amp; precession of magnetic about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rotation pole) 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 declination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changes relatively rapidly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53597DF-7DE9-6049-8767-01CAF654A807}"/>
              </a:ext>
            </a:extLst>
          </p:cNvPr>
          <p:cNvSpPr/>
          <p:nvPr/>
        </p:nvSpPr>
        <p:spPr>
          <a:xfrm>
            <a:off x="454369" y="1639957"/>
            <a:ext cx="1669774" cy="35780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Aside: Changes originally (and still) recorded at surface magnetic observatories including a long record in Washington DC!</a:t>
            </a:r>
          </a:p>
        </p:txBody>
      </p:sp>
    </p:spTree>
    <p:extLst>
      <p:ext uri="{BB962C8B-B14F-4D97-AF65-F5344CB8AC3E}">
        <p14:creationId xmlns:p14="http://schemas.microsoft.com/office/powerpoint/2010/main" val="230135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4816B-0501-BA42-9F9A-3CEF5755F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02" y="108744"/>
            <a:ext cx="4021138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084B1C01-1BD8-1443-996C-5F600EDBE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590" y="394048"/>
            <a:ext cx="5322291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Intensity of 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 total dipole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field changes more </a:t>
            </a:r>
            <a:r>
              <a:rPr lang="en-US" dirty="0">
                <a:solidFill>
                  <a:srgbClr val="0039AC"/>
                </a:solidFill>
              </a:rPr>
              <a:t>significantly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</a:rPr>
              <a:t>on longer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timescales… 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Paleointensity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measurements are very noisy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but they and models of the core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dynamo suggest field is strong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immediately after a reversal &amp;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weakens (~ exponential decay)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for some period to near zero,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then jumps to high value… 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Reversal may or not accompany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 jump. This </a:t>
            </a:r>
            <a:r>
              <a:rPr lang="ja-JP" altLang="en-US" dirty="0">
                <a:solidFill>
                  <a:srgbClr val="0039AC"/>
                </a:solidFill>
                <a:ea typeface="ＭＳ Ｐゴシック" charset="0"/>
              </a:rPr>
              <a:t>“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sawtooth</a:t>
            </a:r>
            <a:r>
              <a:rPr lang="ja-JP" altLang="en-US" dirty="0">
                <a:solidFill>
                  <a:srgbClr val="0039AC"/>
                </a:solidFill>
                <a:ea typeface="ＭＳ Ｐゴシック" charset="0"/>
              </a:rPr>
              <a:t>”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pattern has led some to suggest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that Earth will experience a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reversal in the next ~2000 years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</a:rPr>
              <a:t>(but it’s not linear or predictable)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.</a:t>
            </a:r>
          </a:p>
        </p:txBody>
      </p:sp>
      <p:pic>
        <p:nvPicPr>
          <p:cNvPr id="7" name="Picture 6" descr="m00004-img-533-paleointensity-data-magn-field">
            <a:extLst>
              <a:ext uri="{FF2B5EF4-FFF2-40B4-BE49-F238E27FC236}">
                <a16:creationId xmlns:a16="http://schemas.microsoft.com/office/drawing/2014/main" id="{52B5FDCD-7C9E-9244-85AD-AA54D08D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52" y="3136107"/>
            <a:ext cx="4016375" cy="361315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73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49481</TotalTime>
  <Words>766</Words>
  <Application>Microsoft Macintosh PowerPoint</Application>
  <PresentationFormat>Widescreen</PresentationFormat>
  <Paragraphs>117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62</cp:revision>
  <cp:lastPrinted>2022-01-10T14:45:35Z</cp:lastPrinted>
  <dcterms:created xsi:type="dcterms:W3CDTF">2022-01-10T14:15:51Z</dcterms:created>
  <dcterms:modified xsi:type="dcterms:W3CDTF">2026-04-01T22:38:00Z</dcterms:modified>
</cp:coreProperties>
</file>