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7" r:id="rId5"/>
    <p:sldId id="283" r:id="rId6"/>
    <p:sldId id="291" r:id="rId7"/>
    <p:sldId id="286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224" d="100"/>
          <a:sy n="224" d="100"/>
        </p:scale>
        <p:origin x="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Feb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7184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Mon 5 Feb: </a:t>
            </a:r>
            <a:r>
              <a:rPr lang="en-US" sz="2400" i="1" kern="1200" dirty="0">
                <a:solidFill>
                  <a:srgbClr val="0039AC"/>
                </a:solidFill>
                <a:effectLst/>
                <a:latin typeface="Arial Black" panose="020B0604020202020204" pitchFamily="34" charset="0"/>
                <a:ea typeface="+mn-ea"/>
                <a:cs typeface="+mn-cs"/>
              </a:rPr>
              <a:t>Burger </a:t>
            </a:r>
            <a:r>
              <a:rPr lang="en-US" sz="2400" kern="1200" dirty="0">
                <a:solidFill>
                  <a:srgbClr val="0039AC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rgbClr val="0039A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106-141 (§3.7-3.11)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63FA42E8-9E27-9F56-1D4C-7312ABF07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252269"/>
            <a:ext cx="8741047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Zoeppritz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’ equations and AVO</a:t>
            </a:r>
            <a:endParaRPr lang="en-US" b="1" dirty="0">
              <a:solidFill>
                <a:srgbClr val="0003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 </a:t>
            </a:r>
            <a:r>
              <a:rPr lang="en-US" b="1" i="1" dirty="0" err="1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Zoeppritz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’ equations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amplitudes of reflections and</a:t>
            </a:r>
          </a:p>
          <a:p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refractions that vary with angle of incidence at a boundary</a:t>
            </a:r>
          </a:p>
          <a:p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Amplitude vs offset (AVO)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reflection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amplitudes</a:t>
            </a:r>
          </a:p>
          <a:p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at different offsets (hence different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to infer properties</a:t>
            </a:r>
          </a:p>
          <a:p>
            <a:endParaRPr lang="en-US" sz="600" i="1" dirty="0">
              <a:solidFill>
                <a:srgbClr val="0039AC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The Refraction Method: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• For a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single horizontal layer over a </a:t>
            </a:r>
            <a:r>
              <a:rPr lang="en-US" i="1" dirty="0" err="1">
                <a:solidFill>
                  <a:srgbClr val="0039AC"/>
                </a:solidFill>
                <a:latin typeface="Arial Black" charset="0"/>
              </a:rPr>
              <a:t>halfspace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observed travel-times for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direct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 and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refracted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arrivals:</a:t>
            </a: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endParaRPr lang="en-US" sz="3200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give the velocities and layer thickness from </a:t>
            </a:r>
            <a:r>
              <a:rPr lang="en-US" i="1" dirty="0">
                <a:latin typeface="Times New Roman" charset="0"/>
              </a:rPr>
              <a:t>t = m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sz="600" i="1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x + b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as: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1E41C3-8F4B-5936-470A-3DA7659EA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7282"/>
            <a:ext cx="2236788" cy="831850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35B48A-A40A-EDB6-8E0E-73D0A8026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06020"/>
            <a:ext cx="642938" cy="71437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C6CFAD-4986-37DF-0B03-6F46DF43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566482"/>
            <a:ext cx="1485900" cy="731838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BC9D0B-D6B7-2D70-31CA-0E623D65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609345"/>
            <a:ext cx="754063" cy="64452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6206EF-9EEA-3CEC-0D04-967C1C551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5610932"/>
            <a:ext cx="817563" cy="64452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1">
            <a:extLst>
              <a:ext uri="{FF2B5EF4-FFF2-40B4-BE49-F238E27FC236}">
                <a16:creationId xmlns:a16="http://schemas.microsoft.com/office/drawing/2014/main" id="{CFE47890-0120-7C4A-B227-5E2595F8D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3379787"/>
            <a:ext cx="5105400" cy="3314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D7ABAE1-E5EC-1E42-8C7A-65098D8AF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503237"/>
            <a:ext cx="84582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4E36D91B-AC45-A249-A7B3-D0E35489D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22237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892152EA-2CF6-304C-90F3-B8440180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EC50DC2A-FC8F-9246-B3ED-BA7C67304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3" name="AutoShape 8">
            <a:extLst>
              <a:ext uri="{FF2B5EF4-FFF2-40B4-BE49-F238E27FC236}">
                <a16:creationId xmlns:a16="http://schemas.microsoft.com/office/drawing/2014/main" id="{8D0F57B0-FCA9-0647-A1FF-2AA19DDB0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4" name="AutoShape 9">
            <a:extLst>
              <a:ext uri="{FF2B5EF4-FFF2-40B4-BE49-F238E27FC236}">
                <a16:creationId xmlns:a16="http://schemas.microsoft.com/office/drawing/2014/main" id="{EB634E60-664F-904B-A169-545846259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35083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5" name="AutoShape 10">
            <a:extLst>
              <a:ext uri="{FF2B5EF4-FFF2-40B4-BE49-F238E27FC236}">
                <a16:creationId xmlns:a16="http://schemas.microsoft.com/office/drawing/2014/main" id="{88EBB45E-1038-6E46-8330-A66BED39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6" name="AutoShape 11">
            <a:extLst>
              <a:ext uri="{FF2B5EF4-FFF2-40B4-BE49-F238E27FC236}">
                <a16:creationId xmlns:a16="http://schemas.microsoft.com/office/drawing/2014/main" id="{3A0E2307-CE13-5448-8D3B-128CB8B8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A2251318-252B-D941-A3BF-D5629910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8" name="AutoShape 13">
            <a:extLst>
              <a:ext uri="{FF2B5EF4-FFF2-40B4-BE49-F238E27FC236}">
                <a16:creationId xmlns:a16="http://schemas.microsoft.com/office/drawing/2014/main" id="{138E9360-079F-1A4C-81E9-8CFAE5C3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35083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9" name="AutoShape 14">
            <a:extLst>
              <a:ext uri="{FF2B5EF4-FFF2-40B4-BE49-F238E27FC236}">
                <a16:creationId xmlns:a16="http://schemas.microsoft.com/office/drawing/2014/main" id="{524FB965-445B-4346-B71D-6C8EB5DC7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35083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0" name="AutoShape 15">
            <a:extLst>
              <a:ext uri="{FF2B5EF4-FFF2-40B4-BE49-F238E27FC236}">
                <a16:creationId xmlns:a16="http://schemas.microsoft.com/office/drawing/2014/main" id="{6D21E911-4E25-EA41-92E1-DF23671B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438" y="35083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074BEC0D-5B57-8448-8A4E-62824F92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25" y="808037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D15B91-E23E-CE49-BFBB-F5BED14C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493837"/>
            <a:ext cx="8458200" cy="4572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18">
            <a:extLst>
              <a:ext uri="{FF2B5EF4-FFF2-40B4-BE49-F238E27FC236}">
                <a16:creationId xmlns:a16="http://schemas.microsoft.com/office/drawing/2014/main" id="{8D771896-F793-AB49-BB9D-9172AD563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60387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ED48C25F-B98E-A84F-9E3B-1D488ECFF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5" y="503237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Direct arrival</a:t>
            </a:r>
          </a:p>
        </p:txBody>
      </p:sp>
      <p:sp>
        <p:nvSpPr>
          <p:cNvPr id="35" name="Line 20">
            <a:extLst>
              <a:ext uri="{FF2B5EF4-FFF2-40B4-BE49-F238E27FC236}">
                <a16:creationId xmlns:a16="http://schemas.microsoft.com/office/drawing/2014/main" id="{B627E7A3-8640-554B-8CCC-169929C7F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549275"/>
            <a:ext cx="239712" cy="941387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1">
            <a:extLst>
              <a:ext uri="{FF2B5EF4-FFF2-40B4-BE49-F238E27FC236}">
                <a16:creationId xmlns:a16="http://schemas.microsoft.com/office/drawing/2014/main" id="{399AD503-95B6-664B-B9C9-560006F04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9325" y="563562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22">
            <a:extLst>
              <a:ext uri="{FF2B5EF4-FFF2-40B4-BE49-F238E27FC236}">
                <a16:creationId xmlns:a16="http://schemas.microsoft.com/office/drawing/2014/main" id="{F2F0E0B8-9D2C-FE44-B3F9-6AFF7B8DE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5075" y="1490662"/>
            <a:ext cx="3500438" cy="317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23">
            <a:extLst>
              <a:ext uri="{FF2B5EF4-FFF2-40B4-BE49-F238E27FC236}">
                <a16:creationId xmlns:a16="http://schemas.microsoft.com/office/drawing/2014/main" id="{5C2BE897-0C24-534E-8DCB-A50E8D946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378" y="1179512"/>
            <a:ext cx="1674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 dirty="0"/>
              <a:t>Refracted arrival</a:t>
            </a: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4487523F-F12C-EE49-8A49-990AC3EEA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313" y="528637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6765D39-14AB-294F-9664-932EE3B3A9D6}"/>
              </a:ext>
            </a:extLst>
          </p:cNvPr>
          <p:cNvSpPr>
            <a:spLocks/>
          </p:cNvSpPr>
          <p:nvPr/>
        </p:nvSpPr>
        <p:spPr bwMode="auto">
          <a:xfrm>
            <a:off x="2244725" y="1008062"/>
            <a:ext cx="130175" cy="28575"/>
          </a:xfrm>
          <a:custGeom>
            <a:avLst/>
            <a:gdLst>
              <a:gd name="T0" fmla="*/ 0 w 82"/>
              <a:gd name="T1" fmla="*/ 18 h 18"/>
              <a:gd name="T2" fmla="*/ 42 w 82"/>
              <a:gd name="T3" fmla="*/ 14 h 18"/>
              <a:gd name="T4" fmla="*/ 82 w 82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18">
                <a:moveTo>
                  <a:pt x="0" y="18"/>
                </a:moveTo>
                <a:cubicBezTo>
                  <a:pt x="14" y="17"/>
                  <a:pt x="28" y="17"/>
                  <a:pt x="42" y="14"/>
                </a:cubicBezTo>
                <a:cubicBezTo>
                  <a:pt x="56" y="11"/>
                  <a:pt x="69" y="5"/>
                  <a:pt x="8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Text Box 26">
            <a:extLst>
              <a:ext uri="{FF2B5EF4-FFF2-40B4-BE49-F238E27FC236}">
                <a16:creationId xmlns:a16="http://schemas.microsoft.com/office/drawing/2014/main" id="{07F2A8CC-8D53-594C-8652-02BD78C87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68103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endParaRPr lang="en-US"/>
          </a:p>
        </p:txBody>
      </p:sp>
      <p:sp>
        <p:nvSpPr>
          <p:cNvPr id="42" name="Line 27">
            <a:extLst>
              <a:ext uri="{FF2B5EF4-FFF2-40B4-BE49-F238E27FC236}">
                <a16:creationId xmlns:a16="http://schemas.microsoft.com/office/drawing/2014/main" id="{1273F80E-D64F-3F47-B4E2-2548BB905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7125" y="503237"/>
            <a:ext cx="257175" cy="98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Line 28">
            <a:extLst>
              <a:ext uri="{FF2B5EF4-FFF2-40B4-BE49-F238E27FC236}">
                <a16:creationId xmlns:a16="http://schemas.microsoft.com/office/drawing/2014/main" id="{B933DEC3-1026-2044-BF59-D2D194BFB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4725" y="1570037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29">
            <a:extLst>
              <a:ext uri="{FF2B5EF4-FFF2-40B4-BE49-F238E27FC236}">
                <a16:creationId xmlns:a16="http://schemas.microsoft.com/office/drawing/2014/main" id="{740B9099-B15A-0246-BFA6-45133F9F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5" y="153193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</a:t>
            </a:r>
            <a:endParaRPr lang="en-US"/>
          </a:p>
        </p:txBody>
      </p:sp>
      <p:sp>
        <p:nvSpPr>
          <p:cNvPr id="45" name="Text Box 30">
            <a:extLst>
              <a:ext uri="{FF2B5EF4-FFF2-40B4-BE49-F238E27FC236}">
                <a16:creationId xmlns:a16="http://schemas.microsoft.com/office/drawing/2014/main" id="{653D3650-8A8C-7A41-A21D-F034EB36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5" y="960437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i</a:t>
            </a:r>
            <a:r>
              <a:rPr lang="en-US" sz="1600" i="1" baseline="-25000">
                <a:latin typeface="Times New Roman" charset="0"/>
              </a:rPr>
              <a:t>c</a:t>
            </a:r>
            <a:endParaRPr lang="en-US" sz="1600"/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id="{80BC7981-AD03-A144-8703-F1FC18AD0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73183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endParaRPr lang="en-US"/>
          </a:p>
        </p:txBody>
      </p:sp>
      <p:sp>
        <p:nvSpPr>
          <p:cNvPr id="47" name="Line 32">
            <a:extLst>
              <a:ext uri="{FF2B5EF4-FFF2-40B4-BE49-F238E27FC236}">
                <a16:creationId xmlns:a16="http://schemas.microsoft.com/office/drawing/2014/main" id="{776738DC-B9B0-A34B-B20F-5AE76D6522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5825" y="500062"/>
            <a:ext cx="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33">
            <a:extLst>
              <a:ext uri="{FF2B5EF4-FFF2-40B4-BE49-F238E27FC236}">
                <a16:creationId xmlns:a16="http://schemas.microsoft.com/office/drawing/2014/main" id="{3ED8FBBE-99B2-AC4E-B7C6-235E80486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25" y="1493837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49" name="Text Box 34">
            <a:extLst>
              <a:ext uri="{FF2B5EF4-FFF2-40B4-BE49-F238E27FC236}">
                <a16:creationId xmlns:a16="http://schemas.microsoft.com/office/drawing/2014/main" id="{B2A73C0C-726F-E04E-9C90-41AA0C410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2085975"/>
            <a:ext cx="8642109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Practical note: This works for a horizontal interface, and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then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only</a:t>
            </a:r>
            <a:r>
              <a:rPr lang="en-US" dirty="0">
                <a:solidFill>
                  <a:srgbClr val="0039AC"/>
                </a:solidFill>
              </a:rPr>
              <a:t> if there are enough geophones before &amp; after the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crossover distance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en-US" i="1" dirty="0" err="1">
                <a:latin typeface="Times New Roman" charset="0"/>
              </a:rPr>
              <a:t>x</a:t>
            </a:r>
            <a:r>
              <a:rPr lang="en-US" i="1" baseline="-25000" dirty="0" err="1">
                <a:latin typeface="Times New Roman" charset="0"/>
              </a:rPr>
              <a:t>co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(where arrival times for the direct</a:t>
            </a:r>
          </a:p>
        </p:txBody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76C72C27-FA33-434F-9C64-750523E3B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3167062"/>
            <a:ext cx="365837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&amp; refracted arrival are the</a:t>
            </a:r>
          </a:p>
          <a:p>
            <a:r>
              <a:rPr lang="en-US" dirty="0">
                <a:solidFill>
                  <a:srgbClr val="0039AC"/>
                </a:solidFill>
              </a:rPr>
              <a:t>same) to solve for </a:t>
            </a:r>
          </a:p>
          <a:p>
            <a:r>
              <a:rPr lang="en-US" dirty="0">
                <a:solidFill>
                  <a:srgbClr val="0039AC"/>
                </a:solidFill>
              </a:rPr>
              <a:t>equations of the two</a:t>
            </a:r>
          </a:p>
          <a:p>
            <a:r>
              <a:rPr lang="en-US" dirty="0">
                <a:solidFill>
                  <a:srgbClr val="0039AC"/>
                </a:solidFill>
              </a:rPr>
              <a:t>lines: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2A044CD-5A20-2C49-94E5-B525CEBBF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4605337"/>
            <a:ext cx="26162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8D79C54-0CB7-FF46-B123-F1C8F6AC1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970587"/>
            <a:ext cx="180816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38">
            <a:extLst>
              <a:ext uri="{FF2B5EF4-FFF2-40B4-BE49-F238E27FC236}">
                <a16:creationId xmlns:a16="http://schemas.microsoft.com/office/drawing/2014/main" id="{EB91A56D-B7DC-6F4C-A75F-4516213DA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13387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or</a:t>
            </a:r>
          </a:p>
        </p:txBody>
      </p:sp>
      <p:sp>
        <p:nvSpPr>
          <p:cNvPr id="54" name="Line 39">
            <a:extLst>
              <a:ext uri="{FF2B5EF4-FFF2-40B4-BE49-F238E27FC236}">
                <a16:creationId xmlns:a16="http://schemas.microsoft.com/office/drawing/2014/main" id="{A71B71A6-5B6D-2342-9AA8-11B144D6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3497262"/>
            <a:ext cx="0" cy="26495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EF12FF8-FAB8-144D-A77B-8EB01D442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5989637"/>
            <a:ext cx="52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co</a:t>
            </a:r>
            <a:endParaRPr lang="en-US" b="1" i="1" baseline="-25000">
              <a:solidFill>
                <a:srgbClr val="FF0300"/>
              </a:solidFill>
              <a:latin typeface="Times New Roman" charset="0"/>
            </a:endParaRPr>
          </a:p>
        </p:txBody>
      </p:sp>
      <p:sp>
        <p:nvSpPr>
          <p:cNvPr id="72" name="Line 41">
            <a:extLst>
              <a:ext uri="{FF2B5EF4-FFF2-40B4-BE49-F238E27FC236}">
                <a16:creationId xmlns:a16="http://schemas.microsoft.com/office/drawing/2014/main" id="{5CCC3719-1961-AB40-9651-A8D6C03EEB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0700" y="560387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BE7B91-D4FF-CB46-8BE0-6394A2F2C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03187"/>
            <a:ext cx="60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latin typeface="Times New Roman" charset="0"/>
              </a:rPr>
              <a:t>x</a:t>
            </a:r>
            <a:r>
              <a:rPr lang="en-US" i="1" baseline="-25000" dirty="0" err="1">
                <a:latin typeface="Times New Roman" charset="0"/>
              </a:rPr>
              <a:t>co</a:t>
            </a:r>
            <a:endParaRPr lang="en-US" i="1" baseline="-25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6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96B11F71-71A2-4E48-8630-93902E34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731" y="2700338"/>
            <a:ext cx="7856537" cy="2698750"/>
          </a:xfrm>
          <a:prstGeom prst="rect">
            <a:avLst/>
          </a:prstGeom>
          <a:solidFill>
            <a:srgbClr val="C8C8C8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Spatial sampling</a:t>
            </a:r>
            <a:r>
              <a:rPr lang="en-US" dirty="0">
                <a:solidFill>
                  <a:srgbClr val="0039AC"/>
                </a:solidFill>
              </a:rPr>
              <a:t> is key to getting accurate estimates</a:t>
            </a:r>
          </a:p>
          <a:p>
            <a:r>
              <a:rPr lang="en-US" dirty="0">
                <a:solidFill>
                  <a:srgbClr val="0039AC"/>
                </a:solidFill>
              </a:rPr>
              <a:t>of thickness: Must have multiple geophones that sample</a:t>
            </a:r>
          </a:p>
          <a:p>
            <a:r>
              <a:rPr lang="en-US" dirty="0">
                <a:solidFill>
                  <a:srgbClr val="0039AC"/>
                </a:solidFill>
              </a:rPr>
              <a:t>each layer. Since we don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t know the structure when </a:t>
            </a:r>
          </a:p>
          <a:p>
            <a:r>
              <a:rPr lang="en-US" dirty="0">
                <a:solidFill>
                  <a:srgbClr val="0039AC"/>
                </a:solidFill>
              </a:rPr>
              <a:t>designing the experiment, this means lots of closely-</a:t>
            </a:r>
          </a:p>
          <a:p>
            <a:r>
              <a:rPr lang="en-US" dirty="0">
                <a:solidFill>
                  <a:srgbClr val="0039AC"/>
                </a:solidFill>
              </a:rPr>
              <a:t>spaced geophones… Where 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close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 is determined by </a:t>
            </a:r>
          </a:p>
          <a:p>
            <a:r>
              <a:rPr lang="en-US" dirty="0">
                <a:solidFill>
                  <a:srgbClr val="0039AC"/>
                </a:solidFill>
              </a:rPr>
              <a:t>minimum expected thickness and maximum expected </a:t>
            </a:r>
          </a:p>
          <a:p>
            <a:r>
              <a:rPr lang="en-US" dirty="0">
                <a:solidFill>
                  <a:srgbClr val="0039AC"/>
                </a:solidFill>
              </a:rPr>
              <a:t>velocity difference!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CD2023-8D81-6548-9F9F-F5E4EC722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518" y="1458913"/>
            <a:ext cx="180816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97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023CFB9-3F61-3B48-9B78-E55F0618E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580921"/>
            <a:ext cx="84582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9B9288BD-961B-6D4A-A3E1-48E4F0696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99921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1C685A7-525C-5845-9427-EDD22824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AEDE70E3-B0F6-E348-9625-D22A150FA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4DB4C97F-BB0F-FD43-A9FC-10A77C7F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5BD52655-43A7-EA4A-AB7C-1E9E11703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7C7D00F4-216C-EF48-942C-EA2260B7D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A7033676-82D1-054E-B5C4-C79E62672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9D069487-FE21-AC4A-B5C0-C69335278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B2E94634-A974-B447-AB62-DBA92E193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2F39ED72-EB59-6248-8FED-9303D453A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1DBD3632-1948-5441-AFA3-C758382B5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789FD094-B19B-8845-8330-E474AB7A3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428521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131F58E8-943D-9044-A18F-B5E593807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0" y="885721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1C0C2A-3FF7-C549-AEF0-CBC546E76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1571521"/>
            <a:ext cx="8458200" cy="4572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A29E1B8A-D943-AD4D-9D2D-BE9CC7014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638071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D06EF966-F614-5140-8C8E-16D45632C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580921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Direct arrival</a:t>
            </a: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C273885C-F3CA-D54E-8B35-ED9EE83BD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4738" y="626959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0006B439-9919-924E-B677-4012A6C7A9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8700" y="641246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55B87F84-76D0-DF44-BE36-5153CCA70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4450" y="1568346"/>
            <a:ext cx="3500438" cy="317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7CCE3FF8-01FA-3249-9114-33161F61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713" y="1257196"/>
            <a:ext cx="167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arrival</a:t>
            </a:r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2CD03A3B-91A9-C547-8C24-CA5505DB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5688" y="606321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2A8B3D49-6F6D-6C42-B496-C686C5EFA722}"/>
              </a:ext>
            </a:extLst>
          </p:cNvPr>
          <p:cNvSpPr>
            <a:spLocks/>
          </p:cNvSpPr>
          <p:nvPr/>
        </p:nvSpPr>
        <p:spPr bwMode="auto">
          <a:xfrm>
            <a:off x="2324100" y="1085746"/>
            <a:ext cx="130175" cy="28575"/>
          </a:xfrm>
          <a:custGeom>
            <a:avLst/>
            <a:gdLst>
              <a:gd name="T0" fmla="*/ 0 w 82"/>
              <a:gd name="T1" fmla="*/ 18 h 18"/>
              <a:gd name="T2" fmla="*/ 42 w 82"/>
              <a:gd name="T3" fmla="*/ 14 h 18"/>
              <a:gd name="T4" fmla="*/ 82 w 82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18">
                <a:moveTo>
                  <a:pt x="0" y="18"/>
                </a:moveTo>
                <a:cubicBezTo>
                  <a:pt x="14" y="17"/>
                  <a:pt x="28" y="17"/>
                  <a:pt x="42" y="14"/>
                </a:cubicBezTo>
                <a:cubicBezTo>
                  <a:pt x="56" y="11"/>
                  <a:pt x="69" y="5"/>
                  <a:pt x="8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F4D7683E-FD07-A943-BBA0-48A3B646A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7587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1DDF5C6F-FE24-5149-ADDE-75A036E76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580921"/>
            <a:ext cx="257175" cy="98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D13CF5EF-8F60-5C42-8AC6-E6C0B9A5A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1647721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B152EBA4-5668-B744-B387-5DE819F7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675" y="1609621"/>
            <a:ext cx="115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 = x</a:t>
            </a:r>
            <a:r>
              <a:rPr lang="en-US" i="1" baseline="-25000">
                <a:latin typeface="Times New Roman" charset="0"/>
              </a:rPr>
              <a:t>c</a:t>
            </a:r>
            <a:r>
              <a:rPr lang="en-US" i="1">
                <a:latin typeface="Times New Roman" charset="0"/>
              </a:rPr>
              <a:t>/</a:t>
            </a:r>
            <a:r>
              <a:rPr lang="en-US"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42252BD1-EA89-ED47-9BAD-F2D130B9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1038121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i</a:t>
            </a:r>
            <a:r>
              <a:rPr lang="en-US" sz="1600" i="1" baseline="-25000">
                <a:latin typeface="Times New Roman" charset="0"/>
              </a:rPr>
              <a:t>c</a:t>
            </a:r>
            <a:endParaRPr lang="en-US" sz="1600"/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197D260-36E7-CC4B-BBA2-40CF80279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80952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endParaRPr lang="en-US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C7B7981F-604F-3C42-85E3-6363C83453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5200" y="577746"/>
            <a:ext cx="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BBE48453-2A12-404E-BB6A-C55E23ED5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0" y="1571521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" name="Text Box 35">
            <a:extLst>
              <a:ext uri="{FF2B5EF4-FFF2-40B4-BE49-F238E27FC236}">
                <a16:creationId xmlns:a16="http://schemas.microsoft.com/office/drawing/2014/main" id="{B09B7FFD-6661-3848-BB8B-1BDBCA096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2217737"/>
            <a:ext cx="7971102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Another term that crops up in refraction studies is the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critical distance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the horizontal distance traveled in</a:t>
            </a:r>
          </a:p>
          <a:p>
            <a:r>
              <a:rPr lang="en-US" dirty="0">
                <a:solidFill>
                  <a:srgbClr val="0039AC"/>
                </a:solidFill>
              </a:rPr>
              <a:t>layer </a:t>
            </a:r>
            <a:r>
              <a:rPr lang="en-US" dirty="0">
                <a:latin typeface="Times New Roman" charset="0"/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by the ray having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critical angle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i="1" baseline="-25000" dirty="0" err="1">
                <a:latin typeface="Times New Roman" charset="0"/>
              </a:rPr>
              <a:t>c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(i.e.,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i="1" baseline="-25000" dirty="0">
                <a:latin typeface="Times New Roman" charset="0"/>
              </a:rPr>
              <a:t>c</a:t>
            </a:r>
            <a:r>
              <a:rPr lang="en-US" i="1" dirty="0">
                <a:latin typeface="Times New Roman" charset="0"/>
              </a:rPr>
              <a:t> = 2b</a:t>
            </a:r>
            <a:r>
              <a:rPr lang="en-US" dirty="0">
                <a:solidFill>
                  <a:srgbClr val="0039AC"/>
                </a:solidFill>
              </a:rPr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C9FB05-4D66-534D-B6C9-E44AD0E8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3465512"/>
            <a:ext cx="6985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37">
            <a:extLst>
              <a:ext uri="{FF2B5EF4-FFF2-40B4-BE49-F238E27FC236}">
                <a16:creationId xmlns:a16="http://schemas.microsoft.com/office/drawing/2014/main" id="{38189A1C-5EB8-A348-B524-6FA91A31A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4808537"/>
            <a:ext cx="812754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situations where we have some approximate idea of the</a:t>
            </a:r>
          </a:p>
          <a:p>
            <a:r>
              <a:rPr lang="en-US" dirty="0">
                <a:solidFill>
                  <a:srgbClr val="0039AC"/>
                </a:solidFill>
              </a:rPr>
              <a:t>range of thicknesses &amp; velocities we might expect to find,</a:t>
            </a:r>
          </a:p>
          <a:p>
            <a:r>
              <a:rPr lang="en-US" dirty="0">
                <a:solidFill>
                  <a:srgbClr val="0039AC"/>
                </a:solidFill>
              </a:rPr>
              <a:t>calculating the crossover and critical distances inform</a:t>
            </a: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experiment design </a:t>
            </a:r>
            <a:r>
              <a:rPr lang="en-US" dirty="0">
                <a:solidFill>
                  <a:srgbClr val="0039AC"/>
                </a:solidFill>
              </a:rPr>
              <a:t>(i.e., how many geophones to use,</a:t>
            </a:r>
          </a:p>
          <a:p>
            <a:r>
              <a:rPr lang="en-US" dirty="0">
                <a:solidFill>
                  <a:srgbClr val="0039AC"/>
                </a:solidFill>
              </a:rPr>
              <a:t>offset &amp; spacing).</a:t>
            </a:r>
          </a:p>
        </p:txBody>
      </p:sp>
    </p:spTree>
    <p:extLst>
      <p:ext uri="{BB962C8B-B14F-4D97-AF65-F5344CB8AC3E}">
        <p14:creationId xmlns:p14="http://schemas.microsoft.com/office/powerpoint/2010/main" val="410071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5695A1-71E1-4646-86BD-EB38B290B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7" y="521865"/>
            <a:ext cx="84582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8B0B268B-BFAA-1F43-A4F5-496C5445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7" y="14086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C6617283-9D87-5D48-A054-BD8419371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5EA8D498-0CAB-4B4C-A291-0859FFFFB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515355F3-90FF-D646-B4BD-DA8D88991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400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9">
            <a:extLst>
              <a:ext uri="{FF2B5EF4-FFF2-40B4-BE49-F238E27FC236}">
                <a16:creationId xmlns:a16="http://schemas.microsoft.com/office/drawing/2014/main" id="{A0E64808-5EEE-564C-8F79-21D71D424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612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1927930C-C01A-7C40-9561-EB8C28CE6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7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62DB6110-126A-074E-A628-FB83DDCCF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450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FFB2B06F-1ADA-6149-8538-70D20EB77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AutoShape 13">
            <a:extLst>
              <a:ext uri="{FF2B5EF4-FFF2-40B4-BE49-F238E27FC236}">
                <a16:creationId xmlns:a16="http://schemas.microsoft.com/office/drawing/2014/main" id="{759486F0-B934-7A48-8C1F-D8C7C324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9" name="AutoShape 14">
            <a:extLst>
              <a:ext uri="{FF2B5EF4-FFF2-40B4-BE49-F238E27FC236}">
                <a16:creationId xmlns:a16="http://schemas.microsoft.com/office/drawing/2014/main" id="{7158964B-D09B-1C46-AD45-A52EE452D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912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0" name="AutoShape 15">
            <a:extLst>
              <a:ext uri="{FF2B5EF4-FFF2-40B4-BE49-F238E27FC236}">
                <a16:creationId xmlns:a16="http://schemas.microsoft.com/office/drawing/2014/main" id="{E6B0CE72-44FA-E343-969E-CEAACBF3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537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AutoShape 16">
            <a:extLst>
              <a:ext uri="{FF2B5EF4-FFF2-40B4-BE49-F238E27FC236}">
                <a16:creationId xmlns:a16="http://schemas.microsoft.com/office/drawing/2014/main" id="{6820996F-42CA-A241-9120-761640C0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750" y="36946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F48F8717-9C03-6943-BAEE-0B72F8960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3437" y="82666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7411FE-4D14-E246-9B3E-336865D7A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7" y="1512465"/>
            <a:ext cx="8458200" cy="4572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2D2C6FB0-3174-2E4A-8167-34D3E141D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0612" y="579015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748DB713-AF41-424A-81D5-F7E7AEC8E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7" y="521865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Direct arrival</a:t>
            </a:r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9B49C802-5D97-6847-B15B-9D40FEDB1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567903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0FFE32CD-3143-2F45-BA98-212124D9C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3937" y="582190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CCF95A4F-2320-9D4E-9463-C73E4802E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3625" y="547265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B10923C2-3EF9-B748-8DF9-B00194130B50}"/>
              </a:ext>
            </a:extLst>
          </p:cNvPr>
          <p:cNvSpPr>
            <a:spLocks/>
          </p:cNvSpPr>
          <p:nvPr/>
        </p:nvSpPr>
        <p:spPr bwMode="auto">
          <a:xfrm>
            <a:off x="2332037" y="1026690"/>
            <a:ext cx="130175" cy="28575"/>
          </a:xfrm>
          <a:custGeom>
            <a:avLst/>
            <a:gdLst>
              <a:gd name="T0" fmla="*/ 0 w 82"/>
              <a:gd name="T1" fmla="*/ 18 h 18"/>
              <a:gd name="T2" fmla="*/ 42 w 82"/>
              <a:gd name="T3" fmla="*/ 14 h 18"/>
              <a:gd name="T4" fmla="*/ 82 w 82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18">
                <a:moveTo>
                  <a:pt x="0" y="18"/>
                </a:moveTo>
                <a:cubicBezTo>
                  <a:pt x="14" y="17"/>
                  <a:pt x="28" y="17"/>
                  <a:pt x="42" y="14"/>
                </a:cubicBezTo>
                <a:cubicBezTo>
                  <a:pt x="56" y="11"/>
                  <a:pt x="69" y="5"/>
                  <a:pt x="8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F0DA3676-1950-3744-8072-3161D41A2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7" y="979065"/>
            <a:ext cx="311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i</a:t>
            </a:r>
            <a:r>
              <a:rPr lang="en-US" sz="1600" baseline="-25000">
                <a:latin typeface="Times New Roman" charset="0"/>
              </a:rPr>
              <a:t>1</a:t>
            </a:r>
            <a:endParaRPr lang="en-US" sz="1600"/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E59CC971-B780-234A-A58F-8CD4B930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7" y="75046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r>
              <a:rPr lang="en-US" baseline="-25000"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32" name="Line 27">
            <a:extLst>
              <a:ext uri="{FF2B5EF4-FFF2-40B4-BE49-F238E27FC236}">
                <a16:creationId xmlns:a16="http://schemas.microsoft.com/office/drawing/2014/main" id="{94D38EBD-DD49-E548-9C72-D8BE0DC29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3137" y="518690"/>
            <a:ext cx="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C87A63AA-D641-034A-BEBA-3488825F6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3437" y="150294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FCE0A0-B928-C74B-8CE8-18EF07E1E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2" y="1972840"/>
            <a:ext cx="8458200" cy="457200"/>
          </a:xfrm>
          <a:prstGeom prst="rect">
            <a:avLst/>
          </a:prstGeom>
          <a:solidFill>
            <a:srgbClr val="E3B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0">
            <a:extLst>
              <a:ext uri="{FF2B5EF4-FFF2-40B4-BE49-F238E27FC236}">
                <a16:creationId xmlns:a16="http://schemas.microsoft.com/office/drawing/2014/main" id="{9A0719F3-1323-1843-9A1B-E62E612F7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0" y="1514053"/>
            <a:ext cx="227013" cy="455613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1">
            <a:extLst>
              <a:ext uri="{FF2B5EF4-FFF2-40B4-BE49-F238E27FC236}">
                <a16:creationId xmlns:a16="http://schemas.microsoft.com/office/drawing/2014/main" id="{F7E6C30C-DEC9-6D49-ABA4-A12696A9D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5175" y="1493415"/>
            <a:ext cx="254000" cy="474663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2">
            <a:extLst>
              <a:ext uri="{FF2B5EF4-FFF2-40B4-BE49-F238E27FC236}">
                <a16:creationId xmlns:a16="http://schemas.microsoft.com/office/drawing/2014/main" id="{3F8D4BA2-330C-6C4F-8EA9-A17CF1D9A7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2575" y="1971253"/>
            <a:ext cx="3033713" cy="635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3">
            <a:extLst>
              <a:ext uri="{FF2B5EF4-FFF2-40B4-BE49-F238E27FC236}">
                <a16:creationId xmlns:a16="http://schemas.microsoft.com/office/drawing/2014/main" id="{6F038CBE-BEFB-1340-88BA-38D6E298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725" y="195061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3</a:t>
            </a:r>
            <a:endParaRPr lang="en-US">
              <a:cs typeface="ＭＳ Ｐゴシック" charset="0"/>
            </a:endParaRPr>
          </a:p>
        </p:txBody>
      </p:sp>
      <p:sp>
        <p:nvSpPr>
          <p:cNvPr id="39" name="Text Box 34">
            <a:extLst>
              <a:ext uri="{FF2B5EF4-FFF2-40B4-BE49-F238E27FC236}">
                <a16:creationId xmlns:a16="http://schemas.microsoft.com/office/drawing/2014/main" id="{C885784A-DF8B-F242-8AC0-60CCAB0CF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7" y="149341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r>
              <a:rPr lang="en-US" baseline="-25000"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40" name="Line 35">
            <a:extLst>
              <a:ext uri="{FF2B5EF4-FFF2-40B4-BE49-F238E27FC236}">
                <a16:creationId xmlns:a16="http://schemas.microsoft.com/office/drawing/2014/main" id="{7C4D7FF1-4516-6846-A967-BBAADE9F66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3137" y="1520403"/>
            <a:ext cx="7938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Text Box 36">
            <a:extLst>
              <a:ext uri="{FF2B5EF4-FFF2-40B4-BE49-F238E27FC236}">
                <a16:creationId xmlns:a16="http://schemas.microsoft.com/office/drawing/2014/main" id="{6C34B216-4D3F-8B4A-840B-CE8D5E52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2" y="1950615"/>
            <a:ext cx="167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arrival</a:t>
            </a:r>
          </a:p>
        </p:txBody>
      </p:sp>
      <p:sp>
        <p:nvSpPr>
          <p:cNvPr id="3" name="Text Box 37">
            <a:extLst>
              <a:ext uri="{FF2B5EF4-FFF2-40B4-BE49-F238E27FC236}">
                <a16:creationId xmlns:a16="http://schemas.microsoft.com/office/drawing/2014/main" id="{56A411D2-49E6-A74F-8BDB-982AEC401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68" y="2544763"/>
            <a:ext cx="789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multiple layers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we take advantage of Snell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s Law: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45E42B-E217-1E4A-A2D0-B21385495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7" y="3060700"/>
            <a:ext cx="5343525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39">
            <a:extLst>
              <a:ext uri="{FF2B5EF4-FFF2-40B4-BE49-F238E27FC236}">
                <a16:creationId xmlns:a16="http://schemas.microsoft.com/office/drawing/2014/main" id="{0A12BF00-EDE8-2F49-96E4-64DC89B6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344" y="3884613"/>
            <a:ext cx="7415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Via similar algebra &amp; geometry to the one-layer case,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1CEFC8-AB6E-2847-B578-6189E8A80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4413250"/>
            <a:ext cx="3962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1A6ADD-F661-0644-8C8D-8E80DB692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7" y="5851525"/>
            <a:ext cx="2625725" cy="88265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42">
            <a:extLst>
              <a:ext uri="{FF2B5EF4-FFF2-40B4-BE49-F238E27FC236}">
                <a16:creationId xmlns:a16="http://schemas.microsoft.com/office/drawing/2014/main" id="{C0C52D35-32E1-3540-914C-3F9EA526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331" y="5321300"/>
            <a:ext cx="384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or, generalizing to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solidFill>
                  <a:srgbClr val="0039AC"/>
                </a:solidFill>
              </a:rPr>
              <a:t>-layers:</a:t>
            </a:r>
          </a:p>
        </p:txBody>
      </p:sp>
    </p:spTree>
    <p:extLst>
      <p:ext uri="{BB962C8B-B14F-4D97-AF65-F5344CB8AC3E}">
        <p14:creationId xmlns:p14="http://schemas.microsoft.com/office/powerpoint/2010/main" val="18054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AD938B1-3E35-2159-060A-534B4EA34EB4}"/>
              </a:ext>
            </a:extLst>
          </p:cNvPr>
          <p:cNvGrpSpPr/>
          <p:nvPr/>
        </p:nvGrpSpPr>
        <p:grpSpPr>
          <a:xfrm>
            <a:off x="1323700" y="989839"/>
            <a:ext cx="9544601" cy="4878323"/>
            <a:chOff x="1445546" y="584821"/>
            <a:chExt cx="9544601" cy="487832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 Box 39">
                  <a:extLst>
                    <a:ext uri="{FF2B5EF4-FFF2-40B4-BE49-F238E27FC236}">
                      <a16:creationId xmlns:a16="http://schemas.microsoft.com/office/drawing/2014/main" id="{F181796B-9BAD-05DB-A7EC-A99C6D17D4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5546" y="584821"/>
                  <a:ext cx="9544601" cy="48783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lc="http://schemas.openxmlformats.org/drawingml/2006/lockedCanvas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lc="http://schemas.openxmlformats.org/drawingml/2006/lockedCanvas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5pPr>
                  <a:lvl6pPr marL="2286000" algn="l" defTabSz="457200" rtl="0" eaLnBrk="1" latinLnBrk="0" hangingPunct="1"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6pPr>
                  <a:lvl7pPr marL="2743200" algn="l" defTabSz="457200" rtl="0" eaLnBrk="1" latinLnBrk="0" hangingPunct="1"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7pPr>
                  <a:lvl8pPr marL="3200400" algn="l" defTabSz="457200" rtl="0" eaLnBrk="1" latinLnBrk="0" hangingPunct="1"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8pPr>
                  <a:lvl9pPr marL="3657600" algn="l" defTabSz="457200" rtl="0" eaLnBrk="1" latinLnBrk="0" hangingPunct="1">
                    <a:defRPr sz="2400" kern="12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+mn-cs"/>
                    </a:defRPr>
                  </a:lvl9pPr>
                </a:lstStyle>
                <a:p>
                  <a:r>
                    <a:rPr lang="en-US" b="1" i="1" dirty="0">
                      <a:solidFill>
                        <a:srgbClr val="0039AC"/>
                      </a:solidFill>
                      <a:latin typeface="Arial Black" panose="020B0604020202020204" pitchFamily="34" charset="0"/>
                      <a:cs typeface="Arial Black" panose="020B0604020202020204" pitchFamily="34" charset="0"/>
                    </a:rPr>
                    <a:t>Recall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  that your 2</a:t>
                  </a:r>
                  <a:r>
                    <a:rPr lang="en-US" baseline="30000" dirty="0">
                      <a:solidFill>
                        <a:srgbClr val="0039AC"/>
                      </a:solidFill>
                    </a:rPr>
                    <a:t>nd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 lab assignment asks for two crossover</a:t>
                  </a: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   distances (between the direct arrival and the first refraction,</a:t>
                  </a: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   and between the first refraction and the second refraction). We’ve</a:t>
                  </a: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   already derived the equation for the first of these, and the </a:t>
                  </a: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   equation for the second can be found similarly: We require that </a:t>
                  </a:r>
                </a:p>
                <a:p>
                  <a:endParaRPr lang="en-US" dirty="0">
                    <a:solidFill>
                      <a:srgbClr val="0039AC"/>
                    </a:solidFill>
                  </a:endParaRPr>
                </a:p>
                <a:p>
                  <a:endParaRPr lang="en-US" dirty="0">
                    <a:solidFill>
                      <a:srgbClr val="0039AC"/>
                    </a:solidFill>
                  </a:endParaRPr>
                </a:p>
                <a:p>
                  <a:endParaRPr lang="en-US" dirty="0">
                    <a:solidFill>
                      <a:srgbClr val="0039AC"/>
                    </a:solidFill>
                  </a:endParaRP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If we recall that these are the equations of lines with slopes (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,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)</a:t>
                  </a:r>
                </a:p>
                <a:p>
                  <a:r>
                    <a:rPr lang="en-US" dirty="0">
                      <a:solidFill>
                        <a:srgbClr val="0039AC"/>
                      </a:solidFill>
                    </a:rPr>
                    <a:t>   and intercepts (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, </a:t>
                  </a: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dirty="0">
                      <a:solidFill>
                        <a:srgbClr val="0039AC"/>
                      </a:solidFill>
                    </a:rPr>
                    <a:t>), a simplified way to write the solution is:</a:t>
                  </a:r>
                </a:p>
                <a:p>
                  <a:endPara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>
                    <a:solidFill>
                      <a:srgbClr val="0039A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" name="Text Box 39">
                  <a:extLst>
                    <a:ext uri="{FF2B5EF4-FFF2-40B4-BE49-F238E27FC236}">
                      <a16:creationId xmlns:a16="http://schemas.microsoft.com/office/drawing/2014/main" id="{F181796B-9BAD-05DB-A7EC-A99C6D17D4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5546" y="584821"/>
                  <a:ext cx="9544601" cy="4878323"/>
                </a:xfrm>
                <a:prstGeom prst="rect">
                  <a:avLst/>
                </a:prstGeom>
                <a:blipFill>
                  <a:blip r:embed="rId2"/>
                  <a:stretch>
                    <a:fillRect l="-1064" t="-1036" b="-25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lc="http://schemas.openxmlformats.org/drawingml/2006/lockedCanvas"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lc="http://schemas.openxmlformats.org/drawingml/2006/lockedCanvas"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4DAE8F0-1E6F-632F-D122-EBFCF04F14D5}"/>
                </a:ext>
              </a:extLst>
            </p:cNvPr>
            <p:cNvGrpSpPr/>
            <p:nvPr/>
          </p:nvGrpSpPr>
          <p:grpSpPr>
            <a:xfrm>
              <a:off x="3348048" y="2590126"/>
              <a:ext cx="5740102" cy="835025"/>
              <a:chOff x="3348048" y="2698040"/>
              <a:chExt cx="5740102" cy="83502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C90D9AEB-88A7-800A-9EAC-AC2A5736B69F}"/>
                  </a:ext>
                </a:extLst>
              </p:cNvPr>
              <p:cNvGrpSpPr/>
              <p:nvPr/>
            </p:nvGrpSpPr>
            <p:grpSpPr>
              <a:xfrm>
                <a:off x="3348048" y="2698040"/>
                <a:ext cx="5740102" cy="835025"/>
                <a:chOff x="3348048" y="2698040"/>
                <a:chExt cx="5740102" cy="835025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:a16="http://schemas.microsoft.com/office/drawing/2014/main" id="{D4EBD092-EC94-A40F-A401-6F709129CB4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369"/>
                <a:stretch/>
              </p:blipFill>
              <p:spPr bwMode="auto">
                <a:xfrm>
                  <a:off x="5259220" y="2698040"/>
                  <a:ext cx="3828930" cy="8350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lc="http://schemas.openxmlformats.org/drawingml/2006/lockedCanvas" xmlns:a14="http://schemas.microsoft.com/office/drawing/2010/main" xmlns:mc="http://schemas.openxmlformats.org/markup-compatibility/2006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lc="http://schemas.openxmlformats.org/drawingml/2006/lockedCanvas" xmlns:a14="http://schemas.microsoft.com/office/drawing/2010/main" xmlns:mc="http://schemas.openxmlformats.org/markup-compatibility/2006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 xmlns:a14="http://schemas.microsoft.com/office/drawing/2010/main" xmlns:mc="http://schemas.openxmlformats.org/markup-compatibility/2006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" name="Picture 5">
                  <a:extLst>
                    <a:ext uri="{FF2B5EF4-FFF2-40B4-BE49-F238E27FC236}">
                      <a16:creationId xmlns:a16="http://schemas.microsoft.com/office/drawing/2014/main" id="{65C61870-C6B8-FAEC-AD53-24DCCAFB96F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4473"/>
                <a:stretch/>
              </p:blipFill>
              <p:spPr bwMode="auto">
                <a:xfrm>
                  <a:off x="3348048" y="2701215"/>
                  <a:ext cx="1913057" cy="83185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lc="http://schemas.openxmlformats.org/drawingml/2006/lockedCanvas" xmlns:a14="http://schemas.microsoft.com/office/drawing/2010/main" xmlns:mc="http://schemas.openxmlformats.org/markup-compatibility/2006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269F394-42BB-86A6-BB47-E9ABF622FC62}"/>
                  </a:ext>
                </a:extLst>
              </p:cNvPr>
              <p:cNvSpPr txBox="1"/>
              <p:nvPr/>
            </p:nvSpPr>
            <p:spPr>
              <a:xfrm>
                <a:off x="4077882" y="2906309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700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A94AEE3-151C-504A-AFA3-EFE2E583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38" y="542925"/>
            <a:ext cx="8458200" cy="1428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solidFill>
                <a:schemeClr val="accent2"/>
              </a:solidFill>
              <a:cs typeface="ＭＳ Ｐゴシック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97A32B7-20EB-5448-A00D-F0271D6F0BE1}"/>
              </a:ext>
            </a:extLst>
          </p:cNvPr>
          <p:cNvSpPr>
            <a:spLocks/>
          </p:cNvSpPr>
          <p:nvPr/>
        </p:nvSpPr>
        <p:spPr bwMode="auto">
          <a:xfrm>
            <a:off x="1866901" y="1138238"/>
            <a:ext cx="8462963" cy="842963"/>
          </a:xfrm>
          <a:custGeom>
            <a:avLst/>
            <a:gdLst>
              <a:gd name="T0" fmla="*/ 0 w 5331"/>
              <a:gd name="T1" fmla="*/ 262 h 531"/>
              <a:gd name="T2" fmla="*/ 5331 w 5331"/>
              <a:gd name="T3" fmla="*/ 0 h 531"/>
              <a:gd name="T4" fmla="*/ 5331 w 5331"/>
              <a:gd name="T5" fmla="*/ 531 h 531"/>
              <a:gd name="T6" fmla="*/ 0 w 5331"/>
              <a:gd name="T7" fmla="*/ 531 h 531"/>
              <a:gd name="T8" fmla="*/ 0 w 5331"/>
              <a:gd name="T9" fmla="*/ 262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31" h="531">
                <a:moveTo>
                  <a:pt x="0" y="262"/>
                </a:moveTo>
                <a:lnTo>
                  <a:pt x="5331" y="0"/>
                </a:lnTo>
                <a:lnTo>
                  <a:pt x="5331" y="531"/>
                </a:lnTo>
                <a:lnTo>
                  <a:pt x="0" y="531"/>
                </a:lnTo>
                <a:lnTo>
                  <a:pt x="0" y="26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AutoShape 6">
            <a:extLst>
              <a:ext uri="{FF2B5EF4-FFF2-40B4-BE49-F238E27FC236}">
                <a16:creationId xmlns:a16="http://schemas.microsoft.com/office/drawing/2014/main" id="{E264C216-38EF-8B46-8CEE-85671D44C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16192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AutoShape 7">
            <a:extLst>
              <a:ext uri="{FF2B5EF4-FFF2-40B4-BE49-F238E27FC236}">
                <a16:creationId xmlns:a16="http://schemas.microsoft.com/office/drawing/2014/main" id="{8896EA8C-A1BE-0B4B-9AE6-F292288B3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451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2" name="AutoShape 8">
            <a:extLst>
              <a:ext uri="{FF2B5EF4-FFF2-40B4-BE49-F238E27FC236}">
                <a16:creationId xmlns:a16="http://schemas.microsoft.com/office/drawing/2014/main" id="{289B112A-CF6E-0448-BBE8-03C238FDF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076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3" name="AutoShape 9">
            <a:extLst>
              <a:ext uri="{FF2B5EF4-FFF2-40B4-BE49-F238E27FC236}">
                <a16:creationId xmlns:a16="http://schemas.microsoft.com/office/drawing/2014/main" id="{13FF5444-4FE2-D94C-AA36-A02828D1D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1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4" name="AutoShape 10">
            <a:extLst>
              <a:ext uri="{FF2B5EF4-FFF2-40B4-BE49-F238E27FC236}">
                <a16:creationId xmlns:a16="http://schemas.microsoft.com/office/drawing/2014/main" id="{02143D72-84BA-2540-985A-5DC78ACBF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5" name="AutoShape 11">
            <a:extLst>
              <a:ext uri="{FF2B5EF4-FFF2-40B4-BE49-F238E27FC236}">
                <a16:creationId xmlns:a16="http://schemas.microsoft.com/office/drawing/2014/main" id="{9349482C-A7B0-A144-B227-22BD47656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8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1A6419D9-34FA-8548-A36A-F47EA065E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1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7" name="AutoShape 13">
            <a:extLst>
              <a:ext uri="{FF2B5EF4-FFF2-40B4-BE49-F238E27FC236}">
                <a16:creationId xmlns:a16="http://schemas.microsoft.com/office/drawing/2014/main" id="{CE1D5A55-A4C6-334B-B5C9-B4A6AC74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6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D1B68351-AFA8-FB47-8BD8-C42941B56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1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9" name="AutoShape 15">
            <a:extLst>
              <a:ext uri="{FF2B5EF4-FFF2-40B4-BE49-F238E27FC236}">
                <a16:creationId xmlns:a16="http://schemas.microsoft.com/office/drawing/2014/main" id="{AC517FEB-6D50-644C-841D-ACBE5ECF5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213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0" name="AutoShape 16">
            <a:extLst>
              <a:ext uri="{FF2B5EF4-FFF2-40B4-BE49-F238E27FC236}">
                <a16:creationId xmlns:a16="http://schemas.microsoft.com/office/drawing/2014/main" id="{160B125F-2C08-BC4C-A0CA-AFAB5D78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BE51E5A8-5774-374F-8BF5-B3BA9E768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051" y="3905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250C9BE1-79BA-AF4F-8B70-6513F0929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0738" y="6000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33" name="Line 19">
            <a:extLst>
              <a:ext uri="{FF2B5EF4-FFF2-40B4-BE49-F238E27FC236}">
                <a16:creationId xmlns:a16="http://schemas.microsoft.com/office/drawing/2014/main" id="{65CBE370-0FA8-ED4A-82C9-4CF52077F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7913" y="600075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6B387668-78B5-B845-BCF1-CE5F999A5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542925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Direct arrival</a:t>
            </a:r>
          </a:p>
        </p:txBody>
      </p:sp>
      <p:sp>
        <p:nvSpPr>
          <p:cNvPr id="35" name="Line 21">
            <a:extLst>
              <a:ext uri="{FF2B5EF4-FFF2-40B4-BE49-F238E27FC236}">
                <a16:creationId xmlns:a16="http://schemas.microsoft.com/office/drawing/2014/main" id="{51A48FAD-4B36-AF4A-98F3-CD3854672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6" y="588963"/>
            <a:ext cx="239713" cy="9413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2">
            <a:extLst>
              <a:ext uri="{FF2B5EF4-FFF2-40B4-BE49-F238E27FC236}">
                <a16:creationId xmlns:a16="http://schemas.microsoft.com/office/drawing/2014/main" id="{426E21C0-0D2D-5D47-A867-322C252F5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5376" y="603250"/>
            <a:ext cx="168275" cy="712788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23">
            <a:extLst>
              <a:ext uri="{FF2B5EF4-FFF2-40B4-BE49-F238E27FC236}">
                <a16:creationId xmlns:a16="http://schemas.microsoft.com/office/drawing/2014/main" id="{A960712C-9EE1-9044-8954-C3650F798E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9688" y="1335088"/>
            <a:ext cx="3581400" cy="195263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24">
            <a:extLst>
              <a:ext uri="{FF2B5EF4-FFF2-40B4-BE49-F238E27FC236}">
                <a16:creationId xmlns:a16="http://schemas.microsoft.com/office/drawing/2014/main" id="{7F55FC15-5342-3C41-BC8A-295AD7BD5F93}"/>
              </a:ext>
            </a:extLst>
          </p:cNvPr>
          <p:cNvSpPr txBox="1">
            <a:spLocks noChangeArrowheads="1"/>
          </p:cNvSpPr>
          <p:nvPr/>
        </p:nvSpPr>
        <p:spPr bwMode="auto">
          <a:xfrm rot="21370829">
            <a:off x="3262313" y="1114425"/>
            <a:ext cx="167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arrival</a:t>
            </a:r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2E9210F1-EA2B-604D-8132-F333C25D8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0926" y="568325"/>
            <a:ext cx="65088" cy="91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F11366AF-A4E6-9742-AD06-6F8B080B006C}"/>
              </a:ext>
            </a:extLst>
          </p:cNvPr>
          <p:cNvSpPr>
            <a:spLocks/>
          </p:cNvSpPr>
          <p:nvPr/>
        </p:nvSpPr>
        <p:spPr bwMode="auto">
          <a:xfrm>
            <a:off x="2368551" y="1047750"/>
            <a:ext cx="80963" cy="74613"/>
          </a:xfrm>
          <a:custGeom>
            <a:avLst/>
            <a:gdLst>
              <a:gd name="T0" fmla="*/ 0 w 82"/>
              <a:gd name="T1" fmla="*/ 18 h 18"/>
              <a:gd name="T2" fmla="*/ 42 w 82"/>
              <a:gd name="T3" fmla="*/ 14 h 18"/>
              <a:gd name="T4" fmla="*/ 82 w 82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18">
                <a:moveTo>
                  <a:pt x="0" y="18"/>
                </a:moveTo>
                <a:cubicBezTo>
                  <a:pt x="14" y="17"/>
                  <a:pt x="28" y="17"/>
                  <a:pt x="42" y="14"/>
                </a:cubicBezTo>
                <a:cubicBezTo>
                  <a:pt x="56" y="11"/>
                  <a:pt x="69" y="5"/>
                  <a:pt x="8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Text Box 27">
            <a:extLst>
              <a:ext uri="{FF2B5EF4-FFF2-40B4-BE49-F238E27FC236}">
                <a16:creationId xmlns:a16="http://schemas.microsoft.com/office/drawing/2014/main" id="{CB831ED9-81B2-8A48-B9CC-583BC4A5F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1095375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i</a:t>
            </a:r>
            <a:r>
              <a:rPr lang="en-US" sz="1600" i="1" baseline="-25000">
                <a:latin typeface="Times New Roman" charset="0"/>
              </a:rPr>
              <a:t>c</a:t>
            </a:r>
            <a:endParaRPr lang="en-US" sz="1600"/>
          </a:p>
        </p:txBody>
      </p:sp>
      <p:sp>
        <p:nvSpPr>
          <p:cNvPr id="42" name="Text Box 28">
            <a:extLst>
              <a:ext uri="{FF2B5EF4-FFF2-40B4-BE49-F238E27FC236}">
                <a16:creationId xmlns:a16="http://schemas.microsoft.com/office/drawing/2014/main" id="{FBBEE079-5BF6-A14C-9AA9-8EFDC930D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771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endParaRPr lang="en-US"/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2032551E-2CF0-074D-9961-511AC8E986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0438" y="539750"/>
            <a:ext cx="0" cy="99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30">
            <a:extLst>
              <a:ext uri="{FF2B5EF4-FFF2-40B4-BE49-F238E27FC236}">
                <a16:creationId xmlns:a16="http://schemas.microsoft.com/office/drawing/2014/main" id="{54286F5A-CA02-2C4D-8386-A181ED3B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0738" y="13620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pic>
        <p:nvPicPr>
          <p:cNvPr id="16" name="Picture 15" descr="p2">
            <a:extLst>
              <a:ext uri="{FF2B5EF4-FFF2-40B4-BE49-F238E27FC236}">
                <a16:creationId xmlns:a16="http://schemas.microsoft.com/office/drawing/2014/main" id="{E6CFE7FC-8836-7A45-BF19-E688CB222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133600"/>
            <a:ext cx="7277100" cy="4724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32">
            <a:extLst>
              <a:ext uri="{FF2B5EF4-FFF2-40B4-BE49-F238E27FC236}">
                <a16:creationId xmlns:a16="http://schemas.microsoft.com/office/drawing/2014/main" id="{2898A285-CCAE-0F43-BE6D-A37D2F6F8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419600"/>
            <a:ext cx="60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6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677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2622B3-D799-EE4F-BE28-9B2850EAE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181" y="628650"/>
            <a:ext cx="8458200" cy="1428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solidFill>
                <a:schemeClr val="accent2"/>
              </a:solidFill>
              <a:cs typeface="ＭＳ Ｐゴシック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B4086707-C11C-8441-AF7A-B72BB19FB1D5}"/>
              </a:ext>
            </a:extLst>
          </p:cNvPr>
          <p:cNvSpPr>
            <a:spLocks/>
          </p:cNvSpPr>
          <p:nvPr/>
        </p:nvSpPr>
        <p:spPr bwMode="auto">
          <a:xfrm>
            <a:off x="1835944" y="1223963"/>
            <a:ext cx="8462962" cy="842962"/>
          </a:xfrm>
          <a:custGeom>
            <a:avLst/>
            <a:gdLst>
              <a:gd name="T0" fmla="*/ 0 w 5331"/>
              <a:gd name="T1" fmla="*/ 262 h 531"/>
              <a:gd name="T2" fmla="*/ 5331 w 5331"/>
              <a:gd name="T3" fmla="*/ 0 h 531"/>
              <a:gd name="T4" fmla="*/ 5331 w 5331"/>
              <a:gd name="T5" fmla="*/ 531 h 531"/>
              <a:gd name="T6" fmla="*/ 0 w 5331"/>
              <a:gd name="T7" fmla="*/ 531 h 531"/>
              <a:gd name="T8" fmla="*/ 0 w 5331"/>
              <a:gd name="T9" fmla="*/ 262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31" h="531">
                <a:moveTo>
                  <a:pt x="0" y="262"/>
                </a:moveTo>
                <a:lnTo>
                  <a:pt x="5331" y="0"/>
                </a:lnTo>
                <a:lnTo>
                  <a:pt x="5331" y="531"/>
                </a:lnTo>
                <a:lnTo>
                  <a:pt x="0" y="531"/>
                </a:lnTo>
                <a:lnTo>
                  <a:pt x="0" y="26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02B2CB5D-94DE-1F47-BE8F-7ACBA49D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981" y="247650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DC84EEDE-6651-5B44-9703-EF8D32E59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4494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AC7E4CE2-6962-F145-9991-2F05E107F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9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7D4243E3-7944-0E48-98CC-C5AA49CC0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744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9C9478F7-EB71-A443-96B9-DB025AD7F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956" y="4762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74CA7910-DACE-F545-9F03-CE63B4F98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581" y="4762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B56E1C3A-98D4-4846-B096-784161A19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794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9CB4C19B-9DD6-C24C-B877-AB204AAFB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1419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DBD4D200-188E-DA46-94D2-16174BE6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044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4">
            <a:extLst>
              <a:ext uri="{FF2B5EF4-FFF2-40B4-BE49-F238E27FC236}">
                <a16:creationId xmlns:a16="http://schemas.microsoft.com/office/drawing/2014/main" id="{5EAAF5F3-1414-9B46-A36E-166047A42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4256" y="4762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5">
            <a:extLst>
              <a:ext uri="{FF2B5EF4-FFF2-40B4-BE49-F238E27FC236}">
                <a16:creationId xmlns:a16="http://schemas.microsoft.com/office/drawing/2014/main" id="{AAD775E4-D2CF-E64B-B3EA-C676B984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881" y="4762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6">
            <a:extLst>
              <a:ext uri="{FF2B5EF4-FFF2-40B4-BE49-F238E27FC236}">
                <a16:creationId xmlns:a16="http://schemas.microsoft.com/office/drawing/2014/main" id="{5096A378-C6F7-564F-B5F1-84836C42A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7094" y="47625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46831FAA-3ED4-B948-BD4D-65C9D2EA6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9781" y="685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F684759E-D0E2-454C-B198-B501BADE7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956" y="685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4019B127-C963-A74D-8C1C-2BD449881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981" y="628650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Direct arrival</a:t>
            </a:r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F1EEBD9A-1D48-AE4C-B69D-C42805C11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019" y="674688"/>
            <a:ext cx="267304" cy="94312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869787F2-5EF8-F24B-928A-0BA4F83D19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3361" y="688975"/>
            <a:ext cx="179333" cy="72770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3A5D0718-5B06-2D4D-8FBA-051E8FA4F1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8730" y="1416680"/>
            <a:ext cx="3601869" cy="19939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7D3D8ADE-F347-074A-B7C8-F19D18220476}"/>
              </a:ext>
            </a:extLst>
          </p:cNvPr>
          <p:cNvSpPr txBox="1">
            <a:spLocks noChangeArrowheads="1"/>
          </p:cNvSpPr>
          <p:nvPr/>
        </p:nvSpPr>
        <p:spPr bwMode="auto">
          <a:xfrm rot="21370829">
            <a:off x="3231356" y="1492250"/>
            <a:ext cx="167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arrival</a:t>
            </a:r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4221DF04-5E6F-834A-8D11-C709D04E8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9969" y="654050"/>
            <a:ext cx="66675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E3BE664-3033-684C-9BD4-5F96968495CB}"/>
              </a:ext>
            </a:extLst>
          </p:cNvPr>
          <p:cNvSpPr>
            <a:spLocks/>
          </p:cNvSpPr>
          <p:nvPr/>
        </p:nvSpPr>
        <p:spPr bwMode="auto">
          <a:xfrm>
            <a:off x="2337594" y="1133475"/>
            <a:ext cx="80962" cy="74613"/>
          </a:xfrm>
          <a:custGeom>
            <a:avLst/>
            <a:gdLst>
              <a:gd name="T0" fmla="*/ 0 w 82"/>
              <a:gd name="T1" fmla="*/ 18 h 18"/>
              <a:gd name="T2" fmla="*/ 42 w 82"/>
              <a:gd name="T3" fmla="*/ 14 h 18"/>
              <a:gd name="T4" fmla="*/ 82 w 82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18">
                <a:moveTo>
                  <a:pt x="0" y="18"/>
                </a:moveTo>
                <a:cubicBezTo>
                  <a:pt x="14" y="17"/>
                  <a:pt x="28" y="17"/>
                  <a:pt x="42" y="14"/>
                </a:cubicBezTo>
                <a:cubicBezTo>
                  <a:pt x="56" y="11"/>
                  <a:pt x="69" y="5"/>
                  <a:pt x="8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34DB2500-1B83-564E-83CD-46897A8E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298" y="1192594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 dirty="0" err="1">
                <a:latin typeface="Times New Roman" charset="0"/>
              </a:rPr>
              <a:t>i</a:t>
            </a:r>
            <a:r>
              <a:rPr lang="en-US" sz="1600" i="1" baseline="-25000" dirty="0" err="1">
                <a:latin typeface="Times New Roman" charset="0"/>
              </a:rPr>
              <a:t>c</a:t>
            </a:r>
            <a:endParaRPr lang="en-US" sz="1600" dirty="0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6397D34C-5A77-4A40-B671-B6AE2BE5A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556" y="8572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r>
              <a:rPr lang="en-US" i="1" baseline="-25000">
                <a:latin typeface="Times New Roman" charset="0"/>
              </a:rPr>
              <a:t>u</a:t>
            </a:r>
            <a:endParaRPr lang="en-US"/>
          </a:p>
        </p:txBody>
      </p:sp>
      <p:sp>
        <p:nvSpPr>
          <p:cNvPr id="27" name="Line 28">
            <a:extLst>
              <a:ext uri="{FF2B5EF4-FFF2-40B4-BE49-F238E27FC236}">
                <a16:creationId xmlns:a16="http://schemas.microsoft.com/office/drawing/2014/main" id="{008A16AD-E1D9-DC42-8746-AE633DBC9F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2806" y="635000"/>
            <a:ext cx="28575" cy="944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91F0FB62-C1FF-DC45-9CEE-B12E6FF2B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9781" y="1447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pic>
        <p:nvPicPr>
          <p:cNvPr id="29" name="Picture 28" descr="p2">
            <a:extLst>
              <a:ext uri="{FF2B5EF4-FFF2-40B4-BE49-F238E27FC236}">
                <a16:creationId xmlns:a16="http://schemas.microsoft.com/office/drawing/2014/main" id="{EC068D42-C4CE-9940-8B12-402598153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756" y="2286000"/>
            <a:ext cx="4267200" cy="27701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31">
            <a:extLst>
              <a:ext uri="{FF2B5EF4-FFF2-40B4-BE49-F238E27FC236}">
                <a16:creationId xmlns:a16="http://schemas.microsoft.com/office/drawing/2014/main" id="{B593FF75-1CB4-1A46-A288-34E8F815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481" y="2182813"/>
            <a:ext cx="407325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Refraction from a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dipping </a:t>
            </a:r>
          </a:p>
          <a:p>
            <a:pPr eaLnBrk="0" hangingPunct="0"/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interface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Now thickness changes with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offset, so slope is no longer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= inverse of layer velocity.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Refer to as “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apparent </a:t>
            </a: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velocity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”, and this is why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we reverse our shots!</a:t>
            </a:r>
          </a:p>
        </p:txBody>
      </p:sp>
      <p:sp>
        <p:nvSpPr>
          <p:cNvPr id="31" name="AutoShape 32">
            <a:extLst>
              <a:ext uri="{FF2B5EF4-FFF2-40B4-BE49-F238E27FC236}">
                <a16:creationId xmlns:a16="http://schemas.microsoft.com/office/drawing/2014/main" id="{0E4AFA11-C75F-8A4A-B554-BC97CF34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181" y="21272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462EECE3-FEDA-184D-ACAA-BA42CBD16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29559" y="635000"/>
            <a:ext cx="89835" cy="672492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27F6DC7C-FDE7-EF4B-B8D1-F71526E18A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1119" y="1295400"/>
            <a:ext cx="2620962" cy="11747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5">
            <a:extLst>
              <a:ext uri="{FF2B5EF4-FFF2-40B4-BE49-F238E27FC236}">
                <a16:creationId xmlns:a16="http://schemas.microsoft.com/office/drawing/2014/main" id="{F3F769D3-F2BF-DE44-971A-5CCB5246A8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33331" y="712788"/>
            <a:ext cx="109538" cy="68897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6">
            <a:extLst>
              <a:ext uri="{FF2B5EF4-FFF2-40B4-BE49-F238E27FC236}">
                <a16:creationId xmlns:a16="http://schemas.microsoft.com/office/drawing/2014/main" id="{47D49860-67B9-0947-AAE8-A1B146F9A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6694" y="1265238"/>
            <a:ext cx="76517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7">
            <a:extLst>
              <a:ext uri="{FF2B5EF4-FFF2-40B4-BE49-F238E27FC236}">
                <a16:creationId xmlns:a16="http://schemas.microsoft.com/office/drawing/2014/main" id="{6C407A28-87A7-034D-A2CA-4D763B868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9731" y="593725"/>
            <a:ext cx="39688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B6A1F351-5AC7-2846-834F-5E6248EE5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0206" y="7048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h</a:t>
            </a:r>
            <a:r>
              <a:rPr lang="en-US" i="1" baseline="-25000">
                <a:latin typeface="Times New Roman" charset="0"/>
              </a:rPr>
              <a:t>d</a:t>
            </a:r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57311AF-F372-6B47-942F-FB7DFF9BF37B}"/>
              </a:ext>
            </a:extLst>
          </p:cNvPr>
          <p:cNvSpPr>
            <a:spLocks/>
          </p:cNvSpPr>
          <p:nvPr/>
        </p:nvSpPr>
        <p:spPr bwMode="auto">
          <a:xfrm>
            <a:off x="3305969" y="1295400"/>
            <a:ext cx="33337" cy="274638"/>
          </a:xfrm>
          <a:custGeom>
            <a:avLst/>
            <a:gdLst>
              <a:gd name="T0" fmla="*/ 1 w 21"/>
              <a:gd name="T1" fmla="*/ 0 h 173"/>
              <a:gd name="T2" fmla="*/ 3 w 21"/>
              <a:gd name="T3" fmla="*/ 55 h 173"/>
              <a:gd name="T4" fmla="*/ 21 w 21"/>
              <a:gd name="T5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173">
                <a:moveTo>
                  <a:pt x="1" y="0"/>
                </a:moveTo>
                <a:cubicBezTo>
                  <a:pt x="0" y="13"/>
                  <a:pt x="0" y="26"/>
                  <a:pt x="3" y="55"/>
                </a:cubicBezTo>
                <a:cubicBezTo>
                  <a:pt x="6" y="84"/>
                  <a:pt x="13" y="128"/>
                  <a:pt x="21" y="17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id="{68598DBF-5C66-2F44-B180-98A065300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689" y="114300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</a:t>
            </a:r>
            <a:endParaRPr lang="en-US" dirty="0">
              <a:cs typeface="ＭＳ Ｐゴシック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7954180-DFFD-3148-933A-7CD9E23D9AB2}"/>
              </a:ext>
            </a:extLst>
          </p:cNvPr>
          <p:cNvSpPr>
            <a:spLocks/>
          </p:cNvSpPr>
          <p:nvPr/>
        </p:nvSpPr>
        <p:spPr bwMode="auto">
          <a:xfrm rot="21371784">
            <a:off x="2247106" y="1504950"/>
            <a:ext cx="88900" cy="107950"/>
          </a:xfrm>
          <a:custGeom>
            <a:avLst/>
            <a:gdLst>
              <a:gd name="T0" fmla="*/ 56 w 56"/>
              <a:gd name="T1" fmla="*/ 0 h 68"/>
              <a:gd name="T2" fmla="*/ 0 w 56"/>
              <a:gd name="T3" fmla="*/ 0 h 68"/>
              <a:gd name="T4" fmla="*/ 0 w 56"/>
              <a:gd name="T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lnTo>
                  <a:pt x="0" y="0"/>
                </a:lnTo>
                <a:lnTo>
                  <a:pt x="0" y="6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Line 42">
            <a:extLst>
              <a:ext uri="{FF2B5EF4-FFF2-40B4-BE49-F238E27FC236}">
                <a16:creationId xmlns:a16="http://schemas.microsoft.com/office/drawing/2014/main" id="{0FE2F784-E47A-4946-99EB-760754A8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981" y="620713"/>
            <a:ext cx="46038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07A9D078-3FAA-8149-89BF-CB541C9F2B41}"/>
              </a:ext>
            </a:extLst>
          </p:cNvPr>
          <p:cNvSpPr>
            <a:spLocks/>
          </p:cNvSpPr>
          <p:nvPr/>
        </p:nvSpPr>
        <p:spPr bwMode="auto">
          <a:xfrm rot="65498" flipH="1">
            <a:off x="9159081" y="1154113"/>
            <a:ext cx="88900" cy="107950"/>
          </a:xfrm>
          <a:custGeom>
            <a:avLst/>
            <a:gdLst>
              <a:gd name="T0" fmla="*/ 56 w 56"/>
              <a:gd name="T1" fmla="*/ 0 h 68"/>
              <a:gd name="T2" fmla="*/ 0 w 56"/>
              <a:gd name="T3" fmla="*/ 0 h 68"/>
              <a:gd name="T4" fmla="*/ 0 w 56"/>
              <a:gd name="T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68">
                <a:moveTo>
                  <a:pt x="56" y="0"/>
                </a:moveTo>
                <a:lnTo>
                  <a:pt x="0" y="0"/>
                </a:lnTo>
                <a:lnTo>
                  <a:pt x="0" y="6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Text Box 44">
            <a:extLst>
              <a:ext uri="{FF2B5EF4-FFF2-40B4-BE49-F238E27FC236}">
                <a16:creationId xmlns:a16="http://schemas.microsoft.com/office/drawing/2014/main" id="{4B63C66D-EA3E-154F-A0CA-E893EED2F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481" y="5410200"/>
            <a:ext cx="470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After some trig &amp; algebra, we get: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C03960F-BADD-DB4D-951A-8CEA9B2F4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269" y="5943600"/>
            <a:ext cx="3100387" cy="700088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20D2BC0-DB26-604A-89F6-A2E243378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6" y="5945188"/>
            <a:ext cx="3124200" cy="700087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6" name="Text Box 47">
            <a:extLst>
              <a:ext uri="{FF2B5EF4-FFF2-40B4-BE49-F238E27FC236}">
                <a16:creationId xmlns:a16="http://schemas.microsoft.com/office/drawing/2014/main" id="{EAF9D517-51E8-0B49-8042-845B47C1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069" y="3146868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 err="1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 err="1">
                <a:latin typeface="Times New Roman" charset="0"/>
                <a:cs typeface="ＭＳ Ｐゴシック" charset="0"/>
              </a:rPr>
              <a:t>dd</a:t>
            </a:r>
            <a:endParaRPr lang="en-US" dirty="0">
              <a:cs typeface="ＭＳ Ｐゴシック" charset="0"/>
            </a:endParaRPr>
          </a:p>
        </p:txBody>
      </p:sp>
      <p:sp>
        <p:nvSpPr>
          <p:cNvPr id="47" name="Text Box 48">
            <a:extLst>
              <a:ext uri="{FF2B5EF4-FFF2-40B4-BE49-F238E27FC236}">
                <a16:creationId xmlns:a16="http://schemas.microsoft.com/office/drawing/2014/main" id="{B98BF6F6-0028-0C46-9C0A-BD1E79DB2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419" y="22860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ud</a:t>
            </a:r>
            <a:endParaRPr lang="en-US">
              <a:cs typeface="ＭＳ Ｐゴシック" charset="0"/>
            </a:endParaRPr>
          </a:p>
        </p:txBody>
      </p:sp>
      <p:sp>
        <p:nvSpPr>
          <p:cNvPr id="48" name="Text Box 49">
            <a:extLst>
              <a:ext uri="{FF2B5EF4-FFF2-40B4-BE49-F238E27FC236}">
                <a16:creationId xmlns:a16="http://schemas.microsoft.com/office/drawing/2014/main" id="{6EF1C6AE-3BBC-5241-9D5A-BA0A6CD55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756" y="32766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d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07A36F38-7DB2-0F40-B3C8-822D6DB81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556" y="25908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u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26CBE06-B2F9-534B-A0FB-B61364EA1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31" y="4019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Text Box 52">
            <a:extLst>
              <a:ext uri="{FF2B5EF4-FFF2-40B4-BE49-F238E27FC236}">
                <a16:creationId xmlns:a16="http://schemas.microsoft.com/office/drawing/2014/main" id="{7F2307BD-A2FE-3D48-80EC-CBAC80187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869" y="35814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r>
              <a:rPr lang="en-US" baseline="-25000">
                <a:latin typeface="Times New Roman" charset="0"/>
                <a:cs typeface="ＭＳ Ｐゴシック" charset="0"/>
              </a:rPr>
              <a:t>0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d</a:t>
            </a:r>
            <a:endParaRPr lang="en-US">
              <a:cs typeface="ＭＳ Ｐゴシック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3ACA945-9764-1244-8796-D8AC05D70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206" y="3482975"/>
            <a:ext cx="76200" cy="76200"/>
          </a:xfrm>
          <a:prstGeom prst="ellipse">
            <a:avLst/>
          </a:prstGeom>
          <a:solidFill>
            <a:srgbClr val="E3626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Text Box 54">
            <a:extLst>
              <a:ext uri="{FF2B5EF4-FFF2-40B4-BE49-F238E27FC236}">
                <a16:creationId xmlns:a16="http://schemas.microsoft.com/office/drawing/2014/main" id="{AB9AA740-8555-F548-905E-644049B5D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931" y="31242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r>
              <a:rPr lang="en-US" baseline="-25000">
                <a:latin typeface="Times New Roman" charset="0"/>
                <a:cs typeface="ＭＳ Ｐゴシック" charset="0"/>
              </a:rPr>
              <a:t>0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u</a:t>
            </a:r>
            <a:endParaRPr lang="en-US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4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DE52141-F387-F046-86CA-29AEB8757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77" y="151180"/>
            <a:ext cx="8562845" cy="655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Like before, we have the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observed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travel-times and want to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know the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model parameters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We know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from the direct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arrival, &amp; we can show that the slopes are: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then we can solve for velocity </a:t>
            </a:r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latin typeface="Times New Roman" charset="0"/>
                <a:cs typeface="ＭＳ Ｐゴシック" charset="0"/>
              </a:rPr>
              <a:t>:</a:t>
            </a:r>
          </a:p>
          <a:p>
            <a:pPr eaLnBrk="0" hangingPunct="0"/>
            <a:endParaRPr lang="en-US" dirty="0">
              <a:solidFill>
                <a:srgbClr val="0039AC"/>
              </a:solidFill>
              <a:latin typeface="Times New Roman" charset="0"/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latin typeface="Times New Roman" charset="0"/>
                <a:cs typeface="ＭＳ Ｐゴシック" charset="0"/>
              </a:rPr>
              <a:t>                                                        </a:t>
            </a:r>
            <a:r>
              <a:rPr lang="en-US" dirty="0">
                <a:solidFill>
                  <a:srgbClr val="0039AC"/>
                </a:solidFill>
                <a:latin typeface="Times New Roman" charset="0"/>
                <a:cs typeface="ＭＳ Ｐゴシック" charset="0"/>
                <a:sym typeface="Symbol" charset="0"/>
              </a:rPr>
              <a:t></a:t>
            </a:r>
            <a:endParaRPr lang="en-US" dirty="0">
              <a:solidFill>
                <a:srgbClr val="0039AC"/>
              </a:solidFill>
              <a:latin typeface="Times New Roman" charset="0"/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angle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normal thicknesses use intercept times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0u</a:t>
            </a:r>
            <a:r>
              <a:rPr lang="en-US" dirty="0">
                <a:cs typeface="ＭＳ Ｐゴシック" charset="0"/>
              </a:rPr>
              <a:t>,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0d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(Can get vertical distance from shot to top of layer by dividing</a:t>
            </a:r>
          </a:p>
          <a:p>
            <a:pPr eaLnBrk="0" hangingPunct="0"/>
            <a:r>
              <a:rPr lang="en-US" i="1" dirty="0" err="1">
                <a:latin typeface="Times New Roman" charset="0"/>
                <a:cs typeface="ＭＳ Ｐゴシック" charset="0"/>
              </a:rPr>
              <a:t>h</a:t>
            </a:r>
            <a:r>
              <a:rPr lang="en-US" i="1" baseline="-25000" dirty="0" err="1">
                <a:latin typeface="Times New Roman" charset="0"/>
                <a:cs typeface="ＭＳ Ｐゴシック" charset="0"/>
              </a:rPr>
              <a:t>d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or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h</a:t>
            </a:r>
            <a:r>
              <a:rPr lang="en-US" i="1" baseline="-25000" dirty="0" err="1">
                <a:latin typeface="Times New Roman" charset="0"/>
                <a:cs typeface="ＭＳ Ｐゴシック" charset="0"/>
              </a:rPr>
              <a:t>u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by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 err="1">
                <a:latin typeface="Times New Roman" charset="0"/>
                <a:cs typeface="ＭＳ Ｐゴシック" charset="0"/>
              </a:rPr>
              <a:t>cos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0D8D81-344C-1F4A-A568-C7EE86521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64" y="1333867"/>
            <a:ext cx="14478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44D727-0C59-3346-9E7D-56CEDFC06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039" y="1333867"/>
            <a:ext cx="1468438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327622-AFC4-974B-83F3-48E3F1E55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64" y="2562592"/>
            <a:ext cx="41910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322CFE-7553-A04D-BDF8-D29728E8D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64" y="3678605"/>
            <a:ext cx="3175000" cy="744537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05A73B-1CCD-8E4E-B844-47FEEB104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14" y="5123607"/>
            <a:ext cx="1219200" cy="65405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97AD27-0E5F-FE48-B827-BCFB70ABA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627" y="5123607"/>
            <a:ext cx="1196975" cy="65405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F99DF5-5083-334F-AE00-8D45708AA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64" y="2540367"/>
            <a:ext cx="3771900" cy="815975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91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21164</TotalTime>
  <Words>609</Words>
  <Application>Microsoft Macintosh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26</cp:revision>
  <cp:lastPrinted>2022-01-10T14:45:35Z</cp:lastPrinted>
  <dcterms:created xsi:type="dcterms:W3CDTF">2022-01-10T14:15:51Z</dcterms:created>
  <dcterms:modified xsi:type="dcterms:W3CDTF">2024-02-02T20:53:05Z</dcterms:modified>
</cp:coreProperties>
</file>