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4" r:id="rId3"/>
    <p:sldId id="286" r:id="rId4"/>
    <p:sldId id="289" r:id="rId5"/>
    <p:sldId id="290" r:id="rId6"/>
    <p:sldId id="293" r:id="rId7"/>
    <p:sldId id="294" r:id="rId8"/>
    <p:sldId id="278" r:id="rId9"/>
    <p:sldId id="295" r:id="rId10"/>
    <p:sldId id="296" r:id="rId11"/>
    <p:sldId id="297" r:id="rId12"/>
    <p:sldId id="298" r:id="rId13"/>
    <p:sldId id="299" r:id="rId14"/>
    <p:sldId id="300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27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Feb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id="{B11C65D7-D9E1-E09E-B7B3-AEEC5737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17" y="6394348"/>
            <a:ext cx="72107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Wed 4 Feb: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106-141 (§3.7-3.11)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40DF3BAA-6FC8-2D79-5C31-4C10A122C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589454"/>
            <a:ext cx="8741047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0003AA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AVO</a:t>
            </a:r>
            <a:endParaRPr lang="en-US" b="1" dirty="0">
              <a:solidFill>
                <a:srgbClr val="0003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3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b="1" i="1" dirty="0">
                <a:solidFill>
                  <a:srgbClr val="0003AA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Amplitude vs offset (AVO) </a:t>
            </a:r>
            <a:r>
              <a:rPr lang="en-US" dirty="0">
                <a:solidFill>
                  <a:srgbClr val="0003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uses </a:t>
            </a:r>
            <a:r>
              <a:rPr lang="en-US" b="1" i="1" dirty="0">
                <a:solidFill>
                  <a:srgbClr val="0003AA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reflection</a:t>
            </a:r>
            <a:r>
              <a:rPr lang="en-US" dirty="0">
                <a:solidFill>
                  <a:srgbClr val="0003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amplitudes</a:t>
            </a:r>
          </a:p>
          <a:p>
            <a:r>
              <a:rPr lang="en-US" dirty="0">
                <a:solidFill>
                  <a:srgbClr val="0003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at different offsets (hence different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solidFill>
                  <a:srgbClr val="0003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to infer properties</a:t>
            </a:r>
          </a:p>
          <a:p>
            <a:endParaRPr lang="en-US" sz="600" i="1" dirty="0">
              <a:solidFill>
                <a:srgbClr val="0039AC"/>
              </a:solidFill>
              <a:latin typeface="Arial Black" charset="0"/>
            </a:endParaRP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The Refraction Method: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For a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single horizontal layer over a </a:t>
            </a:r>
            <a:r>
              <a:rPr lang="en-US" i="1" dirty="0" err="1">
                <a:solidFill>
                  <a:srgbClr val="0039AC"/>
                </a:solidFill>
                <a:latin typeface="Arial Black" charset="0"/>
              </a:rPr>
              <a:t>halfspace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observed travel-times for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direct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 and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refracted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arrivals:</a:t>
            </a:r>
          </a:p>
          <a:p>
            <a:endParaRPr lang="en-US" dirty="0">
              <a:solidFill>
                <a:srgbClr val="0039AC"/>
              </a:solidFill>
              <a:sym typeface="Symbol" charset="0"/>
            </a:endParaRPr>
          </a:p>
          <a:p>
            <a:endParaRPr lang="en-US" sz="3200" dirty="0">
              <a:solidFill>
                <a:srgbClr val="0039AC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give the velocities and layer thickness from </a:t>
            </a:r>
            <a:r>
              <a:rPr lang="en-US" i="1" dirty="0">
                <a:latin typeface="Times New Roman" charset="0"/>
              </a:rPr>
              <a:t>t = m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sz="600" i="1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x + b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as: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B6D4BC-6645-55ED-48F9-6B3AA8530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935802"/>
            <a:ext cx="2236788" cy="831850"/>
          </a:xfrm>
          <a:prstGeom prst="rect">
            <a:avLst/>
          </a:prstGeom>
          <a:solidFill>
            <a:srgbClr val="BBBBBB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CA7DC2D-95A4-6B36-3F1F-CBA756393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994540"/>
            <a:ext cx="642938" cy="714375"/>
          </a:xfrm>
          <a:prstGeom prst="rect">
            <a:avLst/>
          </a:prstGeom>
          <a:solidFill>
            <a:srgbClr val="BBBBBB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9398B0-FC1C-A929-4C5F-4D6ABF8BE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5297877"/>
            <a:ext cx="1485900" cy="731838"/>
          </a:xfrm>
          <a:prstGeom prst="rect">
            <a:avLst/>
          </a:prstGeom>
          <a:solidFill>
            <a:srgbClr val="BBBBBB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357A4C9-7183-BE17-62B6-D6287CF5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340740"/>
            <a:ext cx="754063" cy="644525"/>
          </a:xfrm>
          <a:prstGeom prst="rect">
            <a:avLst/>
          </a:prstGeom>
          <a:solidFill>
            <a:srgbClr val="BBBBBB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5D5797-4780-3FA3-DD5E-B4059FC0F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00" y="5342327"/>
            <a:ext cx="817563" cy="644525"/>
          </a:xfrm>
          <a:prstGeom prst="rect">
            <a:avLst/>
          </a:prstGeom>
          <a:solidFill>
            <a:srgbClr val="BBBBBB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 descr="p2">
            <a:extLst>
              <a:ext uri="{FF2B5EF4-FFF2-40B4-BE49-F238E27FC236}">
                <a16:creationId xmlns:a16="http://schemas.microsoft.com/office/drawing/2014/main" id="{8D7AD844-41F0-4C4D-B073-1ABCA536D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508794"/>
            <a:ext cx="8997950" cy="5840412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 descr="m2">
            <a:extLst>
              <a:ext uri="{FF2B5EF4-FFF2-40B4-BE49-F238E27FC236}">
                <a16:creationId xmlns:a16="http://schemas.microsoft.com/office/drawing/2014/main" id="{055C4EE6-BEF0-F940-AD48-C706354AF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1" t="1140" r="1424" b="8713"/>
          <a:stretch>
            <a:fillRect/>
          </a:stretch>
        </p:blipFill>
        <p:spPr bwMode="auto">
          <a:xfrm>
            <a:off x="4686300" y="2361406"/>
            <a:ext cx="2819400" cy="297180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 Box 5">
            <a:extLst>
              <a:ext uri="{FF2B5EF4-FFF2-40B4-BE49-F238E27FC236}">
                <a16:creationId xmlns:a16="http://schemas.microsoft.com/office/drawing/2014/main" id="{2576B4F8-7A3C-F94D-9448-8CD09D2AB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1570831"/>
            <a:ext cx="9877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Is this</a:t>
            </a:r>
          </a:p>
          <a:p>
            <a:r>
              <a:rPr lang="en-US">
                <a:solidFill>
                  <a:srgbClr val="0039AC"/>
                </a:solidFill>
              </a:rPr>
              <a:t> real?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619AC65-495B-B040-B614-3827B1A981E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94781" y="1141413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:-\</a:t>
            </a:r>
          </a:p>
        </p:txBody>
      </p:sp>
      <p:sp>
        <p:nvSpPr>
          <p:cNvPr id="46" name="Line 7">
            <a:extLst>
              <a:ext uri="{FF2B5EF4-FFF2-40B4-BE49-F238E27FC236}">
                <a16:creationId xmlns:a16="http://schemas.microsoft.com/office/drawing/2014/main" id="{352AE17C-9D82-ED4B-856B-D69B7951B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132806"/>
            <a:ext cx="685800" cy="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>
              <a:solidFill>
                <a:srgbClr val="0039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827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p3">
            <a:extLst>
              <a:ext uri="{FF2B5EF4-FFF2-40B4-BE49-F238E27FC236}">
                <a16:creationId xmlns:a16="http://schemas.microsoft.com/office/drawing/2014/main" id="{758193A9-5999-B34A-9247-6D2E255AB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508794"/>
            <a:ext cx="8997950" cy="5840412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m2">
            <a:extLst>
              <a:ext uri="{FF2B5EF4-FFF2-40B4-BE49-F238E27FC236}">
                <a16:creationId xmlns:a16="http://schemas.microsoft.com/office/drawing/2014/main" id="{4CF1878A-62DD-E54B-BB08-1EF9988B8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1" t="1140" r="1424" b="8713"/>
          <a:stretch>
            <a:fillRect/>
          </a:stretch>
        </p:blipFill>
        <p:spPr bwMode="auto">
          <a:xfrm>
            <a:off x="4686300" y="2389981"/>
            <a:ext cx="2819400" cy="297180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95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>
            <a:extLst>
              <a:ext uri="{FF2B5EF4-FFF2-40B4-BE49-F238E27FC236}">
                <a16:creationId xmlns:a16="http://schemas.microsoft.com/office/drawing/2014/main" id="{432ECA7F-D88F-1C4B-A725-FE64617A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331" y="173464"/>
            <a:ext cx="8669338" cy="647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40E0A3B8-E019-E74C-A968-60D51AABD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92" y="410136"/>
            <a:ext cx="2295247" cy="459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sz="1600" i="1">
                <a:solidFill>
                  <a:srgbClr val="0039AC"/>
                </a:solidFill>
                <a:latin typeface="Times New Roman" charset="0"/>
              </a:rPr>
              <a:t>water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A0AFDE3-7F39-5543-8872-CE5BC09C2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92" y="869135"/>
            <a:ext cx="2295247" cy="459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sz="1600" i="1">
                <a:solidFill>
                  <a:srgbClr val="0039AC"/>
                </a:solidFill>
                <a:latin typeface="Times New Roman" charset="0"/>
              </a:rPr>
              <a:t>shale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7979DB6-C94E-5940-AAAD-9AD16F190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92" y="1328135"/>
            <a:ext cx="2295247" cy="459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sz="1600" i="1">
                <a:solidFill>
                  <a:srgbClr val="0039AC"/>
                </a:solidFill>
                <a:latin typeface="Times New Roman" charset="0"/>
              </a:rPr>
              <a:t>gas sand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D919C28-94C2-3F4E-9149-ADA0C06E7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592" y="1787134"/>
            <a:ext cx="2295247" cy="459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sz="1600" i="1">
                <a:solidFill>
                  <a:srgbClr val="0039AC"/>
                </a:solidFill>
                <a:latin typeface="Times New Roman" charset="0"/>
              </a:rPr>
              <a:t>shale</a:t>
            </a:r>
            <a:endParaRPr lang="en-US" i="1">
              <a:solidFill>
                <a:srgbClr val="0039AC"/>
              </a:solidFill>
              <a:latin typeface="Times New Roman" charset="0"/>
            </a:endParaRPr>
          </a:p>
        </p:txBody>
      </p:sp>
      <p:sp>
        <p:nvSpPr>
          <p:cNvPr id="57" name="Text Box 9">
            <a:extLst>
              <a:ext uri="{FF2B5EF4-FFF2-40B4-BE49-F238E27FC236}">
                <a16:creationId xmlns:a16="http://schemas.microsoft.com/office/drawing/2014/main" id="{91D93020-6A17-1347-94F1-F9F55BDAA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1719" y="462389"/>
            <a:ext cx="2935419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dirty="0">
                <a:solidFill>
                  <a:srgbClr val="0039AC"/>
                </a:solidFill>
                <a:latin typeface="Arial Black" charset="0"/>
              </a:rPr>
              <a:t>Example for</a:t>
            </a:r>
          </a:p>
          <a:p>
            <a:r>
              <a:rPr lang="en-US" sz="3200" dirty="0">
                <a:solidFill>
                  <a:srgbClr val="0039AC"/>
                </a:solidFill>
                <a:latin typeface="Arial Black" charset="0"/>
              </a:rPr>
              <a:t>a synthetic </a:t>
            </a:r>
          </a:p>
          <a:p>
            <a:r>
              <a:rPr lang="en-US" sz="3200" dirty="0">
                <a:solidFill>
                  <a:srgbClr val="0039AC"/>
                </a:solidFill>
                <a:latin typeface="Arial Black" charset="0"/>
              </a:rPr>
              <a:t>seismogram</a:t>
            </a:r>
          </a:p>
        </p:txBody>
      </p:sp>
      <p:sp>
        <p:nvSpPr>
          <p:cNvPr id="58" name="Text Box 10">
            <a:extLst>
              <a:ext uri="{FF2B5EF4-FFF2-40B4-BE49-F238E27FC236}">
                <a16:creationId xmlns:a16="http://schemas.microsoft.com/office/drawing/2014/main" id="{E5890AA7-20BB-B043-86A5-D284FDEE7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6599" y="5853539"/>
            <a:ext cx="6616265" cy="830997"/>
          </a:xfrm>
          <a:prstGeom prst="rect">
            <a:avLst/>
          </a:prstGeom>
          <a:solidFill>
            <a:srgbClr val="C8C8C8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(Note however that just because the refraction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isn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t the first arrival, doesn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t mean it isn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t there!)</a:t>
            </a:r>
          </a:p>
        </p:txBody>
      </p:sp>
      <p:sp>
        <p:nvSpPr>
          <p:cNvPr id="59" name="Line 11">
            <a:extLst>
              <a:ext uri="{FF2B5EF4-FFF2-40B4-BE49-F238E27FC236}">
                <a16:creationId xmlns:a16="http://schemas.microsoft.com/office/drawing/2014/main" id="{ABFB75C5-4313-BF4F-8FF1-C36A03EE84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4731" y="173464"/>
            <a:ext cx="3970338" cy="64436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>
              <a:solidFill>
                <a:srgbClr val="0039AC"/>
              </a:solidFill>
            </a:endParaRPr>
          </a:p>
        </p:txBody>
      </p:sp>
      <p:sp>
        <p:nvSpPr>
          <p:cNvPr id="60" name="Line 12">
            <a:extLst>
              <a:ext uri="{FF2B5EF4-FFF2-40B4-BE49-F238E27FC236}">
                <a16:creationId xmlns:a16="http://schemas.microsoft.com/office/drawing/2014/main" id="{B3210368-79E0-9C41-99C7-317BE71C3F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31719" y="1219627"/>
            <a:ext cx="4270375" cy="34718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>
              <a:solidFill>
                <a:srgbClr val="0039AC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1AD8CCA-14EE-188D-AFEF-894FAA2C88A1}"/>
              </a:ext>
            </a:extLst>
          </p:cNvPr>
          <p:cNvSpPr/>
          <p:nvPr/>
        </p:nvSpPr>
        <p:spPr>
          <a:xfrm rot="19297145">
            <a:off x="4844615" y="1681130"/>
            <a:ext cx="988234" cy="4657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52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5CD9A9-02F2-B143-A9F8-1842958E8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6837" y="2623343"/>
            <a:ext cx="7048500" cy="3810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079DE729-C9CA-2D4A-BDDB-4C304FF5FC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17787" y="5244306"/>
            <a:ext cx="3556000" cy="1169987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D8D44CBA-5AFE-2C4C-A483-F3F26C26F2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1656" y="3112293"/>
            <a:ext cx="3483681" cy="2118276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CDCECC79-3776-E348-A800-C893E26C65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43625" y="4252118"/>
            <a:ext cx="3532187" cy="21732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B373BD28-86AD-4B47-AC37-97B4B5BB0B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32075" y="3112293"/>
            <a:ext cx="3511550" cy="11398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EF0B729A-463F-3B44-923D-AA360C70F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62" y="413543"/>
            <a:ext cx="54569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solidFill>
                  <a:srgbClr val="0039AC"/>
                </a:solidFill>
                <a:cs typeface="ＭＳ Ｐゴシック" charset="0"/>
              </a:rPr>
              <a:t>What if velocity changes within layers?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F2D72B-7437-6F4D-B6E2-8198A09C4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637" y="1404143"/>
            <a:ext cx="3962400" cy="762000"/>
          </a:xfrm>
          <a:prstGeom prst="rect">
            <a:avLst/>
          </a:prstGeom>
          <a:solidFill>
            <a:srgbClr val="DAA40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3CA1A0-66EC-9945-A4E7-93A71FC3F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037" y="1404143"/>
            <a:ext cx="3962400" cy="762000"/>
          </a:xfrm>
          <a:prstGeom prst="rect">
            <a:avLst/>
          </a:prstGeom>
          <a:solidFill>
            <a:srgbClr val="8FE38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AutoShape 11">
            <a:extLst>
              <a:ext uri="{FF2B5EF4-FFF2-40B4-BE49-F238E27FC236}">
                <a16:creationId xmlns:a16="http://schemas.microsoft.com/office/drawing/2014/main" id="{E0EFFB3B-A651-564B-AE66-AD1A1676C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487" y="988218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2">
            <a:extLst>
              <a:ext uri="{FF2B5EF4-FFF2-40B4-BE49-F238E27FC236}">
                <a16:creationId xmlns:a16="http://schemas.microsoft.com/office/drawing/2014/main" id="{D03F2662-67D3-2541-90A1-2AAACC2E8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0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3">
            <a:extLst>
              <a:ext uri="{FF2B5EF4-FFF2-40B4-BE49-F238E27FC236}">
                <a16:creationId xmlns:a16="http://schemas.microsoft.com/office/drawing/2014/main" id="{CEBE4E02-FA1A-344F-AA25-FDB7DDD5D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4">
            <a:extLst>
              <a:ext uri="{FF2B5EF4-FFF2-40B4-BE49-F238E27FC236}">
                <a16:creationId xmlns:a16="http://schemas.microsoft.com/office/drawing/2014/main" id="{6E7844A7-EEF6-4A40-9F85-C3155DAD8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AutoShape 15">
            <a:extLst>
              <a:ext uri="{FF2B5EF4-FFF2-40B4-BE49-F238E27FC236}">
                <a16:creationId xmlns:a16="http://schemas.microsoft.com/office/drawing/2014/main" id="{ABFD7A99-0D47-8B4C-BA98-B32CD176E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2" y="1216818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9" name="AutoShape 16">
            <a:extLst>
              <a:ext uri="{FF2B5EF4-FFF2-40B4-BE49-F238E27FC236}">
                <a16:creationId xmlns:a16="http://schemas.microsoft.com/office/drawing/2014/main" id="{F098C202-FA8A-F040-BB32-CD73654C9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087" y="1216818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0" name="AutoShape 17">
            <a:extLst>
              <a:ext uri="{FF2B5EF4-FFF2-40B4-BE49-F238E27FC236}">
                <a16:creationId xmlns:a16="http://schemas.microsoft.com/office/drawing/2014/main" id="{611B0CED-CB6E-144D-8049-D2996154E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300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AutoShape 18">
            <a:extLst>
              <a:ext uri="{FF2B5EF4-FFF2-40B4-BE49-F238E27FC236}">
                <a16:creationId xmlns:a16="http://schemas.microsoft.com/office/drawing/2014/main" id="{216B83C3-E4BD-E144-B6E9-7B54A6E72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8925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2" name="AutoShape 19">
            <a:extLst>
              <a:ext uri="{FF2B5EF4-FFF2-40B4-BE49-F238E27FC236}">
                <a16:creationId xmlns:a16="http://schemas.microsoft.com/office/drawing/2014/main" id="{1C27033B-BE61-F44F-955B-B5AB20566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550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3" name="AutoShape 20">
            <a:extLst>
              <a:ext uri="{FF2B5EF4-FFF2-40B4-BE49-F238E27FC236}">
                <a16:creationId xmlns:a16="http://schemas.microsoft.com/office/drawing/2014/main" id="{2411EDC4-9A01-B740-B8E5-B816D14F3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2" y="1216818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4" name="AutoShape 21">
            <a:extLst>
              <a:ext uri="{FF2B5EF4-FFF2-40B4-BE49-F238E27FC236}">
                <a16:creationId xmlns:a16="http://schemas.microsoft.com/office/drawing/2014/main" id="{E6087F11-983C-F644-80BE-BF41812BF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7387" y="1216818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5" name="AutoShape 22">
            <a:extLst>
              <a:ext uri="{FF2B5EF4-FFF2-40B4-BE49-F238E27FC236}">
                <a16:creationId xmlns:a16="http://schemas.microsoft.com/office/drawing/2014/main" id="{DDD018F4-8FFB-C748-A310-2FC530165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600" y="1216818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6" name="AutoShape 23">
            <a:extLst>
              <a:ext uri="{FF2B5EF4-FFF2-40B4-BE49-F238E27FC236}">
                <a16:creationId xmlns:a16="http://schemas.microsoft.com/office/drawing/2014/main" id="{92D1763F-C30C-7B48-B718-AF53114F9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0687" y="953293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7" name="Text Box 24">
            <a:extLst>
              <a:ext uri="{FF2B5EF4-FFF2-40B4-BE49-F238E27FC236}">
                <a16:creationId xmlns:a16="http://schemas.microsoft.com/office/drawing/2014/main" id="{41170CD5-FD2D-4F43-9E11-C934D9D43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037" y="1708943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r>
              <a:rPr lang="en-US">
                <a:cs typeface="ＭＳ Ｐゴシック" charset="0"/>
              </a:rPr>
              <a:t> = 2000 m/s</a:t>
            </a:r>
          </a:p>
        </p:txBody>
      </p:sp>
      <p:sp>
        <p:nvSpPr>
          <p:cNvPr id="28" name="Text Box 25">
            <a:extLst>
              <a:ext uri="{FF2B5EF4-FFF2-40B4-BE49-F238E27FC236}">
                <a16:creationId xmlns:a16="http://schemas.microsoft.com/office/drawing/2014/main" id="{F10425AC-8491-6A4A-A220-7F6FE04A0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2637" y="1708943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r>
              <a:rPr lang="en-US">
                <a:cs typeface="ＭＳ Ｐゴシック" charset="0"/>
              </a:rPr>
              <a:t> = 1000 m/s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768D042-9680-764E-95CF-73395C648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7" y="6174581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67643D1-4505-5B48-95A8-5EC027C4D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362" y="598249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A0898FC-8654-B94C-9605-29B2E2509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325" y="5790406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54BE7EA-423F-A347-9677-595432F3A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5700" y="559831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888F740-7E6F-924A-B6ED-C18803C96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5" y="5406231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BE84CD8-3D1F-634C-924D-BC05D7E0F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037" y="521414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C6E65A2-E5F0-374E-B204-DA241AB4C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4612" y="636666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36F0EDB-6D81-394B-994E-0AC87E1C4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0362" y="4866481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52CFF78-3FC3-3F44-8B12-B180BFA67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7737" y="450929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B3B7049-BC89-0348-9BA6-458B8119E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2" y="4152106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605A1DB-2E3D-0847-AD46-51C5EC4B4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7" y="379491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4B8E936-98B2-A54E-93D2-A33B18936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9862" y="3437731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751A99-E57C-0342-9470-9AD26B14C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7237" y="308054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3BC7CE0-F2BD-8143-9157-72CE8E3090C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3512" y="6011076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3F4C832-C8AA-874B-88D7-CBBA86C3AC5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66137" y="5653888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9CC8854-5D4B-8240-AE61-E5490E304A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78762" y="5296700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98641FA4-9909-2843-A091-34E58F4C3EE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91387" y="4939512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366E784-72E0-004D-9DB9-0882777FC7B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704012" y="4582324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42D90EE-5614-4A4B-9F98-ADAD211CA14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16637" y="4225136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FC9D75C-28A2-074E-AA25-A228AE54280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40887" y="6368264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8F7EF9A-E6F8-DB49-9160-C5AE15038E0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29261" y="4036234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9F567EC4-6508-8748-A090-0E0E4E4BF51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41886" y="3844146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B9B032F-AC50-ED4F-8248-D7FED8E6F9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52923" y="3652058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FAC6802-ECAC-4C4F-8DA0-DD0D4C1AC1B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65548" y="3459970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9A06C0B6-4998-074F-8FCB-4A34F9A944F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78173" y="3267882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0641DD-0D02-5945-94AF-5A23A8FD1CA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16636" y="4228322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3BF69F0-B18F-6B45-98DC-43BFECC7CE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08260" y="3085319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Text Box 56">
            <a:extLst>
              <a:ext uri="{FF2B5EF4-FFF2-40B4-BE49-F238E27FC236}">
                <a16:creationId xmlns:a16="http://schemas.microsoft.com/office/drawing/2014/main" id="{6736CE76-BAA2-4F41-8D1C-A9079BD22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237" y="3042443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5" name="Text Box 57">
            <a:extLst>
              <a:ext uri="{FF2B5EF4-FFF2-40B4-BE49-F238E27FC236}">
                <a16:creationId xmlns:a16="http://schemas.microsoft.com/office/drawing/2014/main" id="{13ECDBEA-A601-B248-917F-CB2554A57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7" y="5223668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6" name="Text Box 58">
            <a:extLst>
              <a:ext uri="{FF2B5EF4-FFF2-40B4-BE49-F238E27FC236}">
                <a16:creationId xmlns:a16="http://schemas.microsoft.com/office/drawing/2014/main" id="{EBCD4D5A-E394-ED47-912B-AD500C1D6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7" y="3461543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7" name="Text Box 59">
            <a:extLst>
              <a:ext uri="{FF2B5EF4-FFF2-40B4-BE49-F238E27FC236}">
                <a16:creationId xmlns:a16="http://schemas.microsoft.com/office/drawing/2014/main" id="{4536F8E6-ECBD-6444-85E7-3E1BC5D76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2237" y="4909343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074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C30858A7-F415-CA49-BF2C-8F52D9B7A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82800"/>
            <a:ext cx="7048500" cy="441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Line 4">
            <a:extLst>
              <a:ext uri="{FF2B5EF4-FFF2-40B4-BE49-F238E27FC236}">
                <a16:creationId xmlns:a16="http://schemas.microsoft.com/office/drawing/2014/main" id="{5CC01FE0-1CC5-A749-AF96-C01A6E22D0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786813" y="5343525"/>
            <a:ext cx="842962" cy="11303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Line 5">
            <a:extLst>
              <a:ext uri="{FF2B5EF4-FFF2-40B4-BE49-F238E27FC236}">
                <a16:creationId xmlns:a16="http://schemas.microsoft.com/office/drawing/2014/main" id="{191F7A48-99B2-CD4F-9464-1AA526D69E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6038" y="5670550"/>
            <a:ext cx="595312" cy="814388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95EB500F-2E7B-D44F-9D4E-A8622ED2B5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81350" y="4703763"/>
            <a:ext cx="2946400" cy="958850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Line 7">
            <a:extLst>
              <a:ext uri="{FF2B5EF4-FFF2-40B4-BE49-F238E27FC236}">
                <a16:creationId xmlns:a16="http://schemas.microsoft.com/office/drawing/2014/main" id="{EE8FAA5B-49EE-CE42-8389-E4109661E1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72200" y="2571750"/>
            <a:ext cx="3467100" cy="2101850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D3187319-1D04-7947-BC6E-89F80039FE0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7588" y="3711575"/>
            <a:ext cx="2684462" cy="16478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Line 9">
            <a:extLst>
              <a:ext uri="{FF2B5EF4-FFF2-40B4-BE49-F238E27FC236}">
                <a16:creationId xmlns:a16="http://schemas.microsoft.com/office/drawing/2014/main" id="{86915F56-ACED-E442-A3B0-601AD41C73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86038" y="2571750"/>
            <a:ext cx="3511550" cy="11398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78C5D34-C33D-B948-AF81-14DF73763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168400"/>
            <a:ext cx="3962400" cy="762000"/>
          </a:xfrm>
          <a:prstGeom prst="rect">
            <a:avLst/>
          </a:prstGeom>
          <a:solidFill>
            <a:srgbClr val="DAA40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16A0A93-38C3-EA44-BEE5-1A407C42A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68400"/>
            <a:ext cx="3962400" cy="762000"/>
          </a:xfrm>
          <a:prstGeom prst="rect">
            <a:avLst/>
          </a:prstGeom>
          <a:solidFill>
            <a:srgbClr val="8FE38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6" name="AutoShape 12">
            <a:extLst>
              <a:ext uri="{FF2B5EF4-FFF2-40B4-BE49-F238E27FC236}">
                <a16:creationId xmlns:a16="http://schemas.microsoft.com/office/drawing/2014/main" id="{5FF75057-83FC-114B-9B25-FBC40A965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36512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7" name="AutoShape 13">
            <a:extLst>
              <a:ext uri="{FF2B5EF4-FFF2-40B4-BE49-F238E27FC236}">
                <a16:creationId xmlns:a16="http://schemas.microsoft.com/office/drawing/2014/main" id="{D1202EF4-8E32-FC46-9218-AAFDD227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0882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8" name="AutoShape 14">
            <a:extLst>
              <a:ext uri="{FF2B5EF4-FFF2-40B4-BE49-F238E27FC236}">
                <a16:creationId xmlns:a16="http://schemas.microsoft.com/office/drawing/2014/main" id="{7F3CD028-FE79-7B4F-A946-6375453EB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941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9" name="AutoShape 15">
            <a:extLst>
              <a:ext uri="{FF2B5EF4-FFF2-40B4-BE49-F238E27FC236}">
                <a16:creationId xmlns:a16="http://schemas.microsoft.com/office/drawing/2014/main" id="{8AE95163-04DE-D648-8D11-532B9105B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3000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0" name="AutoShape 16">
            <a:extLst>
              <a:ext uri="{FF2B5EF4-FFF2-40B4-BE49-F238E27FC236}">
                <a16:creationId xmlns:a16="http://schemas.microsoft.com/office/drawing/2014/main" id="{ABC1AB5E-92A7-1144-AC09-3361D9B03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4059" y="5937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1" name="AutoShape 17">
            <a:extLst>
              <a:ext uri="{FF2B5EF4-FFF2-40B4-BE49-F238E27FC236}">
                <a16:creationId xmlns:a16="http://schemas.microsoft.com/office/drawing/2014/main" id="{6C697638-DE85-7C42-83AF-5541832D1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119" y="5937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2" name="AutoShape 18">
            <a:extLst>
              <a:ext uri="{FF2B5EF4-FFF2-40B4-BE49-F238E27FC236}">
                <a16:creationId xmlns:a16="http://schemas.microsoft.com/office/drawing/2014/main" id="{3D85C905-82A6-9240-A749-D455C0286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179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3" name="AutoShape 19">
            <a:extLst>
              <a:ext uri="{FF2B5EF4-FFF2-40B4-BE49-F238E27FC236}">
                <a16:creationId xmlns:a16="http://schemas.microsoft.com/office/drawing/2014/main" id="{CA434520-D79B-DA4B-B66A-FF4D3DBC2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238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4" name="AutoShape 20">
            <a:extLst>
              <a:ext uri="{FF2B5EF4-FFF2-40B4-BE49-F238E27FC236}">
                <a16:creationId xmlns:a16="http://schemas.microsoft.com/office/drawing/2014/main" id="{5135660E-8213-0744-A874-4A5014312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8297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5" name="AutoShape 21">
            <a:extLst>
              <a:ext uri="{FF2B5EF4-FFF2-40B4-BE49-F238E27FC236}">
                <a16:creationId xmlns:a16="http://schemas.microsoft.com/office/drawing/2014/main" id="{DF3B2979-3DF6-B04B-8E12-2F06F4C80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9356" y="5937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6" name="AutoShape 22">
            <a:extLst>
              <a:ext uri="{FF2B5EF4-FFF2-40B4-BE49-F238E27FC236}">
                <a16:creationId xmlns:a16="http://schemas.microsoft.com/office/drawing/2014/main" id="{0853C8C3-3068-9549-B437-88C1ABAAD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416" y="5937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7" name="AutoShape 23">
            <a:extLst>
              <a:ext uri="{FF2B5EF4-FFF2-40B4-BE49-F238E27FC236}">
                <a16:creationId xmlns:a16="http://schemas.microsoft.com/office/drawing/2014/main" id="{F504F0F5-0B41-774C-AE9E-48B07F672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2535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8" name="AutoShape 24">
            <a:extLst>
              <a:ext uri="{FF2B5EF4-FFF2-40B4-BE49-F238E27FC236}">
                <a16:creationId xmlns:a16="http://schemas.microsoft.com/office/drawing/2014/main" id="{6DE2262A-CE22-744F-84C4-E3C1CD104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4650" y="330200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9" name="Text Box 25">
            <a:extLst>
              <a:ext uri="{FF2B5EF4-FFF2-40B4-BE49-F238E27FC236}">
                <a16:creationId xmlns:a16="http://schemas.microsoft.com/office/drawing/2014/main" id="{67CD0EB2-112E-B941-96F9-4D32A47A5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4732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r>
              <a:rPr lang="en-US">
                <a:cs typeface="ＭＳ Ｐゴシック" charset="0"/>
              </a:rPr>
              <a:t> = 2000 m/s</a:t>
            </a:r>
          </a:p>
        </p:txBody>
      </p:sp>
      <p:sp>
        <p:nvSpPr>
          <p:cNvPr id="60" name="Text Box 26">
            <a:extLst>
              <a:ext uri="{FF2B5EF4-FFF2-40B4-BE49-F238E27FC236}">
                <a16:creationId xmlns:a16="http://schemas.microsoft.com/office/drawing/2014/main" id="{87BE4083-A92C-3446-94DE-D3A2EA19E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4732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3</a:t>
            </a:r>
            <a:r>
              <a:rPr lang="en-US">
                <a:cs typeface="ＭＳ Ｐゴシック" charset="0"/>
              </a:rPr>
              <a:t> = 1000 m/s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93AB410-3BD6-A84D-AB87-020026AB9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950" y="563403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C87BA500-3D46-BF47-909A-3BD9D6053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25" y="544195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CBA855E4-6BFE-3548-B1EC-E6ABD03B2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88" y="524986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7B2A618-2C52-E745-B0E4-24A0A7B9D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50577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899283D2-FEB1-4C46-9DFF-9140D4C8E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486568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E5C3D3F-BD76-F54C-8320-1F7771C9C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430" y="466217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C9ECD71A-9289-2742-B3BC-A15FE345B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645001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DFCA3E1-39A7-FF4E-B60F-9A6569744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4325" y="432593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2E78415-AEC2-4744-B599-F2A9187EF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396875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6CB25C6D-7B7B-0C48-A4E6-0F4231DBC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9075" y="361156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BD60CDEB-323D-4741-88D0-4F5025BAA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6450" y="32543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BC530EE-5460-B84D-A265-94844F178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3825" y="289718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3A84D92-2865-E447-9F63-62F69780D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5400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C86E02C4-A65C-424A-9694-36795E3E054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20100" y="5113338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1052E807-A5BF-6B49-B90D-97E89D30E7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32725" y="4756150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F638097-E5BD-184C-8004-232BB417D9E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45350" y="4398963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DC0AAA0-0F2A-0844-A379-67D17125924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57975" y="4041775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6D8AAAD-6CB6-5047-B7D2-0426B550057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70600" y="3684588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0C5E339-4AEB-D445-8EB5-D82B74C49D5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562223" y="2544776"/>
            <a:ext cx="3584576" cy="1219203"/>
            <a:chOff x="754" y="3270"/>
            <a:chExt cx="2258" cy="768"/>
          </a:xfrm>
          <a:solidFill>
            <a:srgbClr val="0046CD"/>
          </a:solidFill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DAFF185D-1995-5C48-87CB-D58FC951F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" y="3869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B3D2F597-D16A-8F4C-AE4C-2ECDB101D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" y="3748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A3850895-EB1A-6640-A4A4-E7F316150D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" y="3627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396CC453-E02D-F346-9191-96B979D41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5" y="3506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D6609AA-B288-BA4F-9F37-2DDBFDC5B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5" y="3385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F14434A1-45B0-FB43-BF9C-A649F85C4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3990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F71091C-F09A-6642-BD0B-798214EA6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" y="3270"/>
              <a:ext cx="48" cy="4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81" name="Text Box 54">
            <a:extLst>
              <a:ext uri="{FF2B5EF4-FFF2-40B4-BE49-F238E27FC236}">
                <a16:creationId xmlns:a16="http://schemas.microsoft.com/office/drawing/2014/main" id="{252DA94F-3349-754C-9C26-563076DA0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5019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82" name="Text Box 55">
            <a:extLst>
              <a:ext uri="{FF2B5EF4-FFF2-40B4-BE49-F238E27FC236}">
                <a16:creationId xmlns:a16="http://schemas.microsoft.com/office/drawing/2014/main" id="{0AC05F5B-FCD4-F44F-A21C-95CDE8E61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683125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83" name="Text Box 56">
            <a:extLst>
              <a:ext uri="{FF2B5EF4-FFF2-40B4-BE49-F238E27FC236}">
                <a16:creationId xmlns:a16="http://schemas.microsoft.com/office/drawing/2014/main" id="{C0914AB3-B981-9447-846E-AE80E6E8B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9210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3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84" name="Text Box 57">
            <a:extLst>
              <a:ext uri="{FF2B5EF4-FFF2-40B4-BE49-F238E27FC236}">
                <a16:creationId xmlns:a16="http://schemas.microsoft.com/office/drawing/2014/main" id="{E0FC20F4-1C50-4C41-AE01-3827C34BE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3688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3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B782FE9-3EE3-854A-99A8-48B13F243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87400"/>
            <a:ext cx="7924800" cy="3810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6" name="Text Box 59">
            <a:extLst>
              <a:ext uri="{FF2B5EF4-FFF2-40B4-BE49-F238E27FC236}">
                <a16:creationId xmlns:a16="http://schemas.microsoft.com/office/drawing/2014/main" id="{2D191FF6-EC91-074F-9DF9-8912B4750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720565"/>
            <a:ext cx="1903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cs typeface="ＭＳ Ｐゴシック" charset="0"/>
              </a:rPr>
              <a:t> = 500 m/s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FA89218A-A983-EF4C-A024-F04CED6DF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3" y="604202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8" name="AutoShape 61">
            <a:extLst>
              <a:ext uri="{FF2B5EF4-FFF2-40B4-BE49-F238E27FC236}">
                <a16:creationId xmlns:a16="http://schemas.microsoft.com/office/drawing/2014/main" id="{432EDF72-147F-A84A-83ED-E63719A9B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9822" y="590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9" name="AutoShape 62">
            <a:extLst>
              <a:ext uri="{FF2B5EF4-FFF2-40B4-BE49-F238E27FC236}">
                <a16:creationId xmlns:a16="http://schemas.microsoft.com/office/drawing/2014/main" id="{493D288B-9110-E74F-A856-1B3109871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3594" y="590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26901E6-6B14-B848-BF61-7A3D85E181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588500" y="6435725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D3BD3FA-5C81-F44A-82D5-2F1F1537BA8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10650" y="5635625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1519A120-8FFD-144A-9A36-DD2C7B9D5F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598025" y="6451600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4FC5AD-6734-D247-B248-7901124C74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304338" y="6043613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7EF3300-F72C-8C4E-9FA3-A841348A943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47125" y="5332413"/>
            <a:ext cx="76200" cy="76200"/>
          </a:xfrm>
          <a:prstGeom prst="ellipse">
            <a:avLst/>
          </a:prstGeom>
          <a:solidFill>
            <a:srgbClr val="0046C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5" name="AutoShape 68">
            <a:extLst>
              <a:ext uri="{FF2B5EF4-FFF2-40B4-BE49-F238E27FC236}">
                <a16:creationId xmlns:a16="http://schemas.microsoft.com/office/drawing/2014/main" id="{1D2191B1-8852-1B43-9EF3-A682DB2A2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476" y="5937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6" name="Text Box 69">
            <a:extLst>
              <a:ext uri="{FF2B5EF4-FFF2-40B4-BE49-F238E27FC236}">
                <a16:creationId xmlns:a16="http://schemas.microsoft.com/office/drawing/2014/main" id="{8903002B-2DC6-EF4F-A714-5AF3B69C8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8938" y="57404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97" name="Text Box 70">
            <a:extLst>
              <a:ext uri="{FF2B5EF4-FFF2-40B4-BE49-F238E27FC236}">
                <a16:creationId xmlns:a16="http://schemas.microsoft.com/office/drawing/2014/main" id="{9BE28035-9ABD-2A41-B144-50F3B5D57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8" y="58928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88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>
            <a:extLst>
              <a:ext uri="{FF2B5EF4-FFF2-40B4-BE49-F238E27FC236}">
                <a16:creationId xmlns:a16="http://schemas.microsoft.com/office/drawing/2014/main" id="{81E959A0-D28E-9D45-B345-7D120AB7E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53022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C6D2D23D-9226-E44D-9BEC-38C425659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" name="AutoShape 5">
            <a:extLst>
              <a:ext uri="{FF2B5EF4-FFF2-40B4-BE49-F238E27FC236}">
                <a16:creationId xmlns:a16="http://schemas.microsoft.com/office/drawing/2014/main" id="{C8EFB2D4-D5E8-ED4A-8BAC-57A970E73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88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E9101852-B328-1E4D-9A8D-B6BA08714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D2BD7365-C07F-954C-8031-0D2C80E84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25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960F028B-04ED-3148-8996-2C9A531D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150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id="{DA7023C5-08AE-3641-B935-6DC1BDE3C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01588463-42A8-8D4A-A37D-E6E8311AF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0988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id="{A78511A3-8D07-DB4E-AAC1-239F4B45D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61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A378974C-D3A5-F940-8510-97E869907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3825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A307E007-04DC-284E-8775-3D36DFBDA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1A2FA522-AF7A-4B4C-B981-8A04A099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6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5">
            <a:extLst>
              <a:ext uri="{FF2B5EF4-FFF2-40B4-BE49-F238E27FC236}">
                <a16:creationId xmlns:a16="http://schemas.microsoft.com/office/drawing/2014/main" id="{98676B2E-35FB-3A46-8929-3CFB894D4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0" y="495300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701BB-5411-F744-949B-391F7EAB5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952500"/>
            <a:ext cx="7924800" cy="8382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3E2687A8-5FE4-7942-8237-9E5C11704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013" y="914400"/>
            <a:ext cx="1903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r>
              <a:rPr lang="en-US">
                <a:cs typeface="ＭＳ Ｐゴシック" charset="0"/>
              </a:rPr>
              <a:t> = 500 m/s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DF5CF1AE-E0FA-6B4C-A00A-25E4E43D5241}"/>
              </a:ext>
            </a:extLst>
          </p:cNvPr>
          <p:cNvSpPr>
            <a:spLocks/>
          </p:cNvSpPr>
          <p:nvPr/>
        </p:nvSpPr>
        <p:spPr bwMode="auto">
          <a:xfrm>
            <a:off x="2171700" y="1409700"/>
            <a:ext cx="7924800" cy="838200"/>
          </a:xfrm>
          <a:custGeom>
            <a:avLst/>
            <a:gdLst>
              <a:gd name="T0" fmla="*/ 0 w 4992"/>
              <a:gd name="T1" fmla="*/ 0 h 528"/>
              <a:gd name="T2" fmla="*/ 2496 w 4992"/>
              <a:gd name="T3" fmla="*/ 0 h 528"/>
              <a:gd name="T4" fmla="*/ 2496 w 4992"/>
              <a:gd name="T5" fmla="*/ 240 h 528"/>
              <a:gd name="T6" fmla="*/ 4992 w 4992"/>
              <a:gd name="T7" fmla="*/ 240 h 528"/>
              <a:gd name="T8" fmla="*/ 4992 w 4992"/>
              <a:gd name="T9" fmla="*/ 528 h 528"/>
              <a:gd name="T10" fmla="*/ 0 w 4992"/>
              <a:gd name="T11" fmla="*/ 528 h 528"/>
              <a:gd name="T12" fmla="*/ 0 w 4992"/>
              <a:gd name="T13" fmla="*/ 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92" h="528">
                <a:moveTo>
                  <a:pt x="0" y="0"/>
                </a:moveTo>
                <a:lnTo>
                  <a:pt x="2496" y="0"/>
                </a:lnTo>
                <a:lnTo>
                  <a:pt x="2496" y="240"/>
                </a:lnTo>
                <a:lnTo>
                  <a:pt x="4992" y="240"/>
                </a:lnTo>
                <a:lnTo>
                  <a:pt x="4992" y="528"/>
                </a:lnTo>
                <a:lnTo>
                  <a:pt x="0" y="5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0B0240C2-1398-6C4F-932D-CEAB4CAB0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75" y="17907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r>
              <a:rPr lang="en-US">
                <a:cs typeface="ＭＳ Ｐゴシック" charset="0"/>
              </a:rPr>
              <a:t> = 2000 m/s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5AE17E85-AAD1-654B-936C-45C8B862F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114300"/>
            <a:ext cx="56092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solidFill>
                  <a:srgbClr val="0039AC"/>
                </a:solidFill>
                <a:cs typeface="ＭＳ Ｐゴシック" charset="0"/>
              </a:rPr>
              <a:t>What if the layer interface is not planar?</a:t>
            </a:r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C73CBA54-D832-CE4E-8D22-3B6EE40A38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907" y="951830"/>
            <a:ext cx="155153" cy="4597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14EBD5AE-7122-AA41-B721-FF63CA059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20567" y="1405820"/>
            <a:ext cx="2016996" cy="57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4FE14028-C61C-EF48-8F70-69F1FBD47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9650" y="963613"/>
            <a:ext cx="188913" cy="4365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40F80F05-00D8-E348-89FB-67DA98F8C8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1463" y="1406525"/>
            <a:ext cx="3347778" cy="38432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F299AEEA-3A1A-944F-B8EF-C80C61151A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35688" y="1785105"/>
            <a:ext cx="1850916" cy="87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66C7D87B-A761-5F45-A9F3-EE8E5A6272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7663" y="947738"/>
            <a:ext cx="379412" cy="8413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7">
            <a:extLst>
              <a:ext uri="{FF2B5EF4-FFF2-40B4-BE49-F238E27FC236}">
                <a16:creationId xmlns:a16="http://schemas.microsoft.com/office/drawing/2014/main" id="{480E2D16-573D-2748-934C-9838D3C80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406525"/>
            <a:ext cx="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77699866-AB93-3648-98B0-EDD9FC0DA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1333500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z</a:t>
            </a:r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94386755-E544-6645-B3AF-E2F00E146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700" y="876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A</a:t>
            </a:r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6B80B1C7-BD20-C344-B81E-3383D9074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900" y="876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57A7DC-908D-FA43-BEF2-AF87C36AD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98700"/>
            <a:ext cx="7048500" cy="441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id="{42C5EBA1-B7ED-C744-8213-EE0368FA7F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82013" y="5067300"/>
            <a:ext cx="1185862" cy="16224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AC1D9679-2BFD-C740-AEB9-D17C1C1711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4138" y="5886450"/>
            <a:ext cx="595312" cy="814388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598B14C4-D123-E442-B8DB-226FEAF55E7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0238" y="3675063"/>
            <a:ext cx="2801937" cy="1443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B92ABC1-4C08-7748-A434-F5E8DAF10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675" y="666591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FD80EDD-DB93-2D41-8A97-3767CC1DF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39243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444D409-3CD0-D249-A8AD-DC2A9B8A1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0" y="35433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A431D22-4B13-2547-BEC2-CC8EEB0F6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1925" y="25050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0014329-99F9-1D45-AA95-061CFF442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42576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018A5DB-45B7-AD41-B2F7-9412EF24CE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58200" y="50673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41F03E7-9D5D-6E48-A4AC-CF2263E866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70825" y="47720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0D8B889-AAC7-D248-9E55-5535A7CC2C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83450" y="44767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3A532EB-7019-A94A-9857-EE6361779F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96075" y="41814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5238722-C67E-474E-B9F2-A2AB6F6122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21325" y="37909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2CAA94A-6F5E-F14B-A073-BCD76E0CEAA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33950" y="36480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4ED0496-8E07-2444-A43D-4F4F751907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08700" y="39433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6" name="Text Box 47">
            <a:extLst>
              <a:ext uri="{FF2B5EF4-FFF2-40B4-BE49-F238E27FC236}">
                <a16:creationId xmlns:a16="http://schemas.microsoft.com/office/drawing/2014/main" id="{054EC00B-B265-3A4C-AF84-88566583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25527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7" name="Text Box 48">
            <a:extLst>
              <a:ext uri="{FF2B5EF4-FFF2-40B4-BE49-F238E27FC236}">
                <a16:creationId xmlns:a16="http://schemas.microsoft.com/office/drawing/2014/main" id="{99C2F652-5370-694E-8FF4-DE8628E36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47625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8" name="Text Box 49">
            <a:extLst>
              <a:ext uri="{FF2B5EF4-FFF2-40B4-BE49-F238E27FC236}">
                <a16:creationId xmlns:a16="http://schemas.microsoft.com/office/drawing/2014/main" id="{EBB19D10-969F-ED45-94A5-802ADD583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0" y="31623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D4246D76-3F55-0041-B336-4DBD4DD06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700" y="44577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53BBD2A-8088-184E-8BDC-E2731EC14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3" y="625792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4B36DDB-2021-4242-956F-D444F64E1DA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26600" y="66516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AAF2FA5-9BB6-DF44-8EF4-79FCFC828F5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48750" y="58515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9D19D5C-24D3-9A4F-BD8E-3DF4F88EC9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36125" y="66675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AE4083-9500-FF49-82CF-83FA814D1E5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342438" y="6259513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0E1DC5B-8DCB-A842-A075-D9063CC9D61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85225" y="5510213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6" name="Text Box 57">
            <a:extLst>
              <a:ext uri="{FF2B5EF4-FFF2-40B4-BE49-F238E27FC236}">
                <a16:creationId xmlns:a16="http://schemas.microsoft.com/office/drawing/2014/main" id="{11621ADA-51D5-274A-80B5-E0C3EB45A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038" y="59563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7" name="Text Box 58">
            <a:extLst>
              <a:ext uri="{FF2B5EF4-FFF2-40B4-BE49-F238E27FC236}">
                <a16:creationId xmlns:a16="http://schemas.microsoft.com/office/drawing/2014/main" id="{F2405E80-450E-E049-9568-12B7C901F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638" y="61087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8" name="Line 59">
            <a:extLst>
              <a:ext uri="{FF2B5EF4-FFF2-40B4-BE49-F238E27FC236}">
                <a16:creationId xmlns:a16="http://schemas.microsoft.com/office/drawing/2014/main" id="{DBA37DD5-277B-EB46-8AF7-AEF3ED73635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8900" y="2628900"/>
            <a:ext cx="2801938" cy="144303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BED3EDB-6BC8-064E-9DB2-07D4DAC412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00325" y="26003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109AE93-04EF-FD43-8A69-4390E2C436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70238" y="28860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26A904-B12A-7B41-B039-456D8D98544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57613" y="32004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F3DCCC4-4B28-7848-8DE7-0D43AEDB4B0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44988" y="34956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3" name="Line 64">
            <a:extLst>
              <a:ext uri="{FF2B5EF4-FFF2-40B4-BE49-F238E27FC236}">
                <a16:creationId xmlns:a16="http://schemas.microsoft.com/office/drawing/2014/main" id="{974D0598-4C5E-B74E-8140-10742663F2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28975" y="4103688"/>
            <a:ext cx="3416300" cy="1758950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Line 65">
            <a:extLst>
              <a:ext uri="{FF2B5EF4-FFF2-40B4-BE49-F238E27FC236}">
                <a16:creationId xmlns:a16="http://schemas.microsoft.com/office/drawing/2014/main" id="{12D6BCED-0C2F-2144-8ABE-49C6C2E735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4975" y="2289175"/>
            <a:ext cx="2782888" cy="1433513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062739B-F7FC-B44A-89AC-46BDC404E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55245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08EE0CC-7040-A040-8FED-30D097F43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0" y="584993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CF74D193-DFCC-8F41-B31E-3800E5D38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88" y="52197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8259BA4-867B-C74C-9928-8D0C6B530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7763" y="492442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E603C7A-1141-744A-A48C-07C7D0C6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138" y="46101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BF243BDF-6B56-D942-B744-6F3E40DC0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310515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5CBFC39-50EE-4E48-9CF4-1DAECB6AD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4550" y="28098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0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>
            <a:extLst>
              <a:ext uri="{FF2B5EF4-FFF2-40B4-BE49-F238E27FC236}">
                <a16:creationId xmlns:a16="http://schemas.microsoft.com/office/drawing/2014/main" id="{AD9BE53B-8A7D-C200-FB5B-4F9484E9F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520625"/>
            <a:ext cx="7692555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 continued: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The Refraction Method: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crossover distance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i="1" dirty="0" err="1">
                <a:latin typeface="Times New Roman" charset="0"/>
              </a:rPr>
              <a:t>x</a:t>
            </a:r>
            <a:r>
              <a:rPr lang="en-US" i="1" baseline="-25000" dirty="0" err="1">
                <a:latin typeface="Times New Roman" charset="0"/>
              </a:rPr>
              <a:t>co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can be used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in experiment design, to ensure adequate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geophone sampling:</a:t>
            </a:r>
          </a:p>
          <a:p>
            <a:endParaRPr lang="en-US" dirty="0">
              <a:solidFill>
                <a:srgbClr val="0039AC"/>
              </a:solidFill>
              <a:sym typeface="Symbol" charset="0"/>
            </a:endParaRPr>
          </a:p>
          <a:p>
            <a:endParaRPr lang="en-US" sz="800" dirty="0">
              <a:solidFill>
                <a:srgbClr val="0039AC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For an </a:t>
            </a:r>
            <a:r>
              <a:rPr lang="en-US" i="1" dirty="0">
                <a:latin typeface="Times New Roman"/>
                <a:cs typeface="Times New Roman"/>
                <a:sym typeface="Symbol" charset="0"/>
              </a:rPr>
              <a:t>n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-layer Earth:</a:t>
            </a:r>
          </a:p>
          <a:p>
            <a:endParaRPr lang="en-US" dirty="0">
              <a:solidFill>
                <a:srgbClr val="0039AC"/>
              </a:solidFill>
              <a:sym typeface="Symbo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7086E2-00EC-3859-B325-0807C1215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718" y="2630069"/>
            <a:ext cx="1808163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AA6BDD-2189-C961-013E-8415862BB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75" y="3797534"/>
            <a:ext cx="2625725" cy="88265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80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A94AEE3-151C-504A-AFA3-EFE2E583A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138" y="542925"/>
            <a:ext cx="8458200" cy="14287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solidFill>
                <a:schemeClr val="accent2"/>
              </a:solidFill>
              <a:cs typeface="ＭＳ Ｐゴシック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97A32B7-20EB-5448-A00D-F0271D6F0BE1}"/>
              </a:ext>
            </a:extLst>
          </p:cNvPr>
          <p:cNvSpPr>
            <a:spLocks/>
          </p:cNvSpPr>
          <p:nvPr/>
        </p:nvSpPr>
        <p:spPr bwMode="auto">
          <a:xfrm>
            <a:off x="1866901" y="1138238"/>
            <a:ext cx="8462963" cy="842963"/>
          </a:xfrm>
          <a:custGeom>
            <a:avLst/>
            <a:gdLst>
              <a:gd name="T0" fmla="*/ 0 w 5331"/>
              <a:gd name="T1" fmla="*/ 262 h 531"/>
              <a:gd name="T2" fmla="*/ 5331 w 5331"/>
              <a:gd name="T3" fmla="*/ 0 h 531"/>
              <a:gd name="T4" fmla="*/ 5331 w 5331"/>
              <a:gd name="T5" fmla="*/ 531 h 531"/>
              <a:gd name="T6" fmla="*/ 0 w 5331"/>
              <a:gd name="T7" fmla="*/ 531 h 531"/>
              <a:gd name="T8" fmla="*/ 0 w 5331"/>
              <a:gd name="T9" fmla="*/ 262 h 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31" h="531">
                <a:moveTo>
                  <a:pt x="0" y="262"/>
                </a:moveTo>
                <a:lnTo>
                  <a:pt x="5331" y="0"/>
                </a:lnTo>
                <a:lnTo>
                  <a:pt x="5331" y="531"/>
                </a:lnTo>
                <a:lnTo>
                  <a:pt x="0" y="531"/>
                </a:lnTo>
                <a:lnTo>
                  <a:pt x="0" y="26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AutoShape 6">
            <a:extLst>
              <a:ext uri="{FF2B5EF4-FFF2-40B4-BE49-F238E27FC236}">
                <a16:creationId xmlns:a16="http://schemas.microsoft.com/office/drawing/2014/main" id="{E264C216-38EF-8B46-8CEE-85671D44C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16192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8896EA8C-A1BE-0B4B-9AE6-F292288B3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5451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289B112A-CF6E-0448-BBE8-03C238FDF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1076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3" name="AutoShape 9">
            <a:extLst>
              <a:ext uri="{FF2B5EF4-FFF2-40B4-BE49-F238E27FC236}">
                <a16:creationId xmlns:a16="http://schemas.microsoft.com/office/drawing/2014/main" id="{13FF5444-4FE2-D94C-AA36-A02828D1D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701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02143D72-84BA-2540-985A-5DC78ACBF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913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5" name="AutoShape 11">
            <a:extLst>
              <a:ext uri="{FF2B5EF4-FFF2-40B4-BE49-F238E27FC236}">
                <a16:creationId xmlns:a16="http://schemas.microsoft.com/office/drawing/2014/main" id="{9349482C-A7B0-A144-B227-22BD47656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9538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6" name="AutoShape 12">
            <a:extLst>
              <a:ext uri="{FF2B5EF4-FFF2-40B4-BE49-F238E27FC236}">
                <a16:creationId xmlns:a16="http://schemas.microsoft.com/office/drawing/2014/main" id="{1A6419D9-34FA-8548-A36A-F47EA065E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1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7" name="AutoShape 13">
            <a:extLst>
              <a:ext uri="{FF2B5EF4-FFF2-40B4-BE49-F238E27FC236}">
                <a16:creationId xmlns:a16="http://schemas.microsoft.com/office/drawing/2014/main" id="{CE1D5A55-A4C6-334B-B5C9-B4A6AC740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76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8" name="AutoShape 14">
            <a:extLst>
              <a:ext uri="{FF2B5EF4-FFF2-40B4-BE49-F238E27FC236}">
                <a16:creationId xmlns:a16="http://schemas.microsoft.com/office/drawing/2014/main" id="{D1B68351-AFA8-FB47-8BD8-C42941B56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1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9" name="AutoShape 15">
            <a:extLst>
              <a:ext uri="{FF2B5EF4-FFF2-40B4-BE49-F238E27FC236}">
                <a16:creationId xmlns:a16="http://schemas.microsoft.com/office/drawing/2014/main" id="{AC517FEB-6D50-644C-841D-ACBE5ECF5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0" name="AutoShape 16">
            <a:extLst>
              <a:ext uri="{FF2B5EF4-FFF2-40B4-BE49-F238E27FC236}">
                <a16:creationId xmlns:a16="http://schemas.microsoft.com/office/drawing/2014/main" id="{160B125F-2C08-BC4C-A0CA-AFAB5D78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0838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BE51E5A8-5774-374F-8BF5-B3BA9E768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051" y="3905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250C9BE1-79BA-AF4F-8B70-6513F0929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0738" y="60007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33" name="Line 19">
            <a:extLst>
              <a:ext uri="{FF2B5EF4-FFF2-40B4-BE49-F238E27FC236}">
                <a16:creationId xmlns:a16="http://schemas.microsoft.com/office/drawing/2014/main" id="{65CBE370-0FA8-ED4A-82C9-4CF52077F9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7913" y="600075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Text Box 20">
            <a:extLst>
              <a:ext uri="{FF2B5EF4-FFF2-40B4-BE49-F238E27FC236}">
                <a16:creationId xmlns:a16="http://schemas.microsoft.com/office/drawing/2014/main" id="{6B387668-78B5-B845-BCF1-CE5F999A5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542925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35" name="Line 21">
            <a:extLst>
              <a:ext uri="{FF2B5EF4-FFF2-40B4-BE49-F238E27FC236}">
                <a16:creationId xmlns:a16="http://schemas.microsoft.com/office/drawing/2014/main" id="{51A48FAD-4B36-AF4A-98F3-CD3854672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976" y="588963"/>
            <a:ext cx="239713" cy="9413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22">
            <a:extLst>
              <a:ext uri="{FF2B5EF4-FFF2-40B4-BE49-F238E27FC236}">
                <a16:creationId xmlns:a16="http://schemas.microsoft.com/office/drawing/2014/main" id="{426E21C0-0D2D-5D47-A867-322C252F53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75376" y="603250"/>
            <a:ext cx="168275" cy="712788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Line 23">
            <a:extLst>
              <a:ext uri="{FF2B5EF4-FFF2-40B4-BE49-F238E27FC236}">
                <a16:creationId xmlns:a16="http://schemas.microsoft.com/office/drawing/2014/main" id="{A960712C-9EE1-9044-8954-C3650F798E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9688" y="1335088"/>
            <a:ext cx="3581400" cy="195263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Text Box 24">
            <a:extLst>
              <a:ext uri="{FF2B5EF4-FFF2-40B4-BE49-F238E27FC236}">
                <a16:creationId xmlns:a16="http://schemas.microsoft.com/office/drawing/2014/main" id="{7F55FC15-5342-3C41-BC8A-295AD7BD5F93}"/>
              </a:ext>
            </a:extLst>
          </p:cNvPr>
          <p:cNvSpPr txBox="1">
            <a:spLocks noChangeArrowheads="1"/>
          </p:cNvSpPr>
          <p:nvPr/>
        </p:nvSpPr>
        <p:spPr bwMode="auto">
          <a:xfrm rot="21370829">
            <a:off x="3262313" y="1114425"/>
            <a:ext cx="1674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Refracted arrival</a:t>
            </a:r>
          </a:p>
        </p:txBody>
      </p:sp>
      <p:sp>
        <p:nvSpPr>
          <p:cNvPr id="39" name="Line 25">
            <a:extLst>
              <a:ext uri="{FF2B5EF4-FFF2-40B4-BE49-F238E27FC236}">
                <a16:creationId xmlns:a16="http://schemas.microsoft.com/office/drawing/2014/main" id="{2E9210F1-EA2B-604D-8132-F333C25D8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0926" y="568325"/>
            <a:ext cx="65088" cy="91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F11366AF-A4E6-9742-AD06-6F8B080B006C}"/>
              </a:ext>
            </a:extLst>
          </p:cNvPr>
          <p:cNvSpPr>
            <a:spLocks/>
          </p:cNvSpPr>
          <p:nvPr/>
        </p:nvSpPr>
        <p:spPr bwMode="auto">
          <a:xfrm>
            <a:off x="2368551" y="1047750"/>
            <a:ext cx="80963" cy="74613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Text Box 27">
            <a:extLst>
              <a:ext uri="{FF2B5EF4-FFF2-40B4-BE49-F238E27FC236}">
                <a16:creationId xmlns:a16="http://schemas.microsoft.com/office/drawing/2014/main" id="{CB831ED9-81B2-8A48-B9CC-583BC4A5F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1095375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i</a:t>
            </a:r>
            <a:r>
              <a:rPr lang="en-US" sz="1600" i="1" baseline="-25000">
                <a:latin typeface="Times New Roman" charset="0"/>
              </a:rPr>
              <a:t>c</a:t>
            </a:r>
            <a:endParaRPr lang="en-US" sz="1600"/>
          </a:p>
        </p:txBody>
      </p:sp>
      <p:sp>
        <p:nvSpPr>
          <p:cNvPr id="42" name="Text Box 28">
            <a:extLst>
              <a:ext uri="{FF2B5EF4-FFF2-40B4-BE49-F238E27FC236}">
                <a16:creationId xmlns:a16="http://schemas.microsoft.com/office/drawing/2014/main" id="{FBBEE079-5BF6-A14C-9AA9-8EFDC930D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7715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endParaRPr lang="en-US"/>
          </a:p>
        </p:txBody>
      </p:sp>
      <p:sp>
        <p:nvSpPr>
          <p:cNvPr id="43" name="Line 29">
            <a:extLst>
              <a:ext uri="{FF2B5EF4-FFF2-40B4-BE49-F238E27FC236}">
                <a16:creationId xmlns:a16="http://schemas.microsoft.com/office/drawing/2014/main" id="{2032551E-2CF0-074D-9961-511AC8E986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30438" y="539750"/>
            <a:ext cx="0" cy="99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Text Box 30">
            <a:extLst>
              <a:ext uri="{FF2B5EF4-FFF2-40B4-BE49-F238E27FC236}">
                <a16:creationId xmlns:a16="http://schemas.microsoft.com/office/drawing/2014/main" id="{54286F5A-CA02-2C4D-8386-A181ED3B4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0738" y="136207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pic>
        <p:nvPicPr>
          <p:cNvPr id="16" name="Picture 15" descr="p2">
            <a:extLst>
              <a:ext uri="{FF2B5EF4-FFF2-40B4-BE49-F238E27FC236}">
                <a16:creationId xmlns:a16="http://schemas.microsoft.com/office/drawing/2014/main" id="{E6CFE7FC-8836-7A45-BF19-E688CB222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2133600"/>
            <a:ext cx="7277100" cy="4724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32">
            <a:extLst>
              <a:ext uri="{FF2B5EF4-FFF2-40B4-BE49-F238E27FC236}">
                <a16:creationId xmlns:a16="http://schemas.microsoft.com/office/drawing/2014/main" id="{2898A285-CCAE-0F43-BE6D-A37D2F6F8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419600"/>
            <a:ext cx="608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5659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2622B3-D799-EE4F-BE28-9B2850EAE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181" y="628650"/>
            <a:ext cx="8458200" cy="14287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solidFill>
                <a:schemeClr val="accent2"/>
              </a:solidFill>
              <a:cs typeface="ＭＳ Ｐゴシック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4086707-C11C-8441-AF7A-B72BB19FB1D5}"/>
              </a:ext>
            </a:extLst>
          </p:cNvPr>
          <p:cNvSpPr>
            <a:spLocks/>
          </p:cNvSpPr>
          <p:nvPr/>
        </p:nvSpPr>
        <p:spPr bwMode="auto">
          <a:xfrm>
            <a:off x="1835944" y="1223963"/>
            <a:ext cx="8462962" cy="842962"/>
          </a:xfrm>
          <a:custGeom>
            <a:avLst/>
            <a:gdLst>
              <a:gd name="T0" fmla="*/ 0 w 5331"/>
              <a:gd name="T1" fmla="*/ 262 h 531"/>
              <a:gd name="T2" fmla="*/ 5331 w 5331"/>
              <a:gd name="T3" fmla="*/ 0 h 531"/>
              <a:gd name="T4" fmla="*/ 5331 w 5331"/>
              <a:gd name="T5" fmla="*/ 531 h 531"/>
              <a:gd name="T6" fmla="*/ 0 w 5331"/>
              <a:gd name="T7" fmla="*/ 531 h 531"/>
              <a:gd name="T8" fmla="*/ 0 w 5331"/>
              <a:gd name="T9" fmla="*/ 262 h 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31" h="531">
                <a:moveTo>
                  <a:pt x="0" y="262"/>
                </a:moveTo>
                <a:lnTo>
                  <a:pt x="5331" y="0"/>
                </a:lnTo>
                <a:lnTo>
                  <a:pt x="5331" y="531"/>
                </a:lnTo>
                <a:lnTo>
                  <a:pt x="0" y="531"/>
                </a:lnTo>
                <a:lnTo>
                  <a:pt x="0" y="26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AutoShape 5">
            <a:extLst>
              <a:ext uri="{FF2B5EF4-FFF2-40B4-BE49-F238E27FC236}">
                <a16:creationId xmlns:a16="http://schemas.microsoft.com/office/drawing/2014/main" id="{02B2CB5D-94DE-1F47-BE8F-7ACBA49D9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981" y="247650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DC84EEDE-6651-5B44-9703-EF8D32E59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4494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AC7E4CE2-6962-F145-9991-2F05E107F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119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7D4243E3-7944-0E48-98CC-C5AA49CC0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5744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id="{9C9478F7-EB71-A443-96B9-DB025AD7F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2956" y="4762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74CA7910-DACE-F545-9F03-CE63B4F98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581" y="4762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id="{B56E1C3A-98D4-4846-B096-784161A19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794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9CB4C19B-9DD6-C24C-B877-AB204AAFB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1419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DBD4D200-188E-DA46-94D2-16174BE6C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7044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5EAAF5F3-1414-9B46-A36E-166047A42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4256" y="4762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5">
            <a:extLst>
              <a:ext uri="{FF2B5EF4-FFF2-40B4-BE49-F238E27FC236}">
                <a16:creationId xmlns:a16="http://schemas.microsoft.com/office/drawing/2014/main" id="{AAD775E4-D2CF-E64B-B3EA-C676B9846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9881" y="4762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6">
            <a:extLst>
              <a:ext uri="{FF2B5EF4-FFF2-40B4-BE49-F238E27FC236}">
                <a16:creationId xmlns:a16="http://schemas.microsoft.com/office/drawing/2014/main" id="{5096A378-C6F7-564F-B5F1-84836C42A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7094" y="4762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46831FAA-3ED4-B948-BD4D-65C9D2EA6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9781" y="6858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17" name="Line 18">
            <a:extLst>
              <a:ext uri="{FF2B5EF4-FFF2-40B4-BE49-F238E27FC236}">
                <a16:creationId xmlns:a16="http://schemas.microsoft.com/office/drawing/2014/main" id="{F684759E-D0E2-454C-B198-B501BADE7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6956" y="685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4019B127-C963-A74D-8C1C-2BD449881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981" y="628650"/>
            <a:ext cx="1323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Direct arrival</a:t>
            </a:r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F1EEBD9A-1D48-AE4C-B69D-C42805C11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9019" y="674688"/>
            <a:ext cx="267304" cy="94312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869787F2-5EF8-F24B-928A-0BA4F83D19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33361" y="688975"/>
            <a:ext cx="179333" cy="72770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3A5D0718-5B06-2D4D-8FBA-051E8FA4F1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48730" y="1416680"/>
            <a:ext cx="3601869" cy="19939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 Box 23">
            <a:extLst>
              <a:ext uri="{FF2B5EF4-FFF2-40B4-BE49-F238E27FC236}">
                <a16:creationId xmlns:a16="http://schemas.microsoft.com/office/drawing/2014/main" id="{7D3D8ADE-F347-074A-B7C8-F19D18220476}"/>
              </a:ext>
            </a:extLst>
          </p:cNvPr>
          <p:cNvSpPr txBox="1">
            <a:spLocks noChangeArrowheads="1"/>
          </p:cNvSpPr>
          <p:nvPr/>
        </p:nvSpPr>
        <p:spPr bwMode="auto">
          <a:xfrm rot="21370829">
            <a:off x="3231356" y="1492250"/>
            <a:ext cx="1674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/>
              <a:t>Refracted arrival</a:t>
            </a:r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4221DF04-5E6F-834A-8D11-C709D04E8E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9969" y="654050"/>
            <a:ext cx="66675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E3BE664-3033-684C-9BD4-5F96968495CB}"/>
              </a:ext>
            </a:extLst>
          </p:cNvPr>
          <p:cNvSpPr>
            <a:spLocks/>
          </p:cNvSpPr>
          <p:nvPr/>
        </p:nvSpPr>
        <p:spPr bwMode="auto">
          <a:xfrm>
            <a:off x="2337594" y="1133475"/>
            <a:ext cx="80962" cy="74613"/>
          </a:xfrm>
          <a:custGeom>
            <a:avLst/>
            <a:gdLst>
              <a:gd name="T0" fmla="*/ 0 w 82"/>
              <a:gd name="T1" fmla="*/ 18 h 18"/>
              <a:gd name="T2" fmla="*/ 42 w 82"/>
              <a:gd name="T3" fmla="*/ 14 h 18"/>
              <a:gd name="T4" fmla="*/ 82 w 82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" h="18">
                <a:moveTo>
                  <a:pt x="0" y="18"/>
                </a:moveTo>
                <a:cubicBezTo>
                  <a:pt x="14" y="17"/>
                  <a:pt x="28" y="17"/>
                  <a:pt x="42" y="14"/>
                </a:cubicBezTo>
                <a:cubicBezTo>
                  <a:pt x="56" y="11"/>
                  <a:pt x="69" y="5"/>
                  <a:pt x="8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34DB2500-1B83-564E-83CD-46897A8EE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1298" y="1192594"/>
            <a:ext cx="3032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 dirty="0" err="1">
                <a:latin typeface="Times New Roman" charset="0"/>
              </a:rPr>
              <a:t>i</a:t>
            </a:r>
            <a:r>
              <a:rPr lang="en-US" sz="1600" i="1" baseline="-25000" dirty="0" err="1">
                <a:latin typeface="Times New Roman" charset="0"/>
              </a:rPr>
              <a:t>c</a:t>
            </a:r>
            <a:endParaRPr lang="en-US" sz="1600" dirty="0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6397D34C-5A77-4A40-B671-B6AE2BE5A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556" y="85725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r>
              <a:rPr lang="en-US" i="1" baseline="-25000">
                <a:latin typeface="Times New Roman" charset="0"/>
              </a:rPr>
              <a:t>u</a:t>
            </a:r>
            <a:endParaRPr lang="en-US"/>
          </a:p>
        </p:txBody>
      </p:sp>
      <p:sp>
        <p:nvSpPr>
          <p:cNvPr id="27" name="Line 28">
            <a:extLst>
              <a:ext uri="{FF2B5EF4-FFF2-40B4-BE49-F238E27FC236}">
                <a16:creationId xmlns:a16="http://schemas.microsoft.com/office/drawing/2014/main" id="{008A16AD-E1D9-DC42-8746-AE633DBC9F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32806" y="635000"/>
            <a:ext cx="28575" cy="944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91F0FB62-C1FF-DC45-9CEE-B12E6FF2B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9781" y="14478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pic>
        <p:nvPicPr>
          <p:cNvPr id="29" name="Picture 28" descr="p2">
            <a:extLst>
              <a:ext uri="{FF2B5EF4-FFF2-40B4-BE49-F238E27FC236}">
                <a16:creationId xmlns:a16="http://schemas.microsoft.com/office/drawing/2014/main" id="{EC068D42-C4CE-9940-8B12-402598153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756" y="2286000"/>
            <a:ext cx="4267200" cy="27701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 Box 31">
            <a:extLst>
              <a:ext uri="{FF2B5EF4-FFF2-40B4-BE49-F238E27FC236}">
                <a16:creationId xmlns:a16="http://schemas.microsoft.com/office/drawing/2014/main" id="{B593FF75-1CB4-1A46-A288-34E8F815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3481" y="2182813"/>
            <a:ext cx="40732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Refraction from a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dipping </a:t>
            </a:r>
          </a:p>
          <a:p>
            <a:pPr eaLnBrk="0" hangingPunct="0"/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interface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Now thickness changes with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offset, so slope is no longer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= inverse of layer velocity.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Refer to as “</a:t>
            </a:r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apparent </a:t>
            </a:r>
          </a:p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velocity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”, and this is why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we reverse our shots!</a:t>
            </a:r>
          </a:p>
        </p:txBody>
      </p:sp>
      <p:sp>
        <p:nvSpPr>
          <p:cNvPr id="31" name="AutoShape 32">
            <a:extLst>
              <a:ext uri="{FF2B5EF4-FFF2-40B4-BE49-F238E27FC236}">
                <a16:creationId xmlns:a16="http://schemas.microsoft.com/office/drawing/2014/main" id="{0E4AFA11-C75F-8A4A-B554-BC97CF34B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181" y="21272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462EECE3-FEDA-184D-ACAA-BA42CBD16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29559" y="635000"/>
            <a:ext cx="89835" cy="672492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27F6DC7C-FDE7-EF4B-B8D1-F71526E18A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11119" y="1295400"/>
            <a:ext cx="2620962" cy="11747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Line 35">
            <a:extLst>
              <a:ext uri="{FF2B5EF4-FFF2-40B4-BE49-F238E27FC236}">
                <a16:creationId xmlns:a16="http://schemas.microsoft.com/office/drawing/2014/main" id="{F3F769D3-F2BF-DE44-971A-5CCB5246A8F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33331" y="712788"/>
            <a:ext cx="109538" cy="68897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36">
            <a:extLst>
              <a:ext uri="{FF2B5EF4-FFF2-40B4-BE49-F238E27FC236}">
                <a16:creationId xmlns:a16="http://schemas.microsoft.com/office/drawing/2014/main" id="{47D49860-67B9-0947-AAE8-A1B146F9AB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6694" y="1265238"/>
            <a:ext cx="76517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37">
            <a:extLst>
              <a:ext uri="{FF2B5EF4-FFF2-40B4-BE49-F238E27FC236}">
                <a16:creationId xmlns:a16="http://schemas.microsoft.com/office/drawing/2014/main" id="{6C407A28-87A7-034D-A2CA-4D763B868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9279731" y="593725"/>
            <a:ext cx="39688" cy="681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Text Box 38">
            <a:extLst>
              <a:ext uri="{FF2B5EF4-FFF2-40B4-BE49-F238E27FC236}">
                <a16:creationId xmlns:a16="http://schemas.microsoft.com/office/drawing/2014/main" id="{B6A1F351-5AC7-2846-834F-5E6248EE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0206" y="70485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h</a:t>
            </a:r>
            <a:r>
              <a:rPr lang="en-US" i="1" baseline="-25000">
                <a:latin typeface="Times New Roman" charset="0"/>
              </a:rPr>
              <a:t>d</a:t>
            </a:r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657311AF-F372-6B47-942F-FB7DFF9BF37B}"/>
              </a:ext>
            </a:extLst>
          </p:cNvPr>
          <p:cNvSpPr>
            <a:spLocks/>
          </p:cNvSpPr>
          <p:nvPr/>
        </p:nvSpPr>
        <p:spPr bwMode="auto">
          <a:xfrm>
            <a:off x="3305969" y="1295400"/>
            <a:ext cx="33337" cy="274638"/>
          </a:xfrm>
          <a:custGeom>
            <a:avLst/>
            <a:gdLst>
              <a:gd name="T0" fmla="*/ 1 w 21"/>
              <a:gd name="T1" fmla="*/ 0 h 173"/>
              <a:gd name="T2" fmla="*/ 3 w 21"/>
              <a:gd name="T3" fmla="*/ 55 h 173"/>
              <a:gd name="T4" fmla="*/ 21 w 21"/>
              <a:gd name="T5" fmla="*/ 173 h 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" h="173">
                <a:moveTo>
                  <a:pt x="1" y="0"/>
                </a:moveTo>
                <a:cubicBezTo>
                  <a:pt x="0" y="13"/>
                  <a:pt x="0" y="26"/>
                  <a:pt x="3" y="55"/>
                </a:cubicBezTo>
                <a:cubicBezTo>
                  <a:pt x="6" y="84"/>
                  <a:pt x="13" y="128"/>
                  <a:pt x="21" y="173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Text Box 40">
            <a:extLst>
              <a:ext uri="{FF2B5EF4-FFF2-40B4-BE49-F238E27FC236}">
                <a16:creationId xmlns:a16="http://schemas.microsoft.com/office/drawing/2014/main" id="{68598DBF-5C66-2F44-B180-98A065300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689" y="1143000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</a:t>
            </a:r>
            <a:endParaRPr lang="en-US" dirty="0">
              <a:cs typeface="ＭＳ Ｐゴシック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7954180-DFFD-3148-933A-7CD9E23D9AB2}"/>
              </a:ext>
            </a:extLst>
          </p:cNvPr>
          <p:cNvSpPr>
            <a:spLocks/>
          </p:cNvSpPr>
          <p:nvPr/>
        </p:nvSpPr>
        <p:spPr bwMode="auto">
          <a:xfrm rot="21371784">
            <a:off x="2247106" y="1504950"/>
            <a:ext cx="88900" cy="107950"/>
          </a:xfrm>
          <a:custGeom>
            <a:avLst/>
            <a:gdLst>
              <a:gd name="T0" fmla="*/ 56 w 56"/>
              <a:gd name="T1" fmla="*/ 0 h 68"/>
              <a:gd name="T2" fmla="*/ 0 w 56"/>
              <a:gd name="T3" fmla="*/ 0 h 68"/>
              <a:gd name="T4" fmla="*/ 0 w 56"/>
              <a:gd name="T5" fmla="*/ 6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68">
                <a:moveTo>
                  <a:pt x="56" y="0"/>
                </a:moveTo>
                <a:lnTo>
                  <a:pt x="0" y="0"/>
                </a:lnTo>
                <a:lnTo>
                  <a:pt x="0" y="68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Line 42">
            <a:extLst>
              <a:ext uri="{FF2B5EF4-FFF2-40B4-BE49-F238E27FC236}">
                <a16:creationId xmlns:a16="http://schemas.microsoft.com/office/drawing/2014/main" id="{0FE2F784-E47A-4946-99EB-760754A87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0981" y="620713"/>
            <a:ext cx="46038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07A9D078-3FAA-8149-89BF-CB541C9F2B41}"/>
              </a:ext>
            </a:extLst>
          </p:cNvPr>
          <p:cNvSpPr>
            <a:spLocks/>
          </p:cNvSpPr>
          <p:nvPr/>
        </p:nvSpPr>
        <p:spPr bwMode="auto">
          <a:xfrm rot="65498" flipH="1">
            <a:off x="9159081" y="1154113"/>
            <a:ext cx="88900" cy="107950"/>
          </a:xfrm>
          <a:custGeom>
            <a:avLst/>
            <a:gdLst>
              <a:gd name="T0" fmla="*/ 56 w 56"/>
              <a:gd name="T1" fmla="*/ 0 h 68"/>
              <a:gd name="T2" fmla="*/ 0 w 56"/>
              <a:gd name="T3" fmla="*/ 0 h 68"/>
              <a:gd name="T4" fmla="*/ 0 w 56"/>
              <a:gd name="T5" fmla="*/ 6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" h="68">
                <a:moveTo>
                  <a:pt x="56" y="0"/>
                </a:moveTo>
                <a:lnTo>
                  <a:pt x="0" y="0"/>
                </a:lnTo>
                <a:lnTo>
                  <a:pt x="0" y="68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Text Box 44">
            <a:extLst>
              <a:ext uri="{FF2B5EF4-FFF2-40B4-BE49-F238E27FC236}">
                <a16:creationId xmlns:a16="http://schemas.microsoft.com/office/drawing/2014/main" id="{4B63C66D-EA3E-154F-A0CA-E893EED2F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481" y="5410200"/>
            <a:ext cx="470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After some trig &amp; algebra, we get: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8C03960F-BADD-DB4D-951A-8CEA9B2F4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269" y="5943600"/>
            <a:ext cx="3100387" cy="700088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20D2BC0-DB26-604A-89F6-A2E243378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356" y="5945188"/>
            <a:ext cx="3124200" cy="700087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6" name="Text Box 47">
            <a:extLst>
              <a:ext uri="{FF2B5EF4-FFF2-40B4-BE49-F238E27FC236}">
                <a16:creationId xmlns:a16="http://schemas.microsoft.com/office/drawing/2014/main" id="{EAF9D517-51E8-0B49-8042-845B47C13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069" y="3146868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 err="1">
                <a:latin typeface="Times New Roman" charset="0"/>
                <a:cs typeface="ＭＳ Ｐゴシック" charset="0"/>
              </a:rPr>
              <a:t>t</a:t>
            </a:r>
            <a:r>
              <a:rPr lang="en-US" i="1" baseline="-25000" dirty="0" err="1">
                <a:latin typeface="Times New Roman" charset="0"/>
                <a:cs typeface="ＭＳ Ｐゴシック" charset="0"/>
              </a:rPr>
              <a:t>dd</a:t>
            </a:r>
            <a:endParaRPr lang="en-US" dirty="0">
              <a:cs typeface="ＭＳ Ｐゴシック" charset="0"/>
            </a:endParaRPr>
          </a:p>
        </p:txBody>
      </p:sp>
      <p:sp>
        <p:nvSpPr>
          <p:cNvPr id="47" name="Text Box 48">
            <a:extLst>
              <a:ext uri="{FF2B5EF4-FFF2-40B4-BE49-F238E27FC236}">
                <a16:creationId xmlns:a16="http://schemas.microsoft.com/office/drawing/2014/main" id="{B98BF6F6-0028-0C46-9C0A-BD1E79DB2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419" y="22860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t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ud</a:t>
            </a:r>
            <a:endParaRPr lang="en-US">
              <a:cs typeface="ＭＳ Ｐゴシック" charset="0"/>
            </a:endParaRPr>
          </a:p>
        </p:txBody>
      </p:sp>
      <p:sp>
        <p:nvSpPr>
          <p:cNvPr id="48" name="Text Box 49">
            <a:extLst>
              <a:ext uri="{FF2B5EF4-FFF2-40B4-BE49-F238E27FC236}">
                <a16:creationId xmlns:a16="http://schemas.microsoft.com/office/drawing/2014/main" id="{6EF1C6AE-3BBC-5241-9D5A-BA0A6CD55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5756" y="32766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d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07A36F38-7DB2-0F40-B3C8-822D6DB81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1556" y="25908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u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26CBE06-B2F9-534B-A0FB-B61364EA1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131" y="401955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1" name="Text Box 52">
            <a:extLst>
              <a:ext uri="{FF2B5EF4-FFF2-40B4-BE49-F238E27FC236}">
                <a16:creationId xmlns:a16="http://schemas.microsoft.com/office/drawing/2014/main" id="{7F2307BD-A2FE-3D48-80EC-CBAC80187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869" y="35814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t</a:t>
            </a:r>
            <a:r>
              <a:rPr lang="en-US" baseline="-25000">
                <a:latin typeface="Times New Roman" charset="0"/>
                <a:cs typeface="ＭＳ Ｐゴシック" charset="0"/>
              </a:rPr>
              <a:t>0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d</a:t>
            </a:r>
            <a:endParaRPr lang="en-US">
              <a:cs typeface="ＭＳ Ｐゴシック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3ACA945-9764-1244-8796-D8AC05D70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206" y="3482975"/>
            <a:ext cx="76200" cy="76200"/>
          </a:xfrm>
          <a:prstGeom prst="ellipse">
            <a:avLst/>
          </a:prstGeom>
          <a:solidFill>
            <a:srgbClr val="E3626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id="{AB9AA740-8555-F548-905E-644049B5D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931" y="31242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t</a:t>
            </a:r>
            <a:r>
              <a:rPr lang="en-US" baseline="-25000">
                <a:latin typeface="Times New Roman" charset="0"/>
                <a:cs typeface="ＭＳ Ｐゴシック" charset="0"/>
              </a:rPr>
              <a:t>0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u</a:t>
            </a:r>
            <a:endParaRPr lang="en-US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48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4DE52141-F387-F046-86CA-29AEB8757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77" y="151180"/>
            <a:ext cx="8562845" cy="6555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Like before, we have the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observed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travel-times and want to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know the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model parameters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 We know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 the direct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arrival, &amp; we can show that the slopes are: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then we can solve for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&amp; thus velocity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rgbClr val="0039AC"/>
                </a:solidFill>
                <a:latin typeface="Times New Roman" charset="0"/>
                <a:cs typeface="ＭＳ Ｐゴシック" charset="0"/>
              </a:rPr>
              <a:t>:</a:t>
            </a:r>
          </a:p>
          <a:p>
            <a:pPr eaLnBrk="0" hangingPunct="0"/>
            <a:endParaRPr lang="en-US" dirty="0">
              <a:solidFill>
                <a:srgbClr val="0039AC"/>
              </a:solidFill>
              <a:latin typeface="Times New Roman" charset="0"/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latin typeface="Times New Roman" charset="0"/>
                <a:cs typeface="ＭＳ Ｐゴシック" charset="0"/>
              </a:rPr>
              <a:t>                                                        </a:t>
            </a:r>
            <a:r>
              <a:rPr lang="en-US" dirty="0">
                <a:solidFill>
                  <a:srgbClr val="0039AC"/>
                </a:solidFill>
                <a:latin typeface="Times New Roman" charset="0"/>
                <a:cs typeface="ＭＳ Ｐゴシック" charset="0"/>
                <a:sym typeface="Symbol" charset="0"/>
              </a:rPr>
              <a:t></a:t>
            </a:r>
            <a:endParaRPr lang="en-US" dirty="0">
              <a:solidFill>
                <a:srgbClr val="0039AC"/>
              </a:solidFill>
              <a:latin typeface="Times New Roman" charset="0"/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and angle </a:t>
            </a:r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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The normal thicknesses use intercept times </a:t>
            </a:r>
            <a:r>
              <a:rPr lang="en-US" i="1" dirty="0">
                <a:latin typeface="Times New Roman" charset="0"/>
                <a:cs typeface="ＭＳ Ｐゴシック" charset="0"/>
              </a:rPr>
              <a:t>t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0u</a:t>
            </a:r>
            <a:r>
              <a:rPr lang="en-US" dirty="0">
                <a:cs typeface="ＭＳ Ｐゴシック" charset="0"/>
              </a:rPr>
              <a:t>, </a:t>
            </a:r>
            <a:r>
              <a:rPr lang="en-US" i="1" dirty="0">
                <a:latin typeface="Times New Roman" charset="0"/>
                <a:cs typeface="ＭＳ Ｐゴシック" charset="0"/>
              </a:rPr>
              <a:t>t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0d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(Can get vertical distance from shot to top of layer by dividing</a:t>
            </a:r>
          </a:p>
          <a:p>
            <a:pPr eaLnBrk="0" hangingPunct="0"/>
            <a:r>
              <a:rPr lang="en-US" i="1" dirty="0" err="1">
                <a:latin typeface="Times New Roman" charset="0"/>
                <a:cs typeface="ＭＳ Ｐゴシック" charset="0"/>
              </a:rPr>
              <a:t>h</a:t>
            </a:r>
            <a:r>
              <a:rPr lang="en-US" i="1" baseline="-25000" dirty="0" err="1">
                <a:latin typeface="Times New Roman" charset="0"/>
                <a:cs typeface="ＭＳ Ｐゴシック" charset="0"/>
              </a:rPr>
              <a:t>d</a:t>
            </a:r>
            <a:r>
              <a:rPr lang="en-US" i="1" dirty="0">
                <a:solidFill>
                  <a:schemeClr val="accent2"/>
                </a:solidFill>
                <a:latin typeface="Times New Roman" charset="0"/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or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 err="1">
                <a:latin typeface="Times New Roman" charset="0"/>
                <a:cs typeface="ＭＳ Ｐゴシック" charset="0"/>
              </a:rPr>
              <a:t>h</a:t>
            </a:r>
            <a:r>
              <a:rPr lang="en-US" i="1" baseline="-25000" dirty="0" err="1">
                <a:latin typeface="Times New Roman" charset="0"/>
                <a:cs typeface="ＭＳ Ｐゴシック" charset="0"/>
              </a:rPr>
              <a:t>u</a:t>
            </a:r>
            <a:r>
              <a:rPr lang="en-US" dirty="0"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by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 err="1">
                <a:latin typeface="Times New Roman" charset="0"/>
                <a:cs typeface="ＭＳ Ｐゴシック" charset="0"/>
              </a:rPr>
              <a:t>cos</a:t>
            </a:r>
            <a:r>
              <a:rPr lang="en-US" dirty="0">
                <a:cs typeface="ＭＳ Ｐゴシック" charset="0"/>
              </a:rPr>
              <a:t> </a:t>
            </a:r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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0D8D81-344C-1F4A-A568-C7EE86521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964" y="1333867"/>
            <a:ext cx="1447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244D727-0C59-3346-9E7D-56CEDFC06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4039" y="1333867"/>
            <a:ext cx="1468438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327622-AFC4-974B-83F3-48E3F1E55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64" y="2562592"/>
            <a:ext cx="4191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322CFE-7553-A04D-BDF8-D29728E8D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64" y="3678605"/>
            <a:ext cx="3175000" cy="744537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05A73B-1CCD-8E4E-B844-47FEEB104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14" y="5123607"/>
            <a:ext cx="1219200" cy="65405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B97AD27-0E5F-FE48-B827-BCFB70ABA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627" y="5123607"/>
            <a:ext cx="1196975" cy="65405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F99DF5-5083-334F-AE00-8D45708AA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64" y="2540367"/>
            <a:ext cx="3771900" cy="815975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21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CF997E65-D8C0-054B-AF27-9CA0F5F6D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52" y="520512"/>
            <a:ext cx="8658076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Aside: Solving for parameters in this way is a simple form of</a:t>
            </a:r>
          </a:p>
          <a:p>
            <a:pPr eaLnBrk="0" hangingPunct="0"/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  </a:t>
            </a:r>
            <a:r>
              <a:rPr lang="en-US" i="1" dirty="0">
                <a:solidFill>
                  <a:srgbClr val="FF0000"/>
                </a:solidFill>
                <a:latin typeface="Arial Black"/>
                <a:cs typeface="Arial Black"/>
              </a:rPr>
              <a:t>inversion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of the data:</a:t>
            </a:r>
          </a:p>
          <a:p>
            <a:pPr eaLnBrk="0" hangingPunct="0"/>
            <a:endParaRPr lang="en-US" sz="6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Most geophysical (&amp; geological, &amp; other) problems can be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expressed as:</a:t>
            </a:r>
          </a:p>
          <a:p>
            <a:pPr eaLnBrk="0" hangingPunct="0"/>
            <a:endParaRPr lang="en-US" sz="6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observations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 = some function of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parameters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), or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(where the arrow denotes plural: a vector). In the refraction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examples thus far, the model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parameters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would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include velocities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thicknesses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and dips (</a:t>
            </a:r>
            <a:r>
              <a:rPr lang="en-US" i="1" dirty="0">
                <a:latin typeface="Symbol" pitchFamily="2" charset="2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eaLnBrk="0" hangingPunct="0"/>
            <a:endParaRPr lang="en-US" sz="1200" dirty="0">
              <a:cs typeface="ＭＳ Ｐゴシック" charset="0"/>
            </a:endParaRPr>
          </a:p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Inverse theory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, in which we seek to find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8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is a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very important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part of geophysics!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DF234E-E23F-1641-9B04-547C1A071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608" y="2609254"/>
            <a:ext cx="164465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C64F026-565D-3241-AA2F-38E4155E4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333" y="4990255"/>
            <a:ext cx="1981200" cy="81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DF3C178-F7AD-B1B3-739D-39E1068C86DF}"/>
              </a:ext>
            </a:extLst>
          </p:cNvPr>
          <p:cNvSpPr/>
          <p:nvPr/>
        </p:nvSpPr>
        <p:spPr>
          <a:xfrm>
            <a:off x="728103" y="1434465"/>
            <a:ext cx="1644650" cy="39890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Note here that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(•) </a:t>
            </a:r>
            <a:r>
              <a:rPr lang="en-US" dirty="0">
                <a:solidFill>
                  <a:srgbClr val="0039AC"/>
                </a:solidFill>
              </a:rPr>
              <a:t>is a physical model of the relationship of observations to parameters (which makes assumptions about the medium!)</a:t>
            </a:r>
          </a:p>
        </p:txBody>
      </p:sp>
    </p:spTree>
    <p:extLst>
      <p:ext uri="{BB962C8B-B14F-4D97-AF65-F5344CB8AC3E}">
        <p14:creationId xmlns:p14="http://schemas.microsoft.com/office/powerpoint/2010/main" val="5484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EC12312D-955F-193C-E36F-01700EDC48D3}"/>
              </a:ext>
            </a:extLst>
          </p:cNvPr>
          <p:cNvSpPr/>
          <p:nvPr/>
        </p:nvSpPr>
        <p:spPr>
          <a:xfrm>
            <a:off x="650257" y="1790055"/>
            <a:ext cx="1314001" cy="31063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103D81E2-C516-C94D-B9A9-B068F5CA3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701" y="250180"/>
            <a:ext cx="8550538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Equations for multiple dipping layers can be derived using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 similar (if slightly more algebraically complicated) approach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to that we used for the multiple horizontal layer case </a:t>
            </a:r>
            <a:r>
              <a:rPr lang="en-US" dirty="0">
                <a:solidFill>
                  <a:schemeClr val="tx2"/>
                </a:solidFill>
                <a:cs typeface="ＭＳ Ｐゴシック" charset="0"/>
              </a:rPr>
              <a:t>[</a:t>
            </a:r>
            <a:r>
              <a:rPr lang="en-US" i="1" dirty="0">
                <a:solidFill>
                  <a:schemeClr val="tx2"/>
                </a:solidFill>
                <a:cs typeface="ＭＳ Ｐゴシック" charset="0"/>
              </a:rPr>
              <a:t>Adachi</a:t>
            </a:r>
            <a:r>
              <a:rPr lang="en-US" dirty="0">
                <a:solidFill>
                  <a:schemeClr val="tx2"/>
                </a:solidFill>
                <a:cs typeface="ＭＳ Ｐゴシック" charset="0"/>
              </a:rPr>
              <a:t>]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FE7683-D95D-5440-9508-6B2F15A31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770" y="1761480"/>
            <a:ext cx="8458200" cy="16414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C4D04331-7C79-9B45-945C-E05D0DAE5A0D}"/>
              </a:ext>
            </a:extLst>
          </p:cNvPr>
          <p:cNvSpPr>
            <a:spLocks/>
          </p:cNvSpPr>
          <p:nvPr/>
        </p:nvSpPr>
        <p:spPr bwMode="auto">
          <a:xfrm>
            <a:off x="2254770" y="2336155"/>
            <a:ext cx="8462963" cy="2057400"/>
          </a:xfrm>
          <a:custGeom>
            <a:avLst/>
            <a:gdLst>
              <a:gd name="T0" fmla="*/ 0 w 5331"/>
              <a:gd name="T1" fmla="*/ 262 h 531"/>
              <a:gd name="T2" fmla="*/ 5331 w 5331"/>
              <a:gd name="T3" fmla="*/ 0 h 531"/>
              <a:gd name="T4" fmla="*/ 5331 w 5331"/>
              <a:gd name="T5" fmla="*/ 531 h 531"/>
              <a:gd name="T6" fmla="*/ 0 w 5331"/>
              <a:gd name="T7" fmla="*/ 531 h 531"/>
              <a:gd name="T8" fmla="*/ 0 w 5331"/>
              <a:gd name="T9" fmla="*/ 262 h 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31" h="531">
                <a:moveTo>
                  <a:pt x="0" y="262"/>
                </a:moveTo>
                <a:lnTo>
                  <a:pt x="5331" y="0"/>
                </a:lnTo>
                <a:lnTo>
                  <a:pt x="5331" y="531"/>
                </a:lnTo>
                <a:lnTo>
                  <a:pt x="0" y="531"/>
                </a:lnTo>
                <a:lnTo>
                  <a:pt x="0" y="26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0C8114D7-1BE9-8E4A-83FC-B4DFCF898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570" y="1380480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846DA044-61EA-EE4D-AEFF-DAD36DAB6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8083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15EDA7AD-A27D-294B-983C-DECCC7D12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708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id="{4531ECFC-7D20-A944-BD10-0A8B4B112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9333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F7BAF045-0502-4645-A2B7-7115B7DE9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545" y="160908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id="{500CE636-410A-E948-9EA7-B3D11A157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2170" y="160908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123AF64C-D1BD-9F46-8A6D-49EC9647F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383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737BBBD8-4886-6A4D-A7D1-316624CA5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5008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3B757A27-194F-1F49-B206-81ECA1C34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633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5">
            <a:extLst>
              <a:ext uri="{FF2B5EF4-FFF2-40B4-BE49-F238E27FC236}">
                <a16:creationId xmlns:a16="http://schemas.microsoft.com/office/drawing/2014/main" id="{19AD6AF9-7101-3D4A-9474-75B3C1570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7845" y="160908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6">
            <a:extLst>
              <a:ext uri="{FF2B5EF4-FFF2-40B4-BE49-F238E27FC236}">
                <a16:creationId xmlns:a16="http://schemas.microsoft.com/office/drawing/2014/main" id="{DDBF0C15-C89D-DC4F-9FB2-31B2EB319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3470" y="160908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7">
            <a:extLst>
              <a:ext uri="{FF2B5EF4-FFF2-40B4-BE49-F238E27FC236}">
                <a16:creationId xmlns:a16="http://schemas.microsoft.com/office/drawing/2014/main" id="{9F5D757E-4871-AE43-9A7F-B9502A618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0683" y="160908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7898C716-DD46-B34F-89F2-D87635026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3370" y="181863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B3118C9F-605F-F049-B29C-3CDF43E9A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1658" y="1788468"/>
            <a:ext cx="393700" cy="1463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F1D37688-1021-1843-848F-ED850BD79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3370" y="231710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20" name="AutoShape 21">
            <a:extLst>
              <a:ext uri="{FF2B5EF4-FFF2-40B4-BE49-F238E27FC236}">
                <a16:creationId xmlns:a16="http://schemas.microsoft.com/office/drawing/2014/main" id="{3D185773-BAF9-C947-AD34-56DFB8F38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770" y="134555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2C97261D-F8E0-9E45-A6CA-03171054E7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44558" y="1767830"/>
            <a:ext cx="98425" cy="719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7F05CB7A-904F-0D4A-93BF-1B7C93285B93}"/>
              </a:ext>
            </a:extLst>
          </p:cNvPr>
          <p:cNvSpPr>
            <a:spLocks/>
          </p:cNvSpPr>
          <p:nvPr/>
        </p:nvSpPr>
        <p:spPr bwMode="auto">
          <a:xfrm>
            <a:off x="2254770" y="2717155"/>
            <a:ext cx="8458200" cy="2286000"/>
          </a:xfrm>
          <a:custGeom>
            <a:avLst/>
            <a:gdLst>
              <a:gd name="T0" fmla="*/ 5328 w 5328"/>
              <a:gd name="T1" fmla="*/ 0 h 1440"/>
              <a:gd name="T2" fmla="*/ 0 w 5328"/>
              <a:gd name="T3" fmla="*/ 1248 h 1440"/>
              <a:gd name="T4" fmla="*/ 0 w 5328"/>
              <a:gd name="T5" fmla="*/ 1440 h 1440"/>
              <a:gd name="T6" fmla="*/ 5321 w 5328"/>
              <a:gd name="T7" fmla="*/ 1433 h 1440"/>
              <a:gd name="T8" fmla="*/ 5328 w 5328"/>
              <a:gd name="T9" fmla="*/ 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28" h="1440">
                <a:moveTo>
                  <a:pt x="5328" y="0"/>
                </a:moveTo>
                <a:lnTo>
                  <a:pt x="0" y="1248"/>
                </a:lnTo>
                <a:lnTo>
                  <a:pt x="0" y="1440"/>
                </a:lnTo>
                <a:lnTo>
                  <a:pt x="5321" y="1433"/>
                </a:lnTo>
                <a:lnTo>
                  <a:pt x="5328" y="0"/>
                </a:lnTo>
                <a:close/>
              </a:path>
            </a:pathLst>
          </a:custGeom>
          <a:solidFill>
            <a:srgbClr val="8FE38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Text Box 24">
            <a:extLst>
              <a:ext uri="{FF2B5EF4-FFF2-40B4-BE49-F238E27FC236}">
                <a16:creationId xmlns:a16="http://schemas.microsoft.com/office/drawing/2014/main" id="{4AD8BECF-7AB3-E74E-A353-0D441C14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3370" y="286955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>
                <a:latin typeface="Times New Roman" charset="0"/>
              </a:rPr>
              <a:t>V</a:t>
            </a:r>
            <a:r>
              <a:rPr lang="en-US" baseline="-25000">
                <a:latin typeface="Times New Roman" charset="0"/>
              </a:rPr>
              <a:t>3</a:t>
            </a:r>
            <a:endParaRPr lang="en-US">
              <a:cs typeface="ＭＳ Ｐゴシック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96063A73-A9D2-604D-879F-5F1477492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1708" y="3239443"/>
            <a:ext cx="639762" cy="11033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7774682B-2E0F-344B-82F0-287F77F26E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55645" y="2482205"/>
            <a:ext cx="176213" cy="590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7">
            <a:extLst>
              <a:ext uri="{FF2B5EF4-FFF2-40B4-BE49-F238E27FC236}">
                <a16:creationId xmlns:a16="http://schemas.microsoft.com/office/drawing/2014/main" id="{FA6DD88F-A3C4-D64A-9BCC-EF9614D0C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81944" y="3044200"/>
            <a:ext cx="5488971" cy="127791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8">
            <a:extLst>
              <a:ext uri="{FF2B5EF4-FFF2-40B4-BE49-F238E27FC236}">
                <a16:creationId xmlns:a16="http://schemas.microsoft.com/office/drawing/2014/main" id="{450E46E8-AEB7-C84B-9D5A-9B17E0140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7370" y="1772593"/>
            <a:ext cx="0" cy="1525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id="{50DBC4CF-F4AE-0B41-93E9-8BC9F8552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7370" y="3298180"/>
            <a:ext cx="0" cy="1300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86A33BFD-7533-0746-BC45-1E7FF9F80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5095" y="2236143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z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u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30" name="Text Box 31">
            <a:extLst>
              <a:ext uri="{FF2B5EF4-FFF2-40B4-BE49-F238E27FC236}">
                <a16:creationId xmlns:a16="http://schemas.microsoft.com/office/drawing/2014/main" id="{584FDA97-7591-A04C-B770-80A9AB083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920" y="347915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z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u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id="{21D54682-1CC3-6E4A-A87E-CDB6B7230E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1708" y="2098030"/>
            <a:ext cx="0" cy="1141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EB7332E9-1FBB-FA48-9396-8F37B44C5A9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2170" y="2255193"/>
            <a:ext cx="119063" cy="1004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971B96D3-1446-6947-9494-4DDFBF31CD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23195" y="3683943"/>
            <a:ext cx="168275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Line 35">
            <a:extLst>
              <a:ext uri="{FF2B5EF4-FFF2-40B4-BE49-F238E27FC236}">
                <a16:creationId xmlns:a16="http://schemas.microsoft.com/office/drawing/2014/main" id="{EEAF5037-8FDE-3C4C-B67C-B6ED33B2B8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99408" y="3402955"/>
            <a:ext cx="1587" cy="919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Text Box 36">
            <a:extLst>
              <a:ext uri="{FF2B5EF4-FFF2-40B4-BE49-F238E27FC236}">
                <a16:creationId xmlns:a16="http://schemas.microsoft.com/office/drawing/2014/main" id="{99D416A9-C76D-BD4D-907B-62483CF86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8170" y="180275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u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36" name="Text Box 37">
            <a:extLst>
              <a:ext uri="{FF2B5EF4-FFF2-40B4-BE49-F238E27FC236}">
                <a16:creationId xmlns:a16="http://schemas.microsoft.com/office/drawing/2014/main" id="{9BD43138-8873-9344-BABC-760E8DC31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570" y="309815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u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37" name="Text Box 38">
            <a:extLst>
              <a:ext uri="{FF2B5EF4-FFF2-40B4-BE49-F238E27FC236}">
                <a16:creationId xmlns:a16="http://schemas.microsoft.com/office/drawing/2014/main" id="{9E171EA1-4C67-B141-8B6B-488E94496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195" y="3498205"/>
            <a:ext cx="311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 i="1">
                <a:latin typeface="Times New Roman" charset="0"/>
                <a:cs typeface="ＭＳ Ｐゴシック" charset="0"/>
              </a:rPr>
              <a:t>i</a:t>
            </a:r>
            <a:r>
              <a:rPr lang="en-US" sz="1600" i="1" baseline="-25000">
                <a:latin typeface="Times New Roman" charset="0"/>
                <a:cs typeface="ＭＳ Ｐゴシック" charset="0"/>
              </a:rPr>
              <a:t>2</a:t>
            </a:r>
            <a:endParaRPr lang="en-US" sz="1600">
              <a:cs typeface="ＭＳ Ｐゴシック" charset="0"/>
            </a:endParaRPr>
          </a:p>
        </p:txBody>
      </p:sp>
      <p:sp>
        <p:nvSpPr>
          <p:cNvPr id="38" name="Text Box 39">
            <a:extLst>
              <a:ext uri="{FF2B5EF4-FFF2-40B4-BE49-F238E27FC236}">
                <a16:creationId xmlns:a16="http://schemas.microsoft.com/office/drawing/2014/main" id="{33FCDBAD-5FA5-C44D-9611-9DDF2F5D1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9445" y="2136130"/>
            <a:ext cx="311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 i="1">
                <a:latin typeface="Times New Roman" charset="0"/>
                <a:cs typeface="ＭＳ Ｐゴシック" charset="0"/>
              </a:rPr>
              <a:t>i</a:t>
            </a:r>
            <a:r>
              <a:rPr lang="en-US" sz="1600" i="1" baseline="-25000">
                <a:latin typeface="Times New Roman" charset="0"/>
                <a:cs typeface="ＭＳ Ｐゴシック" charset="0"/>
              </a:rPr>
              <a:t>1</a:t>
            </a:r>
            <a:endParaRPr lang="en-US" sz="1600">
              <a:cs typeface="ＭＳ Ｐゴシック" charset="0"/>
            </a:endParaRPr>
          </a:p>
        </p:txBody>
      </p:sp>
      <p:sp>
        <p:nvSpPr>
          <p:cNvPr id="39" name="Line 40">
            <a:extLst>
              <a:ext uri="{FF2B5EF4-FFF2-40B4-BE49-F238E27FC236}">
                <a16:creationId xmlns:a16="http://schemas.microsoft.com/office/drawing/2014/main" id="{06542BF6-27BB-7348-BEE5-160B750191F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63558" y="2437755"/>
            <a:ext cx="168275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Line 41">
            <a:extLst>
              <a:ext uri="{FF2B5EF4-FFF2-40B4-BE49-F238E27FC236}">
                <a16:creationId xmlns:a16="http://schemas.microsoft.com/office/drawing/2014/main" id="{CAD8CFE2-E073-9243-B7D8-79AF86D41D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46120" y="2374255"/>
            <a:ext cx="0" cy="688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id="{C92208B3-1A28-644C-A215-CD8D9A81B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1370" y="248855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d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42" name="Line 43">
            <a:extLst>
              <a:ext uri="{FF2B5EF4-FFF2-40B4-BE49-F238E27FC236}">
                <a16:creationId xmlns:a16="http://schemas.microsoft.com/office/drawing/2014/main" id="{25CDC25C-BEAB-4343-B0C1-4F227C6BE7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295333" y="2669530"/>
            <a:ext cx="12700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Line 44">
            <a:extLst>
              <a:ext uri="{FF2B5EF4-FFF2-40B4-BE49-F238E27FC236}">
                <a16:creationId xmlns:a16="http://schemas.microsoft.com/office/drawing/2014/main" id="{03F49612-E0BA-1D4B-8617-093E98F7A4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31858" y="1891655"/>
            <a:ext cx="0" cy="590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Text Box 45">
            <a:extLst>
              <a:ext uri="{FF2B5EF4-FFF2-40B4-BE49-F238E27FC236}">
                <a16:creationId xmlns:a16="http://schemas.microsoft.com/office/drawing/2014/main" id="{36C0D046-2A0D-6549-98F7-0470A38A6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770" y="187895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d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45" name="Line 46">
            <a:extLst>
              <a:ext uri="{FF2B5EF4-FFF2-40B4-BE49-F238E27FC236}">
                <a16:creationId xmlns:a16="http://schemas.microsoft.com/office/drawing/2014/main" id="{A61EBD56-DFAA-6746-9C6A-95C4CA6923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447733" y="2059930"/>
            <a:ext cx="12700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6" name="Line 47">
            <a:extLst>
              <a:ext uri="{FF2B5EF4-FFF2-40B4-BE49-F238E27FC236}">
                <a16:creationId xmlns:a16="http://schemas.microsoft.com/office/drawing/2014/main" id="{3D2CF0A2-3EE9-6241-B545-41CE687E63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308033" y="1512243"/>
            <a:ext cx="119062" cy="1004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7" name="Line 48">
            <a:extLst>
              <a:ext uri="{FF2B5EF4-FFF2-40B4-BE49-F238E27FC236}">
                <a16:creationId xmlns:a16="http://schemas.microsoft.com/office/drawing/2014/main" id="{CE0249BE-3312-1F4C-A775-FFFEEC6CEE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0133" y="3072755"/>
            <a:ext cx="220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8" name="Line 49">
            <a:extLst>
              <a:ext uri="{FF2B5EF4-FFF2-40B4-BE49-F238E27FC236}">
                <a16:creationId xmlns:a16="http://schemas.microsoft.com/office/drawing/2014/main" id="{4E5F6FAD-F0AD-4E4B-A654-6C49AD50CA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8245" y="3850630"/>
            <a:ext cx="218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80E08EDF-862F-B341-8542-5B9027C6F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970" y="2717155"/>
            <a:ext cx="47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Symbol" charset="0"/>
                <a:cs typeface="ＭＳ Ｐゴシック" charset="0"/>
                <a:sym typeface="Symbol" charset="0"/>
              </a:rPr>
              <a:t>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50" name="Text Box 51">
            <a:extLst>
              <a:ext uri="{FF2B5EF4-FFF2-40B4-BE49-F238E27FC236}">
                <a16:creationId xmlns:a16="http://schemas.microsoft.com/office/drawing/2014/main" id="{D265897F-61D0-9646-8202-9754B375B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4970" y="3402955"/>
            <a:ext cx="47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Symbol" charset="0"/>
                <a:cs typeface="ＭＳ Ｐゴシック" charset="0"/>
                <a:sym typeface="Symbol" charset="0"/>
              </a:rPr>
              <a:t></a:t>
            </a:r>
            <a:r>
              <a:rPr lang="en-US" baseline="-25000">
                <a:latin typeface="Times New Roman" charset="0"/>
                <a:cs typeface="ＭＳ Ｐゴシック" charset="0"/>
              </a:rPr>
              <a:t>3</a:t>
            </a:r>
            <a:endParaRPr lang="en-US">
              <a:cs typeface="ＭＳ Ｐゴシック" charset="0"/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F095FA3-F365-0140-BBEB-04A62382A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370" y="5155555"/>
            <a:ext cx="3810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F74E6C57-B03D-5045-BF7A-FFE3F1F67B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283" y="5155555"/>
            <a:ext cx="378618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3" name="Text Box 54">
            <a:extLst>
              <a:ext uri="{FF2B5EF4-FFF2-40B4-BE49-F238E27FC236}">
                <a16:creationId xmlns:a16="http://schemas.microsoft.com/office/drawing/2014/main" id="{56187F07-0860-694E-A09A-133D46F32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701" y="6146155"/>
            <a:ext cx="92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(And these are the equations used in the modeling code </a:t>
            </a:r>
            <a:r>
              <a:rPr lang="en-US" i="1" dirty="0">
                <a:solidFill>
                  <a:schemeClr val="tx2"/>
                </a:solidFill>
                <a:cs typeface="ＭＳ Ｐゴシック" charset="0"/>
              </a:rPr>
              <a:t>Refract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…)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9039FF7-B661-8646-803C-FD5BC0A613C3}"/>
              </a:ext>
            </a:extLst>
          </p:cNvPr>
          <p:cNvSpPr txBox="1"/>
          <p:nvPr/>
        </p:nvSpPr>
        <p:spPr>
          <a:xfrm>
            <a:off x="650257" y="1757094"/>
            <a:ext cx="13901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9AC"/>
                </a:solidFill>
              </a:rPr>
              <a:t>Here,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are angles</a:t>
            </a:r>
          </a:p>
          <a:p>
            <a:r>
              <a:rPr lang="en-US" dirty="0">
                <a:solidFill>
                  <a:srgbClr val="0039AC"/>
                </a:solidFill>
              </a:rPr>
              <a:t>of incidence</a:t>
            </a:r>
          </a:p>
          <a:p>
            <a:r>
              <a:rPr lang="en-US" dirty="0">
                <a:solidFill>
                  <a:srgbClr val="0039AC"/>
                </a:solidFill>
              </a:rPr>
              <a:t>minus </a:t>
            </a:r>
            <a:r>
              <a:rPr lang="en-US" i="1" dirty="0">
                <a:latin typeface="Symbol" pitchFamily="2" charset="2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/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are</a:t>
            </a:r>
          </a:p>
          <a:p>
            <a:r>
              <a:rPr lang="en-US" dirty="0">
                <a:solidFill>
                  <a:srgbClr val="0039AC"/>
                </a:solidFill>
              </a:rPr>
              <a:t>angles plus</a:t>
            </a:r>
          </a:p>
          <a:p>
            <a:r>
              <a:rPr lang="en-US" i="1" dirty="0">
                <a:latin typeface="Symbol" pitchFamily="2" charset="2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39AC"/>
                </a:solidFill>
                <a:cs typeface="Arial" panose="020B0604020202020204" pitchFamily="34" charset="0"/>
              </a:rPr>
              <a:t>... i.e.,</a:t>
            </a:r>
          </a:p>
          <a:p>
            <a:r>
              <a:rPr lang="en-US" dirty="0">
                <a:solidFill>
                  <a:srgbClr val="0039AC"/>
                </a:solidFill>
                <a:cs typeface="Arial" panose="020B0604020202020204" pitchFamily="34" charset="0"/>
              </a:rPr>
              <a:t>angles from</a:t>
            </a:r>
          </a:p>
          <a:p>
            <a:r>
              <a:rPr lang="en-US" dirty="0">
                <a:solidFill>
                  <a:srgbClr val="0039AC"/>
                </a:solidFill>
                <a:cs typeface="Arial" panose="020B0604020202020204" pitchFamily="34" charset="0"/>
              </a:rPr>
              <a:t>the </a:t>
            </a:r>
            <a:r>
              <a:rPr lang="en-US" dirty="0" err="1">
                <a:solidFill>
                  <a:srgbClr val="0039AC"/>
                </a:solidFill>
                <a:cs typeface="Arial" panose="020B0604020202020204" pitchFamily="34" charset="0"/>
              </a:rPr>
              <a:t>raypath</a:t>
            </a:r>
            <a:endParaRPr lang="en-US" dirty="0">
              <a:solidFill>
                <a:srgbClr val="0039AC"/>
              </a:solidFill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39AC"/>
                </a:solidFill>
                <a:cs typeface="Arial" panose="020B0604020202020204" pitchFamily="34" charset="0"/>
              </a:rPr>
              <a:t>to the</a:t>
            </a:r>
          </a:p>
          <a:p>
            <a:r>
              <a:rPr lang="en-US" dirty="0">
                <a:solidFill>
                  <a:srgbClr val="0039AC"/>
                </a:solidFill>
                <a:cs typeface="Arial" panose="020B0604020202020204" pitchFamily="34" charset="0"/>
              </a:rPr>
              <a:t>vertical!</a:t>
            </a:r>
          </a:p>
        </p:txBody>
      </p:sp>
    </p:spTree>
    <p:extLst>
      <p:ext uri="{BB962C8B-B14F-4D97-AF65-F5344CB8AC3E}">
        <p14:creationId xmlns:p14="http://schemas.microsoft.com/office/powerpoint/2010/main" val="2204808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1">
            <a:extLst>
              <a:ext uri="{FF2B5EF4-FFF2-40B4-BE49-F238E27FC236}">
                <a16:creationId xmlns:a16="http://schemas.microsoft.com/office/drawing/2014/main" id="{D5F5C5FB-ABC0-FA42-8EB6-0A5C35314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508000"/>
            <a:ext cx="8997950" cy="584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1">
            <a:extLst>
              <a:ext uri="{FF2B5EF4-FFF2-40B4-BE49-F238E27FC236}">
                <a16:creationId xmlns:a16="http://schemas.microsoft.com/office/drawing/2014/main" id="{77A7E08F-2216-364D-B76A-85C207A2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1299" r="1613" b="9091"/>
          <a:stretch>
            <a:fillRect/>
          </a:stretch>
        </p:blipFill>
        <p:spPr bwMode="auto">
          <a:xfrm>
            <a:off x="4191000" y="2971800"/>
            <a:ext cx="2971800" cy="23161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5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3">
            <a:extLst>
              <a:ext uri="{FF2B5EF4-FFF2-40B4-BE49-F238E27FC236}">
                <a16:creationId xmlns:a16="http://schemas.microsoft.com/office/drawing/2014/main" id="{07E934EF-683A-4F46-9C2D-7E6B3AAC9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341" y="982177"/>
            <a:ext cx="7819318" cy="4893647"/>
          </a:xfrm>
          <a:prstGeom prst="rect">
            <a:avLst/>
          </a:prstGeom>
          <a:solidFill>
            <a:srgbClr val="C8C8C8"/>
          </a:solidFill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Some Limitations of the Refraction Method:</a:t>
            </a:r>
            <a:endParaRPr lang="en-US" i="1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i="1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>
              <a:buFontTx/>
              <a:buChar char="•"/>
            </a:pPr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 It does not get returns from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low velocity layers</a:t>
            </a:r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.</a:t>
            </a:r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This</a:t>
            </a:r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means that not only does your best-fitting model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not include the low velocity layer, but also estimates 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of the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depth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to top of all subsequent layers will be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overestimated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Thin layers</a:t>
            </a:r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 may be </a:t>
            </a:r>
            <a:r>
              <a:rPr lang="en-US" i="1" dirty="0">
                <a:solidFill>
                  <a:srgbClr val="FF0000"/>
                </a:solidFill>
                <a:latin typeface="Arial Black"/>
                <a:cs typeface="Arial Black"/>
              </a:rPr>
              <a:t>aliased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by geophone spacing,</a:t>
            </a:r>
          </a:p>
          <a:p>
            <a:pPr eaLnBrk="0" hangingPunct="0"/>
            <a:r>
              <a:rPr lang="en-US" i="1" dirty="0">
                <a:solidFill>
                  <a:srgbClr val="0039AC"/>
                </a:solidFill>
                <a:cs typeface="ＭＳ Ｐゴシック" charset="0"/>
              </a:rPr>
              <a:t>   &amp; in some cases will be missed regardless of spacing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!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As with the low velocity layer, this won’t affect velocity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estimates for lower layers but will affect depth (in this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case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depth is underestimated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).</a:t>
            </a:r>
            <a:endParaRPr lang="en-US" i="1" dirty="0">
              <a:solidFill>
                <a:srgbClr val="0039AC"/>
              </a:solidFill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1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24135</TotalTime>
  <Words>778</Words>
  <Application>Microsoft Macintosh PowerPoint</Application>
  <PresentationFormat>Widescreen</PresentationFormat>
  <Paragraphs>172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31</cp:revision>
  <cp:lastPrinted>2022-01-10T14:45:35Z</cp:lastPrinted>
  <dcterms:created xsi:type="dcterms:W3CDTF">2022-01-10T14:15:51Z</dcterms:created>
  <dcterms:modified xsi:type="dcterms:W3CDTF">2026-02-02T22:24:30Z</dcterms:modified>
</cp:coreProperties>
</file>