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363" r:id="rId3"/>
    <p:sldId id="297" r:id="rId4"/>
    <p:sldId id="277" r:id="rId5"/>
    <p:sldId id="281" r:id="rId6"/>
    <p:sldId id="283" r:id="rId7"/>
    <p:sldId id="278" r:id="rId8"/>
    <p:sldId id="388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9491"/>
    <a:srgbClr val="0039AC"/>
    <a:srgbClr val="0046CD"/>
    <a:srgbClr val="0014E9"/>
    <a:srgbClr val="001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3/2/26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3/2/26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E6C9EA9A-5D1B-4147-A23F-89D96ADE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152400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A27909E6-F928-2344-87E4-D36B5B1D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8277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Mar 2026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D27C68A9-C2B4-9F44-A6AA-A8D2C6D4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39254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2008-2026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2" name="Text Box 28">
            <a:extLst>
              <a:ext uri="{FF2B5EF4-FFF2-40B4-BE49-F238E27FC236}">
                <a16:creationId xmlns:a16="http://schemas.microsoft.com/office/drawing/2014/main" id="{D43AADBB-4666-B13B-7060-EE2479051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17" y="6394348"/>
            <a:ext cx="64641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for Wed 4 Mar: </a:t>
            </a:r>
            <a:r>
              <a:rPr lang="en-US" sz="2400" i="1" kern="1200" dirty="0">
                <a:solidFill>
                  <a:srgbClr val="0039AC"/>
                </a:solidFill>
                <a:effectLst/>
                <a:latin typeface="Arial Black" panose="020B0604020202020204" pitchFamily="34" charset="0"/>
                <a:ea typeface="+mn-ea"/>
                <a:cs typeface="+mn-cs"/>
              </a:rPr>
              <a:t>Burger </a:t>
            </a:r>
            <a:r>
              <a:rPr lang="en-US" sz="2400" kern="1200" dirty="0">
                <a:solidFill>
                  <a:srgbClr val="0039A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524-539 (§8.4)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70">
            <a:extLst>
              <a:ext uri="{FF2B5EF4-FFF2-40B4-BE49-F238E27FC236}">
                <a16:creationId xmlns:a16="http://schemas.microsoft.com/office/drawing/2014/main" id="{5B39F8D4-3E47-62CB-F160-A525539FB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4831" y="1794242"/>
            <a:ext cx="8542338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Industry Seismic Interpretation</a:t>
            </a:r>
          </a:p>
          <a:p>
            <a:r>
              <a:rPr lang="en-US" dirty="0">
                <a:solidFill>
                  <a:srgbClr val="0039AC"/>
                </a:solidFill>
              </a:rPr>
              <a:t>• 4D seismic: Multiple 3D reflection images over time aid in</a:t>
            </a:r>
          </a:p>
          <a:p>
            <a:r>
              <a:rPr lang="en-US" dirty="0">
                <a:solidFill>
                  <a:srgbClr val="0039AC"/>
                </a:solidFill>
              </a:rPr>
              <a:t>    optimization of reservoir models and production</a:t>
            </a:r>
          </a:p>
          <a:p>
            <a:r>
              <a:rPr lang="en-US" dirty="0">
                <a:solidFill>
                  <a:srgbClr val="0039AC"/>
                </a:solidFill>
              </a:rPr>
              <a:t>• Salt structures are especially challenging but have been a</a:t>
            </a:r>
          </a:p>
          <a:p>
            <a:r>
              <a:rPr lang="en-US" dirty="0">
                <a:solidFill>
                  <a:srgbClr val="0039AC"/>
                </a:solidFill>
              </a:rPr>
              <a:t>    focus of innovation</a:t>
            </a:r>
          </a:p>
          <a:p>
            <a:r>
              <a:rPr lang="en-US" dirty="0">
                <a:solidFill>
                  <a:srgbClr val="0039AC"/>
                </a:solidFill>
              </a:rPr>
              <a:t>• EM imaging is a tool of growing importance; electrical</a:t>
            </a:r>
          </a:p>
          <a:p>
            <a:r>
              <a:rPr lang="en-US" dirty="0">
                <a:solidFill>
                  <a:srgbClr val="0039AC"/>
                </a:solidFill>
              </a:rPr>
              <a:t>    resistivity is sensitive to fluids and clay content</a:t>
            </a: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Knowledge of geological processes is key to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   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interpretation!!!! BUT, it’s critically important to</a:t>
            </a:r>
          </a:p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   also understand attributes/artefacts/limitations</a:t>
            </a:r>
          </a:p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   of the seismic reflection data.</a:t>
            </a:r>
          </a:p>
        </p:txBody>
      </p:sp>
    </p:spTree>
    <p:extLst>
      <p:ext uri="{BB962C8B-B14F-4D97-AF65-F5344CB8AC3E}">
        <p14:creationId xmlns:p14="http://schemas.microsoft.com/office/powerpoint/2010/main" val="3598453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DB1C-6653-941B-BF31-B4CC69EC0394}"/>
              </a:ext>
            </a:extLst>
          </p:cNvPr>
          <p:cNvSpPr txBox="1"/>
          <p:nvPr/>
        </p:nvSpPr>
        <p:spPr>
          <a:xfrm>
            <a:off x="3443639" y="2090172"/>
            <a:ext cx="530472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Reminder:</a:t>
            </a:r>
            <a:r>
              <a:rPr lang="en-US" sz="2400" b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</a:p>
          <a:p>
            <a:r>
              <a:rPr lang="en-US" sz="2400" b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Friday 6 March is Exam I!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Bring: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(nonprogrammable) calculator,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pencil,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single sheet of paper/3x5 card with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10 most important equations</a:t>
            </a:r>
          </a:p>
        </p:txBody>
      </p:sp>
    </p:spTree>
    <p:extLst>
      <p:ext uri="{BB962C8B-B14F-4D97-AF65-F5344CB8AC3E}">
        <p14:creationId xmlns:p14="http://schemas.microsoft.com/office/powerpoint/2010/main" val="155902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>
            <a:extLst>
              <a:ext uri="{FF2B5EF4-FFF2-40B4-BE49-F238E27FC236}">
                <a16:creationId xmlns:a16="http://schemas.microsoft.com/office/drawing/2014/main" id="{44287650-E22D-3D40-A615-951520547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031" y="246132"/>
            <a:ext cx="61770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3200" i="1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Ground Penetrating Radar: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E2F3ED5E-9234-974A-8BAE-39631611D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031" y="979557"/>
            <a:ext cx="8763938" cy="563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Radar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 electromagnetic waves (light) at radio frequencies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   (50 to 1000 MHz).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Governed by physics of the wave equation (so in some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respects it is very similar to seismic methods: </a:t>
            </a:r>
            <a:r>
              <a:rPr lang="en-US" i="1" dirty="0">
                <a:latin typeface="Times New Roman" charset="0"/>
                <a:cs typeface="ＭＳ Ｐゴシック" charset="0"/>
              </a:rPr>
              <a:t>V</a:t>
            </a:r>
            <a:r>
              <a:rPr lang="en-US" dirty="0">
                <a:latin typeface="Times New Roman" charset="0"/>
                <a:cs typeface="ＭＳ Ｐゴシック" charset="0"/>
              </a:rPr>
              <a:t> = </a:t>
            </a:r>
            <a:r>
              <a:rPr lang="en-US" i="1" dirty="0">
                <a:latin typeface="Times New Roman" charset="0"/>
                <a:cs typeface="ＭＳ Ｐゴシック" charset="0"/>
              </a:rPr>
              <a:t>f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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!)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Requires a source and receiver (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dipole antennae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for both)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Source transmits a single pulse:</a:t>
            </a:r>
          </a:p>
          <a:p>
            <a:pPr eaLnBrk="0" hangingPunct="0">
              <a:buFontTx/>
              <a:buChar char="•"/>
            </a:pPr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>
              <a:buFontTx/>
              <a:buChar char="•"/>
            </a:pPr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>
              <a:buFontTx/>
              <a:buChar char="•"/>
            </a:pPr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>
              <a:buFontTx/>
              <a:buChar char="•"/>
            </a:pPr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>
              <a:buFontTx/>
              <a:buChar char="•"/>
            </a:pPr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>
              <a:buFontTx/>
              <a:buChar char="•"/>
            </a:pPr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>
              <a:buFontTx/>
              <a:buChar char="•"/>
            </a:pPr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>
              <a:buFontTx/>
              <a:buChar char="•"/>
            </a:pPr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but can transmit and receive millions of pulses per second!</a:t>
            </a:r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3C313D83-5784-D34C-9C7E-470252793F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28394" y="3368744"/>
            <a:ext cx="0" cy="2570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FCAA8D18-8723-3843-92B5-4FB226EDAA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3631" y="4587944"/>
            <a:ext cx="304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EA1A6393-692C-4343-8784-874410EF25EC}"/>
              </a:ext>
            </a:extLst>
          </p:cNvPr>
          <p:cNvSpPr>
            <a:spLocks/>
          </p:cNvSpPr>
          <p:nvPr/>
        </p:nvSpPr>
        <p:spPr bwMode="auto">
          <a:xfrm>
            <a:off x="2323631" y="3502094"/>
            <a:ext cx="2455863" cy="1990725"/>
          </a:xfrm>
          <a:custGeom>
            <a:avLst/>
            <a:gdLst>
              <a:gd name="T0" fmla="*/ 0 w 1547"/>
              <a:gd name="T1" fmla="*/ 684 h 1254"/>
              <a:gd name="T2" fmla="*/ 178 w 1547"/>
              <a:gd name="T3" fmla="*/ 654 h 1254"/>
              <a:gd name="T4" fmla="*/ 297 w 1547"/>
              <a:gd name="T5" fmla="*/ 572 h 1254"/>
              <a:gd name="T6" fmla="*/ 447 w 1547"/>
              <a:gd name="T7" fmla="*/ 279 h 1254"/>
              <a:gd name="T8" fmla="*/ 584 w 1547"/>
              <a:gd name="T9" fmla="*/ 41 h 1254"/>
              <a:gd name="T10" fmla="*/ 666 w 1547"/>
              <a:gd name="T11" fmla="*/ 35 h 1254"/>
              <a:gd name="T12" fmla="*/ 703 w 1547"/>
              <a:gd name="T13" fmla="*/ 122 h 1254"/>
              <a:gd name="T14" fmla="*/ 766 w 1547"/>
              <a:gd name="T15" fmla="*/ 391 h 1254"/>
              <a:gd name="T16" fmla="*/ 866 w 1547"/>
              <a:gd name="T17" fmla="*/ 854 h 1254"/>
              <a:gd name="T18" fmla="*/ 966 w 1547"/>
              <a:gd name="T19" fmla="*/ 1166 h 1254"/>
              <a:gd name="T20" fmla="*/ 1059 w 1547"/>
              <a:gd name="T21" fmla="*/ 1253 h 1254"/>
              <a:gd name="T22" fmla="*/ 1141 w 1547"/>
              <a:gd name="T23" fmla="*/ 1160 h 1254"/>
              <a:gd name="T24" fmla="*/ 1222 w 1547"/>
              <a:gd name="T25" fmla="*/ 916 h 1254"/>
              <a:gd name="T26" fmla="*/ 1334 w 1547"/>
              <a:gd name="T27" fmla="*/ 766 h 1254"/>
              <a:gd name="T28" fmla="*/ 1547 w 1547"/>
              <a:gd name="T29" fmla="*/ 685 h 1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47" h="1254">
                <a:moveTo>
                  <a:pt x="0" y="684"/>
                </a:moveTo>
                <a:cubicBezTo>
                  <a:pt x="64" y="678"/>
                  <a:pt x="128" y="673"/>
                  <a:pt x="178" y="654"/>
                </a:cubicBezTo>
                <a:cubicBezTo>
                  <a:pt x="228" y="635"/>
                  <a:pt x="252" y="634"/>
                  <a:pt x="297" y="572"/>
                </a:cubicBezTo>
                <a:cubicBezTo>
                  <a:pt x="342" y="510"/>
                  <a:pt x="399" y="368"/>
                  <a:pt x="447" y="279"/>
                </a:cubicBezTo>
                <a:cubicBezTo>
                  <a:pt x="495" y="190"/>
                  <a:pt x="548" y="82"/>
                  <a:pt x="584" y="41"/>
                </a:cubicBezTo>
                <a:cubicBezTo>
                  <a:pt x="620" y="0"/>
                  <a:pt x="646" y="22"/>
                  <a:pt x="666" y="35"/>
                </a:cubicBezTo>
                <a:cubicBezTo>
                  <a:pt x="686" y="48"/>
                  <a:pt x="686" y="63"/>
                  <a:pt x="703" y="122"/>
                </a:cubicBezTo>
                <a:cubicBezTo>
                  <a:pt x="720" y="181"/>
                  <a:pt x="739" y="269"/>
                  <a:pt x="766" y="391"/>
                </a:cubicBezTo>
                <a:cubicBezTo>
                  <a:pt x="793" y="513"/>
                  <a:pt x="833" y="725"/>
                  <a:pt x="866" y="854"/>
                </a:cubicBezTo>
                <a:cubicBezTo>
                  <a:pt x="899" y="983"/>
                  <a:pt x="934" y="1099"/>
                  <a:pt x="966" y="1166"/>
                </a:cubicBezTo>
                <a:cubicBezTo>
                  <a:pt x="998" y="1233"/>
                  <a:pt x="1030" y="1254"/>
                  <a:pt x="1059" y="1253"/>
                </a:cubicBezTo>
                <a:cubicBezTo>
                  <a:pt x="1088" y="1252"/>
                  <a:pt x="1114" y="1216"/>
                  <a:pt x="1141" y="1160"/>
                </a:cubicBezTo>
                <a:cubicBezTo>
                  <a:pt x="1168" y="1104"/>
                  <a:pt x="1190" y="982"/>
                  <a:pt x="1222" y="916"/>
                </a:cubicBezTo>
                <a:cubicBezTo>
                  <a:pt x="1254" y="850"/>
                  <a:pt x="1280" y="804"/>
                  <a:pt x="1334" y="766"/>
                </a:cubicBezTo>
                <a:cubicBezTo>
                  <a:pt x="1388" y="728"/>
                  <a:pt x="1467" y="706"/>
                  <a:pt x="1547" y="685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Line 8">
            <a:extLst>
              <a:ext uri="{FF2B5EF4-FFF2-40B4-BE49-F238E27FC236}">
                <a16:creationId xmlns:a16="http://schemas.microsoft.com/office/drawing/2014/main" id="{BFADA91C-A9D1-8945-98EB-014702B04BF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0606" y="4435544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F0B85F8D-A463-1843-985E-077337AF4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356" y="437839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cs typeface="ＭＳ Ｐゴシック" charset="0"/>
              </a:rPr>
              <a:t>0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2A11BC2F-BD7D-C846-A68D-8922C3CBB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406" y="4138682"/>
            <a:ext cx="906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>
                <a:cs typeface="ＭＳ Ｐゴシック" charset="0"/>
              </a:rPr>
              <a:t>5x10</a:t>
            </a:r>
            <a:r>
              <a:rPr lang="en-US" sz="1600" baseline="30000">
                <a:cs typeface="ＭＳ Ｐゴシック" charset="0"/>
              </a:rPr>
              <a:t>-9</a:t>
            </a:r>
            <a:r>
              <a:rPr lang="en-US" sz="1600">
                <a:cs typeface="ＭＳ Ｐゴシック" charset="0"/>
              </a:rPr>
              <a:t> s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0B9AC374-661A-2248-A00A-56D39854F0A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595762" y="3744188"/>
            <a:ext cx="1087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i="1">
                <a:cs typeface="ＭＳ Ｐゴシック" charset="0"/>
              </a:rPr>
              <a:t>Amplitude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A9C5313B-F347-824F-9F9B-852A1B523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231" y="4606994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i="1">
                <a:cs typeface="ＭＳ Ｐゴシック" charset="0"/>
              </a:rPr>
              <a:t>time</a:t>
            </a:r>
          </a:p>
        </p:txBody>
      </p:sp>
      <p:sp>
        <p:nvSpPr>
          <p:cNvPr id="18" name="Line 13">
            <a:extLst>
              <a:ext uri="{FF2B5EF4-FFF2-40B4-BE49-F238E27FC236}">
                <a16:creationId xmlns:a16="http://schemas.microsoft.com/office/drawing/2014/main" id="{0EF2F905-136C-6D44-952D-FF5F3B2823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90794" y="3368744"/>
            <a:ext cx="0" cy="2570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14">
            <a:extLst>
              <a:ext uri="{FF2B5EF4-FFF2-40B4-BE49-F238E27FC236}">
                <a16:creationId xmlns:a16="http://schemas.microsoft.com/office/drawing/2014/main" id="{229DDE9F-FD9D-A644-9D93-3DB2A076ED9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6031" y="5349944"/>
            <a:ext cx="304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95CE9776-91BE-1848-92F9-E517E9450A79}"/>
              </a:ext>
            </a:extLst>
          </p:cNvPr>
          <p:cNvSpPr>
            <a:spLocks/>
          </p:cNvSpPr>
          <p:nvPr/>
        </p:nvSpPr>
        <p:spPr bwMode="auto">
          <a:xfrm>
            <a:off x="6514631" y="3627507"/>
            <a:ext cx="2486025" cy="1736725"/>
          </a:xfrm>
          <a:custGeom>
            <a:avLst/>
            <a:gdLst>
              <a:gd name="T0" fmla="*/ 0 w 1566"/>
              <a:gd name="T1" fmla="*/ 1085 h 1094"/>
              <a:gd name="T2" fmla="*/ 307 w 1566"/>
              <a:gd name="T3" fmla="*/ 1037 h 1094"/>
              <a:gd name="T4" fmla="*/ 526 w 1566"/>
              <a:gd name="T5" fmla="*/ 919 h 1094"/>
              <a:gd name="T6" fmla="*/ 676 w 1566"/>
              <a:gd name="T7" fmla="*/ 506 h 1094"/>
              <a:gd name="T8" fmla="*/ 776 w 1566"/>
              <a:gd name="T9" fmla="*/ 75 h 1094"/>
              <a:gd name="T10" fmla="*/ 882 w 1566"/>
              <a:gd name="T11" fmla="*/ 56 h 1094"/>
              <a:gd name="T12" fmla="*/ 957 w 1566"/>
              <a:gd name="T13" fmla="*/ 344 h 1094"/>
              <a:gd name="T14" fmla="*/ 1051 w 1566"/>
              <a:gd name="T15" fmla="*/ 806 h 1094"/>
              <a:gd name="T16" fmla="*/ 1201 w 1566"/>
              <a:gd name="T17" fmla="*/ 1012 h 1094"/>
              <a:gd name="T18" fmla="*/ 1507 w 1566"/>
              <a:gd name="T19" fmla="*/ 1069 h 1094"/>
              <a:gd name="T20" fmla="*/ 1557 w 1566"/>
              <a:gd name="T21" fmla="*/ 1094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66" h="1094">
                <a:moveTo>
                  <a:pt x="0" y="1085"/>
                </a:moveTo>
                <a:cubicBezTo>
                  <a:pt x="109" y="1075"/>
                  <a:pt x="219" y="1065"/>
                  <a:pt x="307" y="1037"/>
                </a:cubicBezTo>
                <a:cubicBezTo>
                  <a:pt x="395" y="1009"/>
                  <a:pt x="465" y="1007"/>
                  <a:pt x="526" y="919"/>
                </a:cubicBezTo>
                <a:cubicBezTo>
                  <a:pt x="587" y="831"/>
                  <a:pt x="634" y="647"/>
                  <a:pt x="676" y="506"/>
                </a:cubicBezTo>
                <a:cubicBezTo>
                  <a:pt x="718" y="365"/>
                  <a:pt x="742" y="150"/>
                  <a:pt x="776" y="75"/>
                </a:cubicBezTo>
                <a:cubicBezTo>
                  <a:pt x="810" y="0"/>
                  <a:pt x="852" y="11"/>
                  <a:pt x="882" y="56"/>
                </a:cubicBezTo>
                <a:cubicBezTo>
                  <a:pt x="912" y="101"/>
                  <a:pt x="929" y="219"/>
                  <a:pt x="957" y="344"/>
                </a:cubicBezTo>
                <a:cubicBezTo>
                  <a:pt x="985" y="469"/>
                  <a:pt x="1010" y="695"/>
                  <a:pt x="1051" y="806"/>
                </a:cubicBezTo>
                <a:cubicBezTo>
                  <a:pt x="1092" y="917"/>
                  <a:pt x="1125" y="968"/>
                  <a:pt x="1201" y="1012"/>
                </a:cubicBezTo>
                <a:cubicBezTo>
                  <a:pt x="1277" y="1056"/>
                  <a:pt x="1448" y="1055"/>
                  <a:pt x="1507" y="1069"/>
                </a:cubicBezTo>
                <a:cubicBezTo>
                  <a:pt x="1566" y="1083"/>
                  <a:pt x="1561" y="1088"/>
                  <a:pt x="1557" y="1094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CA04D6DD-8FDF-1945-9F45-AFC79AF6CC5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701038" y="3982313"/>
            <a:ext cx="760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i="1">
                <a:cs typeface="ＭＳ Ｐゴシック" charset="0"/>
              </a:rPr>
              <a:t>Power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00AAC059-3D86-1140-B4D5-C38F4F5C0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2506" y="4937194"/>
            <a:ext cx="1076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i="1">
                <a:cs typeface="ＭＳ Ｐゴシック" charset="0"/>
              </a:rPr>
              <a:t>frequency</a:t>
            </a:r>
          </a:p>
        </p:txBody>
      </p:sp>
      <p:sp>
        <p:nvSpPr>
          <p:cNvPr id="23" name="Line 18">
            <a:extLst>
              <a:ext uri="{FF2B5EF4-FFF2-40B4-BE49-F238E27FC236}">
                <a16:creationId xmlns:a16="http://schemas.microsoft.com/office/drawing/2014/main" id="{45D93D2B-FFA0-CE40-B3C9-BA61B7DD06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4169" y="521183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Line 19">
            <a:extLst>
              <a:ext uri="{FF2B5EF4-FFF2-40B4-BE49-F238E27FC236}">
                <a16:creationId xmlns:a16="http://schemas.microsoft.com/office/drawing/2014/main" id="{584E73B7-8C68-684A-98E9-71A738176B79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7969" y="5210244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Line 20">
            <a:extLst>
              <a:ext uri="{FF2B5EF4-FFF2-40B4-BE49-F238E27FC236}">
                <a16:creationId xmlns:a16="http://schemas.microsoft.com/office/drawing/2014/main" id="{A6708D19-B168-3A40-896B-072E3765ACEE}"/>
              </a:ext>
            </a:extLst>
          </p:cNvPr>
          <p:cNvSpPr>
            <a:spLocks noChangeShapeType="1"/>
          </p:cNvSpPr>
          <p:nvPr/>
        </p:nvSpPr>
        <p:spPr bwMode="auto">
          <a:xfrm>
            <a:off x="9011769" y="5210244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Text Box 21">
            <a:extLst>
              <a:ext uri="{FF2B5EF4-FFF2-40B4-BE49-F238E27FC236}">
                <a16:creationId xmlns:a16="http://schemas.microsoft.com/office/drawing/2014/main" id="{8146B90A-41DA-AB4C-A7E6-63490EF83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231" y="5449957"/>
            <a:ext cx="850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>
                <a:cs typeface="ＭＳ Ｐゴシック" charset="0"/>
              </a:rPr>
              <a:t>10 Mhz</a:t>
            </a:r>
          </a:p>
        </p:txBody>
      </p:sp>
      <p:sp>
        <p:nvSpPr>
          <p:cNvPr id="27" name="Text Box 22">
            <a:extLst>
              <a:ext uri="{FF2B5EF4-FFF2-40B4-BE49-F238E27FC236}">
                <a16:creationId xmlns:a16="http://schemas.microsoft.com/office/drawing/2014/main" id="{7AA48DDC-25B5-9041-A435-4596DD7A2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331" y="5449957"/>
            <a:ext cx="523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>
                <a:cs typeface="ＭＳ Ｐゴシック" charset="0"/>
              </a:rPr>
              <a:t>100</a:t>
            </a:r>
          </a:p>
        </p:txBody>
      </p:sp>
      <p:sp>
        <p:nvSpPr>
          <p:cNvPr id="28" name="Text Box 23">
            <a:extLst>
              <a:ext uri="{FF2B5EF4-FFF2-40B4-BE49-F238E27FC236}">
                <a16:creationId xmlns:a16="http://schemas.microsoft.com/office/drawing/2014/main" id="{655BCEDA-8292-B34A-9FD9-9321AB932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331" y="5449957"/>
            <a:ext cx="636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>
                <a:cs typeface="ＭＳ Ｐゴシック" charset="0"/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519295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>
            <a:extLst>
              <a:ext uri="{FF2B5EF4-FFF2-40B4-BE49-F238E27FC236}">
                <a16:creationId xmlns:a16="http://schemas.microsoft.com/office/drawing/2014/main" id="{88554204-FF46-974B-97D1-F92F04355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110" y="243513"/>
            <a:ext cx="8893781" cy="643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Display is very similar to seismic: Amplitude (antenna voltage)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versus time on a profile of </a:t>
            </a:r>
            <a:r>
              <a:rPr lang="ja-JP" altLang="en-US">
                <a:solidFill>
                  <a:srgbClr val="0039AC"/>
                </a:solidFill>
                <a:cs typeface="ＭＳ Ｐゴシック" charset="0"/>
              </a:rPr>
              <a:t>“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traces</a:t>
            </a:r>
            <a:r>
              <a:rPr lang="ja-JP" altLang="en-US">
                <a:solidFill>
                  <a:srgbClr val="0039AC"/>
                </a:solidFill>
                <a:cs typeface="ＭＳ Ｐゴシック" charset="0"/>
              </a:rPr>
              <a:t>”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. Source-receiver usually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is zero-offset (but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can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use NMO profiling, CMP gathers)</a:t>
            </a: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sz="2800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High frequency </a:t>
            </a:r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 requires high sampling rate, very precise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   electronics  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 Lots more source/receiver observations  lots of stacking of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   reflection energy; denser spatial sampling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 Higher frequency  </a:t>
            </a:r>
            <a:r>
              <a:rPr lang="en-US" i="1" u="sng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higher resolution</a:t>
            </a:r>
            <a:endParaRPr lang="en-US" dirty="0">
              <a:solidFill>
                <a:srgbClr val="0039AC"/>
              </a:solidFill>
              <a:cs typeface="ＭＳ Ｐゴシック" charset="0"/>
              <a:sym typeface="Symbol" charset="0"/>
            </a:endParaRP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 High attenuation  </a:t>
            </a:r>
            <a:r>
              <a:rPr lang="en-US" i="1" u="sng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very shallow</a:t>
            </a:r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  (&lt; a few 10s of m)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EB3638-3B2C-B84A-BD9F-5E6D9AE1E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617" y="1389049"/>
            <a:ext cx="7620000" cy="29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FE48CFE7-0ACE-2A42-BCDE-8E29DB6EC4C4}"/>
              </a:ext>
            </a:extLst>
          </p:cNvPr>
          <p:cNvSpPr txBox="1"/>
          <p:nvPr/>
        </p:nvSpPr>
        <p:spPr>
          <a:xfrm rot="16200000">
            <a:off x="-128331" y="2680213"/>
            <a:ext cx="2968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 dirty="0">
                <a:solidFill>
                  <a:srgbClr val="A3A3E0"/>
                </a:solidFill>
              </a:rPr>
              <a:t>Two-way travel time (µs)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3BF2E7B-3F3B-957C-D8B0-06F24ADAA471}"/>
              </a:ext>
            </a:extLst>
          </p:cNvPr>
          <p:cNvSpPr/>
          <p:nvPr/>
        </p:nvSpPr>
        <p:spPr>
          <a:xfrm>
            <a:off x="9259601" y="1951006"/>
            <a:ext cx="1776344" cy="185852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3AA"/>
                </a:solidFill>
              </a:rPr>
              <a:t>(Like seismic,</a:t>
            </a:r>
          </a:p>
          <a:p>
            <a:pPr algn="ctr"/>
            <a:r>
              <a:rPr lang="en-US" dirty="0">
                <a:solidFill>
                  <a:srgbClr val="0003AA"/>
                </a:solidFill>
              </a:rPr>
              <a:t>convention is blue = positive, red = negative impedance contrast!</a:t>
            </a:r>
          </a:p>
        </p:txBody>
      </p:sp>
    </p:spTree>
    <p:extLst>
      <p:ext uri="{BB962C8B-B14F-4D97-AF65-F5344CB8AC3E}">
        <p14:creationId xmlns:p14="http://schemas.microsoft.com/office/powerpoint/2010/main" val="1500496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>
              <a:ext uri="{FF2B5EF4-FFF2-40B4-BE49-F238E27FC236}">
                <a16:creationId xmlns:a16="http://schemas.microsoft.com/office/drawing/2014/main" id="{D98CEBD0-1C31-994F-AC74-20C8C6151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644" y="621968"/>
            <a:ext cx="83611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Like seismic, waves are reflected &amp; transmitted at interfaces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with differing impedance properties: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3EA480-4BE8-1A44-8102-78F25837A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3831" y="1626288"/>
            <a:ext cx="2514600" cy="1219200"/>
          </a:xfrm>
          <a:prstGeom prst="rect">
            <a:avLst/>
          </a:prstGeom>
          <a:solidFill>
            <a:srgbClr val="8FE38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F25155-8896-8147-B0F8-AD8061788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3831" y="2845488"/>
            <a:ext cx="2514600" cy="1295400"/>
          </a:xfrm>
          <a:prstGeom prst="rect">
            <a:avLst/>
          </a:prstGeom>
          <a:solidFill>
            <a:srgbClr val="E3626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Line 7">
            <a:extLst>
              <a:ext uri="{FF2B5EF4-FFF2-40B4-BE49-F238E27FC236}">
                <a16:creationId xmlns:a16="http://schemas.microsoft.com/office/drawing/2014/main" id="{80A1714E-79F8-2341-AD07-DDA83D03D3A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3831" y="2845488"/>
            <a:ext cx="251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Line 8">
            <a:extLst>
              <a:ext uri="{FF2B5EF4-FFF2-40B4-BE49-F238E27FC236}">
                <a16:creationId xmlns:a16="http://schemas.microsoft.com/office/drawing/2014/main" id="{5F9EFB2A-DA42-5C49-A5E1-C25568B3F0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1031" y="1702488"/>
            <a:ext cx="6096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id="{9E7BB69B-1102-CD4D-A6B8-162FE7BFFF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30631" y="1702488"/>
            <a:ext cx="6096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1661C068-B4C3-4B48-8C8D-73D162D02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431" y="2540688"/>
            <a:ext cx="793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i="1">
                <a:cs typeface="ＭＳ Ｐゴシック" charset="0"/>
              </a:rPr>
              <a:t>layer 1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404B6108-B948-8240-8C13-4D31590AA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431" y="2813738"/>
            <a:ext cx="793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i="1">
                <a:cs typeface="ＭＳ Ｐゴシック" charset="0"/>
              </a:rPr>
              <a:t>layer 2</a:t>
            </a: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D2B61F2C-EFAC-464B-BE9A-20EBE7E19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3369" y="1626288"/>
            <a:ext cx="47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E</a:t>
            </a:r>
            <a:r>
              <a:rPr lang="en-US" baseline="-25000">
                <a:latin typeface="Times New Roman" charset="0"/>
                <a:cs typeface="ＭＳ Ｐゴシック" charset="0"/>
              </a:rPr>
              <a:t>0</a:t>
            </a:r>
            <a:endParaRPr lang="en-US">
              <a:latin typeface="Times New Roman" charset="0"/>
              <a:cs typeface="ＭＳ Ｐゴシック" charset="0"/>
            </a:endParaRP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292AEE07-EDFD-E441-AF23-F776D55B8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944" y="1626288"/>
            <a:ext cx="47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E</a:t>
            </a:r>
            <a:r>
              <a:rPr lang="en-US" baseline="-25000">
                <a:latin typeface="Times New Roman" charset="0"/>
                <a:cs typeface="ＭＳ Ｐゴシック" charset="0"/>
              </a:rPr>
              <a:t>1</a:t>
            </a:r>
            <a:endParaRPr lang="en-US">
              <a:latin typeface="Times New Roman" charset="0"/>
              <a:cs typeface="ＭＳ Ｐゴシック" charset="0"/>
            </a:endParaRPr>
          </a:p>
        </p:txBody>
      </p:sp>
      <p:sp>
        <p:nvSpPr>
          <p:cNvPr id="20" name="Line 14">
            <a:extLst>
              <a:ext uri="{FF2B5EF4-FFF2-40B4-BE49-F238E27FC236}">
                <a16:creationId xmlns:a16="http://schemas.microsoft.com/office/drawing/2014/main" id="{BD5B29F6-410E-6E4E-8502-3BB78364E6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0631" y="2845488"/>
            <a:ext cx="2286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8F586E51-2118-B14E-ABA5-50B4A1EA6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9231" y="3607488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E</a:t>
            </a:r>
            <a:r>
              <a:rPr lang="en-US" baseline="-25000">
                <a:latin typeface="Times New Roman" charset="0"/>
                <a:cs typeface="ＭＳ Ｐゴシック" charset="0"/>
              </a:rPr>
              <a:t>2</a:t>
            </a:r>
            <a:endParaRPr lang="en-US">
              <a:latin typeface="Times New Roman" charset="0"/>
              <a:cs typeface="ＭＳ Ｐゴシック" charset="0"/>
            </a:endParaRPr>
          </a:p>
        </p:txBody>
      </p:sp>
      <p:sp>
        <p:nvSpPr>
          <p:cNvPr id="22" name="Text Box 16">
            <a:extLst>
              <a:ext uri="{FF2B5EF4-FFF2-40B4-BE49-F238E27FC236}">
                <a16:creationId xmlns:a16="http://schemas.microsoft.com/office/drawing/2014/main" id="{E1D6C790-8722-CC46-81FA-E46B9A200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3556" y="1570726"/>
            <a:ext cx="548780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Snell’s law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applies  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Amplitude dependence is different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(simpler) because there is only one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type of wave.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Reflection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i="1" dirty="0">
                <a:latin typeface="Times New Roman" charset="0"/>
                <a:cs typeface="ＭＳ Ｐゴシック" charset="0"/>
              </a:rPr>
              <a:t>R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&amp;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Transmission</a:t>
            </a:r>
            <a:r>
              <a:rPr lang="en-US" b="1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endParaRPr lang="en-US" dirty="0">
              <a:cs typeface="ＭＳ Ｐゴシック" charset="0"/>
            </a:endParaRPr>
          </a:p>
          <a:p>
            <a:pPr eaLnBrk="0" hangingPunct="0"/>
            <a:r>
              <a:rPr lang="en-US" dirty="0">
                <a:cs typeface="ＭＳ Ｐゴシック" charset="0"/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coefficients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are similar to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seismic at 90</a:t>
            </a:r>
            <a:r>
              <a:rPr lang="en-US" spc="-800" dirty="0">
                <a:solidFill>
                  <a:srgbClr val="0039AC"/>
                </a:solidFill>
                <a:cs typeface="ＭＳ Ｐゴシック" charset="0"/>
              </a:rPr>
              <a:t>°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angle of incidence: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434123C-ADBD-4542-867F-7343D187C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94" y="4328426"/>
            <a:ext cx="2268537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8D4C8AD-56B6-994A-BCE7-E02EC7BAD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31" y="4318901"/>
            <a:ext cx="2268538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" name="Text Box 19">
            <a:extLst>
              <a:ext uri="{FF2B5EF4-FFF2-40B4-BE49-F238E27FC236}">
                <a16:creationId xmlns:a16="http://schemas.microsoft.com/office/drawing/2014/main" id="{5B92BDC6-52B9-7A46-B6F8-17103C8AE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644" y="5405035"/>
            <a:ext cx="89016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where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i="1" dirty="0">
                <a:latin typeface="Times New Roman" charset="0"/>
                <a:cs typeface="ＭＳ Ｐゴシック" charset="0"/>
              </a:rPr>
              <a:t>Z</a:t>
            </a:r>
            <a:r>
              <a:rPr lang="en-US" i="1" baseline="-25000" dirty="0">
                <a:latin typeface="Times New Roman" charset="0"/>
                <a:cs typeface="ＭＳ Ｐゴシック" charset="0"/>
              </a:rPr>
              <a:t>i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is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electromagnetic impedance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in layer </a:t>
            </a:r>
            <a:r>
              <a:rPr lang="en-US" i="1" dirty="0" err="1">
                <a:latin typeface="Times New Roman" charset="0"/>
                <a:cs typeface="ＭＳ Ｐゴシック" charset="0"/>
              </a:rPr>
              <a:t>i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,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but there are no converted waves (so no </a:t>
            </a:r>
            <a:r>
              <a:rPr lang="en-US" dirty="0" err="1">
                <a:solidFill>
                  <a:srgbClr val="0039AC"/>
                </a:solidFill>
                <a:cs typeface="ＭＳ Ｐゴシック" charset="0"/>
              </a:rPr>
              <a:t>Zoeppritz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’ equations!)</a:t>
            </a:r>
          </a:p>
        </p:txBody>
      </p:sp>
    </p:spTree>
    <p:extLst>
      <p:ext uri="{BB962C8B-B14F-4D97-AF65-F5344CB8AC3E}">
        <p14:creationId xmlns:p14="http://schemas.microsoft.com/office/powerpoint/2010/main" val="2236226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4989D2EE-66E5-044C-8238-4869B1BBD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934" y="151180"/>
            <a:ext cx="8097088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Recall for seismic: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Acoustic Impedance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   </a:t>
            </a:r>
            <a:r>
              <a:rPr lang="en-US" i="1" dirty="0" err="1">
                <a:latin typeface="Times New Roman" charset="0"/>
                <a:cs typeface="ＭＳ Ｐゴシック" charset="0"/>
              </a:rPr>
              <a:t>Z</a:t>
            </a:r>
            <a:r>
              <a:rPr lang="en-US" i="1" baseline="-25000" dirty="0" err="1">
                <a:latin typeface="Times New Roman" charset="0"/>
                <a:cs typeface="ＭＳ Ｐゴシック" charset="0"/>
              </a:rPr>
              <a:t>i</a:t>
            </a:r>
            <a:r>
              <a:rPr lang="en-US" i="1" dirty="0">
                <a:latin typeface="Times New Roman" charset="0"/>
                <a:cs typeface="ＭＳ Ｐゴシック" charset="0"/>
              </a:rPr>
              <a:t> =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</a:t>
            </a:r>
            <a:r>
              <a:rPr lang="en-US" i="1" baseline="-25000" dirty="0" err="1">
                <a:latin typeface="Times New Roman" charset="0"/>
                <a:cs typeface="ＭＳ Ｐゴシック" charset="0"/>
              </a:rPr>
              <a:t>i</a:t>
            </a:r>
            <a:r>
              <a:rPr lang="en-US" i="1" dirty="0" err="1">
                <a:latin typeface="Times New Roman" charset="0"/>
                <a:cs typeface="ＭＳ Ｐゴシック" charset="0"/>
              </a:rPr>
              <a:t>V</a:t>
            </a:r>
            <a:r>
              <a:rPr lang="en-US" i="1" baseline="-25000" dirty="0" err="1">
                <a:latin typeface="Times New Roman" charset="0"/>
                <a:cs typeface="ＭＳ Ｐゴシック" charset="0"/>
              </a:rPr>
              <a:t>i</a:t>
            </a:r>
            <a:endParaRPr lang="en-US" dirty="0">
              <a:cs typeface="ＭＳ Ｐゴシック" charset="0"/>
            </a:endParaRPr>
          </a:p>
          <a:p>
            <a:pPr eaLnBrk="0" hangingPunct="0"/>
            <a:endParaRPr lang="en-US" sz="1200" dirty="0"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For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Electromagnetic Impedance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, </a:t>
            </a:r>
          </a:p>
          <a:p>
            <a:pPr eaLnBrk="0" hangingPunct="0"/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pPr eaLnBrk="0" hangingPunct="0"/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pPr eaLnBrk="0" hangingPunct="0"/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pPr eaLnBrk="0" hangingPunct="0"/>
            <a:endParaRPr lang="en-US" sz="1200" dirty="0">
              <a:solidFill>
                <a:schemeClr val="accent2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where: 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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cs typeface="ＭＳ Ｐゴシック" charset="0"/>
              </a:rPr>
              <a:t>=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circular frequency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)</a:t>
            </a:r>
          </a:p>
          <a:p>
            <a:pPr eaLnBrk="0" hangingPunct="0"/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           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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cs typeface="ＭＳ Ｐゴシック" charset="0"/>
              </a:rPr>
              <a:t>=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absolute permittivity (real-valued)</a:t>
            </a:r>
          </a:p>
          <a:p>
            <a:pPr eaLnBrk="0" hangingPunct="0"/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           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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cs typeface="ＭＳ Ｐゴシック" charset="0"/>
              </a:rPr>
              <a:t>=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relative magnetic permeability</a:t>
            </a:r>
          </a:p>
          <a:p>
            <a:pPr eaLnBrk="0" hangingPunct="0"/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           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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cs typeface="ＭＳ Ｐゴシック" charset="0"/>
              </a:rPr>
              <a:t>=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electrical resistivity</a:t>
            </a:r>
          </a:p>
          <a:p>
            <a:pPr eaLnBrk="0" hangingPunct="0"/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           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</a:t>
            </a:r>
            <a:r>
              <a:rPr lang="en-US" dirty="0">
                <a:cs typeface="ＭＳ Ｐゴシック" charset="0"/>
              </a:rPr>
              <a:t> = </a:t>
            </a:r>
            <a:r>
              <a:rPr lang="en-US" dirty="0">
                <a:latin typeface="Times New Roman" charset="0"/>
                <a:cs typeface="ＭＳ Ｐゴシック" charset="0"/>
              </a:rPr>
              <a:t>1/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</a:t>
            </a:r>
            <a:r>
              <a:rPr lang="en-US" dirty="0">
                <a:cs typeface="ＭＳ Ｐゴシック" charset="0"/>
              </a:rPr>
              <a:t> =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electrical conductivity</a:t>
            </a:r>
          </a:p>
          <a:p>
            <a:pPr eaLnBrk="0" hangingPunct="0"/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           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</a:t>
            </a:r>
            <a:r>
              <a:rPr lang="en-US" i="1" baseline="-25000" dirty="0">
                <a:latin typeface="Times New Roman" charset="0"/>
                <a:cs typeface="ＭＳ Ｐゴシック" charset="0"/>
              </a:rPr>
              <a:t>r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is called the “relative dielectric permittivity</a:t>
            </a:r>
            <a:r>
              <a:rPr lang="ja-JP" altLang="en-US">
                <a:solidFill>
                  <a:srgbClr val="0039AC"/>
                </a:solidFill>
                <a:cs typeface="ＭＳ Ｐゴシック" charset="0"/>
              </a:rPr>
              <a:t>”</a:t>
            </a:r>
            <a:endParaRPr lang="en-US" altLang="ja-JP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             and is a complex variable!</a:t>
            </a:r>
          </a:p>
          <a:p>
            <a:pPr eaLnBrk="0" hangingPunct="0"/>
            <a:endParaRPr lang="en-US" sz="1200" dirty="0">
              <a:solidFill>
                <a:schemeClr val="accent2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All of these parameters (except frequency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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) are physical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properties of the medium, so like impedance &amp; velocity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in seismic studies, these contain information about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properties of the targeted volume!</a:t>
            </a:r>
            <a:endParaRPr lang="en-US" i="1" dirty="0">
              <a:solidFill>
                <a:srgbClr val="0039AC"/>
              </a:solidFill>
              <a:latin typeface="Times New Roman" charset="0"/>
              <a:cs typeface="ＭＳ Ｐゴシック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C4F6C6-D4DC-EA48-9ADE-906A45008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227" y="1181467"/>
            <a:ext cx="5629275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7BABB23-28A5-1290-A807-8A2D0F686E1F}"/>
              </a:ext>
            </a:extLst>
          </p:cNvPr>
          <p:cNvSpPr/>
          <p:nvPr/>
        </p:nvSpPr>
        <p:spPr>
          <a:xfrm>
            <a:off x="9196941" y="2550096"/>
            <a:ext cx="1713380" cy="193671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3AA"/>
                </a:solidFill>
              </a:rPr>
              <a:t>The real part of </a:t>
            </a:r>
            <a:r>
              <a:rPr lang="en-US" i="1" dirty="0">
                <a:solidFill>
                  <a:schemeClr val="tx1"/>
                </a:solidFill>
                <a:latin typeface="Symbol" pitchFamily="2" charset="2"/>
              </a:rPr>
              <a:t>e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03AA"/>
                </a:solidFill>
              </a:rPr>
              <a:t> defines propagation; the imaginary part determines attenuation!</a:t>
            </a:r>
          </a:p>
        </p:txBody>
      </p:sp>
    </p:spTree>
    <p:extLst>
      <p:ext uri="{BB962C8B-B14F-4D97-AF65-F5344CB8AC3E}">
        <p14:creationId xmlns:p14="http://schemas.microsoft.com/office/powerpoint/2010/main" val="3222688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ne0">
            <a:extLst>
              <a:ext uri="{FF2B5EF4-FFF2-40B4-BE49-F238E27FC236}">
                <a16:creationId xmlns:a16="http://schemas.microsoft.com/office/drawing/2014/main" id="{E66E7DDF-AFDB-9043-A584-EA1DC1603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5913"/>
            <a:ext cx="8686800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7ACDD6F8-FA3C-B74B-AE32-9FF108297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738" y="4630738"/>
            <a:ext cx="84305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Most modern radar sections are converted from two-way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travel-time to depth using an </a:t>
            </a:r>
            <a:r>
              <a:rPr lang="en-US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assumed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value for velocity…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The true velocity is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FAB2A9-FF0A-D641-9757-801933EF7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0513" y="5497513"/>
            <a:ext cx="1452562" cy="1044575"/>
          </a:xfrm>
          <a:prstGeom prst="rect">
            <a:avLst/>
          </a:prstGeom>
          <a:solidFill>
            <a:srgbClr val="C8C8C8"/>
          </a:solidFill>
          <a:ln w="38100">
            <a:solidFill>
              <a:srgbClr val="FF0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525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F6F7F0A5-2FB1-F34F-ADA9-DF341FC76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138907"/>
            <a:ext cx="45553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Soil and Rock Properties: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E2C85D6A-8F9E-534C-BBD3-8D9E60556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775494"/>
            <a:ext cx="668804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Relative Magnetic Permeability</a:t>
            </a:r>
            <a:endParaRPr lang="en-US" i="1" dirty="0">
              <a:solidFill>
                <a:srgbClr val="0039AC"/>
              </a:solidFill>
              <a:latin typeface="Symbol" charset="0"/>
              <a:cs typeface="ＭＳ Ｐゴシック" charset="0"/>
              <a:sym typeface="Symbol" charset="0"/>
            </a:endParaRPr>
          </a:p>
          <a:p>
            <a:pPr eaLnBrk="0" hangingPunct="0"/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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~</a:t>
            </a:r>
            <a:r>
              <a:rPr lang="en-US" dirty="0">
                <a:cs typeface="ＭＳ Ｐゴシック" charset="0"/>
              </a:rPr>
              <a:t> 1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for most rocks; </a:t>
            </a:r>
          </a:p>
          <a:p>
            <a:pPr eaLnBrk="0" hangingPunct="0"/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     </a:t>
            </a:r>
            <a:r>
              <a:rPr lang="en-US" dirty="0">
                <a:cs typeface="ＭＳ Ｐゴシック" charset="0"/>
              </a:rPr>
              <a:t>1.05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for hematite </a:t>
            </a:r>
          </a:p>
          <a:p>
            <a:pPr eaLnBrk="0" hangingPunct="0"/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     </a:t>
            </a:r>
            <a:r>
              <a:rPr lang="en-US" dirty="0">
                <a:cs typeface="ＭＳ Ｐゴシック" charset="0"/>
              </a:rPr>
              <a:t>5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for magnetite</a:t>
            </a:r>
          </a:p>
          <a:p>
            <a:pPr eaLnBrk="0" hangingPunct="0"/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Relative dielectric permittivity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</a:t>
            </a:r>
            <a:r>
              <a:rPr lang="en-US" i="1" baseline="-25000" dirty="0">
                <a:latin typeface="Times New Roman" charset="0"/>
                <a:cs typeface="ＭＳ Ｐゴシック" charset="0"/>
              </a:rPr>
              <a:t>r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has ~ real part: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      (dry)                                                 (wet)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6D10EB9-EFC9-C34F-8B04-297A04B1B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25" y="1127919"/>
            <a:ext cx="407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(defined as:                          )</a:t>
            </a:r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72AAFE57-3A5C-F64C-8122-E233A52E4F7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8513" y="1385094"/>
            <a:ext cx="1905000" cy="0"/>
          </a:xfrm>
          <a:prstGeom prst="line">
            <a:avLst/>
          </a:prstGeom>
          <a:noFill/>
          <a:ln w="25400">
            <a:solidFill>
              <a:srgbClr val="0039A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C2FED982-9BF0-A744-8711-6CA3A8C01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9613" y="1080294"/>
            <a:ext cx="2081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dirty="0">
                <a:solidFill>
                  <a:srgbClr val="0039AC"/>
                </a:solidFill>
                <a:cs typeface="ＭＳ Ｐゴシック" charset="0"/>
              </a:rPr>
              <a:t>magnetic flux density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6E5E48AF-5A7B-1F44-84AC-8E1A5E897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0238" y="1353344"/>
            <a:ext cx="2239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dirty="0">
                <a:solidFill>
                  <a:srgbClr val="0039AC"/>
                </a:solidFill>
                <a:cs typeface="ＭＳ Ｐゴシック" charset="0"/>
              </a:rPr>
              <a:t>magnetic field intensity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3E7D6F-6D93-D242-AFDE-BA0F5B412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579019"/>
            <a:ext cx="2514600" cy="381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C92EFD24-D34A-AB4B-99E4-1A6B3E739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988" y="3540919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4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B2F68BE4-DFA9-B540-BE09-8C80A7E28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725" y="3540919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30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EEC39E45-C109-DD45-B608-2B2F87E00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3539332"/>
            <a:ext cx="647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soil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ED0881-5D88-A641-B71D-47962511B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031457"/>
            <a:ext cx="2590800" cy="381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F1B6E5F7-EFF1-2C43-B0C6-972AE12C0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263" y="3994944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3</a:t>
            </a: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B9149B6B-499D-7949-8570-21B6C06FF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725" y="399494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30</a:t>
            </a: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01B6C890-F2AE-8844-B05D-23939C97C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263" y="3993357"/>
            <a:ext cx="8531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sand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1CE1F6-9467-3648-BDE9-9DC4CE44C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845969"/>
            <a:ext cx="685800" cy="381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Text Box 18">
            <a:extLst>
              <a:ext uri="{FF2B5EF4-FFF2-40B4-BE49-F238E27FC236}">
                <a16:creationId xmlns:a16="http://schemas.microsoft.com/office/drawing/2014/main" id="{DBD6BEC4-BDEF-F24F-9E7C-77247FF15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809457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5</a:t>
            </a: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4EBAA1A4-E72A-8346-81DC-166619B64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075" y="5809457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12</a:t>
            </a:r>
          </a:p>
        </p:txBody>
      </p:sp>
      <p:sp>
        <p:nvSpPr>
          <p:cNvPr id="25" name="Text Box 20">
            <a:extLst>
              <a:ext uri="{FF2B5EF4-FFF2-40B4-BE49-F238E27FC236}">
                <a16:creationId xmlns:a16="http://schemas.microsoft.com/office/drawing/2014/main" id="{090605AE-7107-B84B-A208-55891CEC0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809457"/>
            <a:ext cx="1606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sandstone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E0224D2-BC10-6E42-BD6B-E4A23D0FD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4485482"/>
            <a:ext cx="3294062" cy="381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Text Box 22">
            <a:extLst>
              <a:ext uri="{FF2B5EF4-FFF2-40B4-BE49-F238E27FC236}">
                <a16:creationId xmlns:a16="http://schemas.microsoft.com/office/drawing/2014/main" id="{57E62156-70DA-EA45-9C2A-ECEACA412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448969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7</a:t>
            </a:r>
          </a:p>
        </p:txBody>
      </p:sp>
      <p:sp>
        <p:nvSpPr>
          <p:cNvPr id="28" name="Text Box 23">
            <a:extLst>
              <a:ext uri="{FF2B5EF4-FFF2-40B4-BE49-F238E27FC236}">
                <a16:creationId xmlns:a16="http://schemas.microsoft.com/office/drawing/2014/main" id="{9D1811A8-DE9E-2E46-9BDF-1EE6D293E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1325" y="4448969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40</a:t>
            </a:r>
          </a:p>
        </p:txBody>
      </p:sp>
      <p:sp>
        <p:nvSpPr>
          <p:cNvPr id="29" name="Text Box 24">
            <a:extLst>
              <a:ext uri="{FF2B5EF4-FFF2-40B4-BE49-F238E27FC236}">
                <a16:creationId xmlns:a16="http://schemas.microsoft.com/office/drawing/2014/main" id="{4A76BBC8-BA55-8C40-8684-47BCB22B3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588" y="4447382"/>
            <a:ext cx="7328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clay</a:t>
            </a:r>
          </a:p>
        </p:txBody>
      </p:sp>
      <p:sp>
        <p:nvSpPr>
          <p:cNvPr id="30" name="Text Box 25">
            <a:extLst>
              <a:ext uri="{FF2B5EF4-FFF2-40B4-BE49-F238E27FC236}">
                <a16:creationId xmlns:a16="http://schemas.microsoft.com/office/drawing/2014/main" id="{3A842B5C-6B05-8540-9197-A1242843B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400" y="6261894"/>
            <a:ext cx="93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water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7F5D7C4-B69D-D948-9DD8-3902DA985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4525" y="6299994"/>
            <a:ext cx="609600" cy="381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Text Box 27">
            <a:extLst>
              <a:ext uri="{FF2B5EF4-FFF2-40B4-BE49-F238E27FC236}">
                <a16:creationId xmlns:a16="http://schemas.microsoft.com/office/drawing/2014/main" id="{F817BA09-6083-2945-8548-8D7E79451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626189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80</a:t>
            </a:r>
          </a:p>
        </p:txBody>
      </p:sp>
      <p:sp>
        <p:nvSpPr>
          <p:cNvPr id="33" name="Text Box 28">
            <a:extLst>
              <a:ext uri="{FF2B5EF4-FFF2-40B4-BE49-F238E27FC236}">
                <a16:creationId xmlns:a16="http://schemas.microsoft.com/office/drawing/2014/main" id="{35B0A232-1C77-5943-BFEC-8EA5FA4B8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7925" y="626189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88</a:t>
            </a:r>
          </a:p>
        </p:txBody>
      </p:sp>
      <p:sp>
        <p:nvSpPr>
          <p:cNvPr id="34" name="Text Box 29">
            <a:extLst>
              <a:ext uri="{FF2B5EF4-FFF2-40B4-BE49-F238E27FC236}">
                <a16:creationId xmlns:a16="http://schemas.microsoft.com/office/drawing/2014/main" id="{251940E9-6A64-0443-B195-46D2DAB0B3C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9119434" y="5702093"/>
            <a:ext cx="77938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solidFill>
                  <a:srgbClr val="0039AC"/>
                </a:solidFill>
              </a:rPr>
              <a:t>(fresh)</a:t>
            </a:r>
          </a:p>
        </p:txBody>
      </p:sp>
      <p:sp>
        <p:nvSpPr>
          <p:cNvPr id="35" name="Text Box 30">
            <a:extLst>
              <a:ext uri="{FF2B5EF4-FFF2-40B4-BE49-F238E27FC236}">
                <a16:creationId xmlns:a16="http://schemas.microsoft.com/office/drawing/2014/main" id="{39174D8E-62F2-CB42-872A-D83455F2091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9732962" y="5788820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solidFill>
                  <a:srgbClr val="0039AC"/>
                </a:solidFill>
              </a:rPr>
              <a:t>(brine)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00C3E44-5741-EE4F-B9C3-617D85918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75" y="5391944"/>
            <a:ext cx="352425" cy="381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" name="Text Box 32">
            <a:extLst>
              <a:ext uri="{FF2B5EF4-FFF2-40B4-BE49-F238E27FC236}">
                <a16:creationId xmlns:a16="http://schemas.microsoft.com/office/drawing/2014/main" id="{0712C64F-C8EC-D549-9E25-6F4B66EC1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5355432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4</a:t>
            </a:r>
          </a:p>
        </p:txBody>
      </p:sp>
      <p:sp>
        <p:nvSpPr>
          <p:cNvPr id="38" name="Text Box 33">
            <a:extLst>
              <a:ext uri="{FF2B5EF4-FFF2-40B4-BE49-F238E27FC236}">
                <a16:creationId xmlns:a16="http://schemas.microsoft.com/office/drawing/2014/main" id="{CA01B44F-57ED-7546-BCD0-F7D4B0C19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588" y="5355432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8</a:t>
            </a:r>
          </a:p>
        </p:txBody>
      </p:sp>
      <p:sp>
        <p:nvSpPr>
          <p:cNvPr id="39" name="Text Box 34">
            <a:extLst>
              <a:ext uri="{FF2B5EF4-FFF2-40B4-BE49-F238E27FC236}">
                <a16:creationId xmlns:a16="http://schemas.microsoft.com/office/drawing/2014/main" id="{5991D831-3EE9-7947-823F-1AC226A9F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0" y="5355432"/>
            <a:ext cx="1503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limestone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6C6ABDE-3605-3645-9264-F0D0A79A2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939507"/>
            <a:ext cx="914400" cy="381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1" name="Text Box 36">
            <a:extLst>
              <a:ext uri="{FF2B5EF4-FFF2-40B4-BE49-F238E27FC236}">
                <a16:creationId xmlns:a16="http://schemas.microsoft.com/office/drawing/2014/main" id="{A35D4C00-AE96-F54B-94D4-891347FF7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901407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5</a:t>
            </a:r>
          </a:p>
        </p:txBody>
      </p:sp>
      <p:sp>
        <p:nvSpPr>
          <p:cNvPr id="42" name="Text Box 37">
            <a:extLst>
              <a:ext uri="{FF2B5EF4-FFF2-40B4-BE49-F238E27FC236}">
                <a16:creationId xmlns:a16="http://schemas.microsoft.com/office/drawing/2014/main" id="{3CEA09DA-226A-2249-BF9C-0054ED6CE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901407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15</a:t>
            </a:r>
          </a:p>
        </p:txBody>
      </p:sp>
      <p:sp>
        <p:nvSpPr>
          <p:cNvPr id="43" name="Text Box 38">
            <a:extLst>
              <a:ext uri="{FF2B5EF4-FFF2-40B4-BE49-F238E27FC236}">
                <a16:creationId xmlns:a16="http://schemas.microsoft.com/office/drawing/2014/main" id="{8A503008-99D7-9349-85B4-6B4182C18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338" y="4901407"/>
            <a:ext cx="9220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shale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F200CF3-BB72-6D42-9D23-6650A33E8518}"/>
              </a:ext>
            </a:extLst>
          </p:cNvPr>
          <p:cNvSpPr/>
          <p:nvPr/>
        </p:nvSpPr>
        <p:spPr>
          <a:xfrm>
            <a:off x="8806913" y="1915072"/>
            <a:ext cx="1948068" cy="184015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4EC1921-48F4-4141-9FD6-AB7B857C7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81565" y="2852190"/>
            <a:ext cx="1041535" cy="74899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5D95A99-3065-B646-B678-F1B0F2E603C0}"/>
                  </a:ext>
                </a:extLst>
              </p:cNvPr>
              <p:cNvSpPr txBox="1"/>
              <p:nvPr/>
            </p:nvSpPr>
            <p:spPr>
              <a:xfrm>
                <a:off x="9104426" y="2069866"/>
                <a:ext cx="1412823" cy="669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𝜔𝜇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5D95A99-3065-B646-B678-F1B0F2E60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4426" y="2069866"/>
                <a:ext cx="1412823" cy="669735"/>
              </a:xfrm>
              <a:prstGeom prst="rect">
                <a:avLst/>
              </a:prstGeom>
              <a:blipFill>
                <a:blip r:embed="rId3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6019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>
            <a:extLst>
              <a:ext uri="{FF2B5EF4-FFF2-40B4-BE49-F238E27FC236}">
                <a16:creationId xmlns:a16="http://schemas.microsoft.com/office/drawing/2014/main" id="{50C8BB49-A61F-F942-AD57-72B7C8FB3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094" y="157321"/>
            <a:ext cx="77524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For most applications (i.e., shallow near-surface)</a:t>
            </a:r>
          </a:p>
          <a:p>
            <a:pPr eaLnBrk="0" hangingPunct="0"/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  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</a:t>
            </a:r>
            <a:r>
              <a:rPr lang="en-US" baseline="-25000" dirty="0">
                <a:latin typeface="Times New Roman" charset="0"/>
                <a:cs typeface="ＭＳ Ｐゴシック" charset="0"/>
              </a:rPr>
              <a:t>1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dirty="0">
                <a:latin typeface="Times New Roman" charset="0"/>
                <a:cs typeface="ＭＳ Ｐゴシック" charset="0"/>
              </a:rPr>
              <a:t>≈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</a:t>
            </a:r>
            <a:r>
              <a:rPr lang="en-US" baseline="-25000" dirty="0"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latin typeface="Times New Roman" charset="0"/>
                <a:cs typeface="ＭＳ Ｐゴシック" charset="0"/>
              </a:rPr>
              <a:t> ≈ 1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;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</a:t>
            </a:r>
            <a:r>
              <a:rPr lang="en-US" baseline="-25000" dirty="0">
                <a:solidFill>
                  <a:schemeClr val="accent2"/>
                </a:solidFill>
                <a:latin typeface="Times New Roman" charset="0"/>
                <a:cs typeface="ＭＳ Ｐゴシック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(10</a:t>
            </a:r>
            <a:r>
              <a:rPr lang="en-US" baseline="30000" dirty="0">
                <a:solidFill>
                  <a:srgbClr val="0039AC"/>
                </a:solidFill>
                <a:cs typeface="ＭＳ Ｐゴシック" charset="0"/>
              </a:rPr>
              <a:t>-4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–10</a:t>
            </a:r>
            <a:r>
              <a:rPr lang="en-US" baseline="30000" dirty="0">
                <a:solidFill>
                  <a:srgbClr val="0039AC"/>
                </a:solidFill>
                <a:cs typeface="ＭＳ Ｐゴシック" charset="0"/>
              </a:rPr>
              <a:t>-1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) </a:t>
            </a:r>
            <a:r>
              <a:rPr lang="en-US" dirty="0">
                <a:cs typeface="ＭＳ Ｐゴシック" charset="0"/>
              </a:rPr>
              <a:t>«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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(10</a:t>
            </a:r>
            <a:r>
              <a:rPr lang="en-US" baseline="30000" dirty="0">
                <a:solidFill>
                  <a:srgbClr val="0039AC"/>
                </a:solidFill>
                <a:cs typeface="ＭＳ Ｐゴシック" charset="0"/>
              </a:rPr>
              <a:t>6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–10</a:t>
            </a:r>
            <a:r>
              <a:rPr lang="en-US" baseline="30000" dirty="0">
                <a:solidFill>
                  <a:srgbClr val="0039AC"/>
                </a:solidFill>
                <a:cs typeface="ＭＳ Ｐゴシック" charset="0"/>
              </a:rPr>
              <a:t>10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!), and hence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6E1EB9-911C-9642-AC86-8464CADCB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256" y="979646"/>
            <a:ext cx="3671888" cy="1212850"/>
          </a:xfrm>
          <a:prstGeom prst="rect">
            <a:avLst/>
          </a:prstGeom>
          <a:solidFill>
            <a:srgbClr val="C8C8C8"/>
          </a:solidFill>
          <a:ln w="38100">
            <a:solidFill>
              <a:srgbClr val="FF0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id="{E270A1C9-4391-AF4A-804C-A582AB007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094" y="2268696"/>
            <a:ext cx="8074195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(i.e., we are imaging velocity variations corresponding to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changes in relative dielectric permittivity!)</a:t>
            </a:r>
          </a:p>
          <a:p>
            <a:pPr eaLnBrk="0" hangingPunct="0"/>
            <a:endParaRPr lang="en-US" sz="1200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For the water table, </a:t>
            </a:r>
            <a:r>
              <a:rPr lang="en-US" i="1" dirty="0">
                <a:latin typeface="Times New Roman" charset="0"/>
                <a:cs typeface="ＭＳ Ｐゴシック" charset="0"/>
              </a:rPr>
              <a:t>R</a:t>
            </a:r>
            <a:r>
              <a:rPr lang="en-US" dirty="0">
                <a:latin typeface="Times New Roman" charset="0"/>
                <a:cs typeface="ＭＳ Ｐゴシック" charset="0"/>
              </a:rPr>
              <a:t> ~ 0.1</a:t>
            </a:r>
            <a:endParaRPr lang="en-US" dirty="0">
              <a:solidFill>
                <a:schemeClr val="accent2"/>
              </a:solidFill>
              <a:latin typeface="Times New Roman" charset="0"/>
              <a:cs typeface="ＭＳ Ｐゴシック" charset="0"/>
            </a:endParaRPr>
          </a:p>
          <a:p>
            <a:pPr eaLnBrk="0" hangingPunct="0"/>
            <a:endParaRPr lang="en-US" sz="600" dirty="0">
              <a:solidFill>
                <a:schemeClr val="accent2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Recall seismic waves attenuate as                   where </a:t>
            </a:r>
            <a:r>
              <a:rPr lang="en-US" i="1" dirty="0">
                <a:latin typeface="Times New Roman" charset="0"/>
                <a:cs typeface="ＭＳ Ｐゴシック" charset="0"/>
              </a:rPr>
              <a:t>Q</a:t>
            </a:r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is quality factor;</a:t>
            </a:r>
          </a:p>
          <a:p>
            <a:pPr eaLnBrk="0" hangingPunct="0"/>
            <a:endParaRPr lang="en-US" sz="600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Radar waves attenuate similarly as              ; where</a:t>
            </a: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sz="1800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Attenuation is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extremely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high for shale, silt, clay, and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briny water (which is why GPR rarely penetrates &gt; 10 m!).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07256E-A82D-9543-A061-54E5A3AB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919" y="3365658"/>
            <a:ext cx="14636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807BE6-4CF3-D04B-9645-3C17A7D4F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078" y="4467002"/>
            <a:ext cx="115570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D0630BB-F63F-A148-B63F-E6DDCDF170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72"/>
          <a:stretch/>
        </p:blipFill>
        <p:spPr bwMode="auto">
          <a:xfrm>
            <a:off x="4579659" y="4878546"/>
            <a:ext cx="3032682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3C88F6-4DC8-634A-8AD1-0F64F891A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644" y="1138396"/>
            <a:ext cx="15525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424DB0-D012-2C4C-9C25-D7BEFC0F3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56" y="1208246"/>
            <a:ext cx="21685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" name="Text Box 11">
            <a:extLst>
              <a:ext uri="{FF2B5EF4-FFF2-40B4-BE49-F238E27FC236}">
                <a16:creationId xmlns:a16="http://schemas.microsoft.com/office/drawing/2014/main" id="{37EBD8DD-C4F3-7E4F-AED3-C716BA274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6456" y="1357471"/>
            <a:ext cx="484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ym typeface="Symbol" charset="0"/>
              </a:rPr>
              <a:t>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66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44405</TotalTime>
  <Words>769</Words>
  <Application>Microsoft Macintosh PowerPoint</Application>
  <PresentationFormat>Widescreen</PresentationFormat>
  <Paragraphs>159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46</cp:revision>
  <cp:lastPrinted>2022-01-10T14:45:35Z</cp:lastPrinted>
  <dcterms:created xsi:type="dcterms:W3CDTF">2022-01-10T14:15:51Z</dcterms:created>
  <dcterms:modified xsi:type="dcterms:W3CDTF">2026-03-02T22:27:56Z</dcterms:modified>
</cp:coreProperties>
</file>