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55" r:id="rId2"/>
    <p:sldId id="357" r:id="rId3"/>
    <p:sldId id="336" r:id="rId4"/>
    <p:sldId id="306" r:id="rId5"/>
    <p:sldId id="307" r:id="rId6"/>
    <p:sldId id="309" r:id="rId7"/>
    <p:sldId id="308" r:id="rId8"/>
    <p:sldId id="356" r:id="rId9"/>
    <p:sldId id="272" r:id="rId10"/>
    <p:sldId id="280" r:id="rId11"/>
    <p:sldId id="274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674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Apr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93C9D7E-AA08-AF5E-6FD9-7C7A9672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3" y="6396335"/>
            <a:ext cx="60567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Fri 4 Apr: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450-493 (§7.4-7.7)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1F29D55-4BD9-CFC7-E997-051DAD733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484" y="1288663"/>
            <a:ext cx="846703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Earth’s Main Magnetic Field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Earth’s Main Field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derives from its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core dynamo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…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convective flow of Ni-Fe outer core +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coriolis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forces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(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+</a:t>
            </a:r>
            <a:endParaRPr lang="en-US" dirty="0">
              <a:solidFill>
                <a:srgbClr val="0039AC"/>
              </a:solidFill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feedback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)  electrical current flow  magnetic field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(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+ feedback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)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+ crystalline Fe inner core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(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+ feedback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)</a:t>
            </a:r>
          </a:p>
          <a:p>
            <a:pPr algn="l" eaLnBrk="0" hangingPunct="0"/>
            <a:endParaRPr lang="en-US" sz="600" dirty="0">
              <a:solidFill>
                <a:srgbClr val="0039AC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Mostly dipolar, oriented ~ (and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precesses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around) Earth’s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rotation axis; </a:t>
            </a:r>
            <a:r>
              <a:rPr lang="en-US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varies nonlinearly over time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…</a:t>
            </a:r>
          </a:p>
          <a:p>
            <a:pPr algn="l"/>
            <a:endParaRPr lang="en-US" sz="600" dirty="0">
              <a:solidFill>
                <a:srgbClr val="0039AC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Express the vector field at a point as either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intensity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</a:p>
          <a:p>
            <a:pPr algn="l"/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inclination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  <a:r>
              <a:rPr lang="en-US" dirty="0">
                <a:solidFill>
                  <a:srgbClr val="FF0200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declination</a:t>
            </a:r>
            <a:r>
              <a:rPr lang="en-US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d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or local </a:t>
            </a:r>
            <a:r>
              <a:rPr lang="en-US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y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(N,E,U)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cartesian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components:</a:t>
            </a:r>
          </a:p>
          <a:p>
            <a:pPr algn="l"/>
            <a:endParaRPr lang="en-US" dirty="0">
              <a:solidFill>
                <a:schemeClr val="accent2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2"/>
              </a:solidFill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C6229-F83D-EC14-59DC-CF863312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21" y="5668956"/>
            <a:ext cx="28860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DC9F6-BA15-5BCA-F9F8-6B055927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1" y="5464168"/>
            <a:ext cx="20621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B20DA5-4458-76E9-DB92-39D78887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09" y="5549893"/>
            <a:ext cx="147161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48C3E0B8-4E4D-9046-ADF7-762354EBB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969" y="535782"/>
            <a:ext cx="79121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Modeling Magnetic Anomalies: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3F8653E-3A67-A54C-A349-8DB40AAD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794" y="1323182"/>
            <a:ext cx="8536411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Poisson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 equation for magnetism (analogous to gravity) is: </a:t>
            </a: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where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magnetic field,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magnetic potential, </a:t>
            </a:r>
          </a:p>
          <a:p>
            <a:pPr algn="l" eaLnBrk="0" hangingPunct="0"/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             </a:t>
            </a:r>
            <a:r>
              <a:rPr lang="en-US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magnetic permeability,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       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 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dipole moment per unit volume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If we assume a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</a:t>
            </a:r>
            <a:r>
              <a:rPr lang="ja-JP" alt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monopole</a:t>
            </a:r>
            <a:r>
              <a:rPr lang="ja-JP" alt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(i.e.,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-m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part of the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dipole is so far away we can ignore it) at the origin, then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the potential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			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cross-sectional area)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E24E7-2BC5-544D-95B4-1414EFF2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4" y="1826419"/>
            <a:ext cx="3938588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28F31-7F9E-EB4B-8BF5-5538FC1F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86" y="2420699"/>
            <a:ext cx="342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C82F97-9B64-5244-B1D5-C3E22EC39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94" y="3226546"/>
            <a:ext cx="2984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581F64-D0D2-4849-B991-2F3D0090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94" y="4525169"/>
            <a:ext cx="22447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1B25DD-D7FC-2746-8511-FB1DAF7E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44" y="5544344"/>
            <a:ext cx="53371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17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DA257834-7FE7-4A4C-9A9A-33F35889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851" y="100013"/>
            <a:ext cx="814017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If w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e define the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direction as toward magnetic north, then </a:t>
            </a:r>
            <a:endParaRPr lang="en-US" dirty="0">
              <a:solidFill>
                <a:srgbClr val="0039AC"/>
              </a:solidFill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the total-field </a:t>
            </a:r>
            <a:r>
              <a:rPr lang="en-US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anomaly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(difference from the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magnitude of the main field) is a scalar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that can be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expressed as: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 (where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inclination)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10862-21BD-4E41-8000-43B53884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38" y="1166813"/>
            <a:ext cx="3419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98E1D7-1C52-5449-8AD4-F168037B8A83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63" y="1974851"/>
            <a:ext cx="8166100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000000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C8E408F8-A114-5345-8668-BC73FF8B1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813" y="2667001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T</a:t>
            </a:r>
            <a:endParaRPr lang="en-US" i="1">
              <a:solidFill>
                <a:srgbClr val="009D65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8C1FE-9970-C54E-BBF6-9D8BF180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76" y="4560888"/>
            <a:ext cx="816768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9888AA1F-C497-8A45-B2C9-438426FC0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138" y="2486026"/>
            <a:ext cx="15001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0.5 m</a:t>
            </a:r>
            <a:r>
              <a:rPr lang="en-US" sz="1600" baseline="30000">
                <a:solidFill>
                  <a:schemeClr val="tx1"/>
                </a:solidFill>
                <a:ea typeface="ＭＳ Ｐゴシック" charset="0"/>
              </a:rPr>
              <a:t>2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0.003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= 55000 nT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70°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834BF7D5-B61A-2E49-9256-663F1A52F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576" y="5157788"/>
            <a:ext cx="666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0°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5F27256C-3336-994C-B987-6A5A0992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001" y="5740401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T</a:t>
            </a:r>
            <a:endParaRPr lang="en-US" i="1">
              <a:solidFill>
                <a:srgbClr val="009D65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D77DB6C8-FE08-1B44-BDC7-04F082D9F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188" y="3529013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i="1" baseline="-25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002EE7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0D77BDFF-F135-574B-B7BE-4D1DB7FC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988" y="5795963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i="1" baseline="-25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002EE7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3A624AEA-B8E5-D64A-8698-133A26A6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313" y="269081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i="1" baseline="-25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FF03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F7618697-1D71-5F4C-8CD6-EA9D01297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113" y="505301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i="1" baseline="-25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FF03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C08F3F-F96D-7743-8743-B1D9D605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3313" y="1776413"/>
            <a:ext cx="3206750" cy="5762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3A0903F-E9C2-B24D-B3ED-5716995338B4}"/>
              </a:ext>
            </a:extLst>
          </p:cNvPr>
          <p:cNvSpPr/>
          <p:nvPr/>
        </p:nvSpPr>
        <p:spPr bwMode="auto">
          <a:xfrm>
            <a:off x="6684637" y="1753425"/>
            <a:ext cx="685800" cy="6096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518453-4048-F84F-9B8C-0D9D700F1B76}"/>
              </a:ext>
            </a:extLst>
          </p:cNvPr>
          <p:cNvSpPr/>
          <p:nvPr/>
        </p:nvSpPr>
        <p:spPr bwMode="auto">
          <a:xfrm>
            <a:off x="5693375" y="1223386"/>
            <a:ext cx="544714" cy="511459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BEE9D5-3AED-A240-B530-DFF6ABD5F19D}"/>
              </a:ext>
            </a:extLst>
          </p:cNvPr>
          <p:cNvSpPr/>
          <p:nvPr/>
        </p:nvSpPr>
        <p:spPr bwMode="auto">
          <a:xfrm>
            <a:off x="7176313" y="1243013"/>
            <a:ext cx="544714" cy="51145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5462D-1F8A-8340-BE8F-9C6196A32BC8}"/>
              </a:ext>
            </a:extLst>
          </p:cNvPr>
          <p:cNvSpPr/>
          <p:nvPr/>
        </p:nvSpPr>
        <p:spPr bwMode="auto">
          <a:xfrm>
            <a:off x="8547913" y="1741931"/>
            <a:ext cx="6858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8F7BE86-9174-7E37-296D-C99A64CFC6DF}"/>
              </a:ext>
            </a:extLst>
          </p:cNvPr>
          <p:cNvSpPr/>
          <p:nvPr/>
        </p:nvSpPr>
        <p:spPr bwMode="auto">
          <a:xfrm>
            <a:off x="4869474" y="1216678"/>
            <a:ext cx="544714" cy="511459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5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0DA56DC-468D-8549-9DF0-415A71E22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205582"/>
            <a:ext cx="7916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For a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dipole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 the magnetic field is the sum of anomalies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generated by the positive and negative </a:t>
            </a:r>
            <a:r>
              <a:rPr lang="ja-JP" altLang="en-US" dirty="0">
                <a:solidFill>
                  <a:srgbClr val="0039AC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monopoles</a:t>
            </a:r>
            <a:r>
              <a:rPr lang="ja-JP" altLang="en-US" dirty="0">
                <a:solidFill>
                  <a:srgbClr val="0039AC"/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77CA9-EA1F-BF4A-A39E-0CB68E875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280319"/>
            <a:ext cx="3798888" cy="2068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306FAC-8574-0B4E-A416-73633B7E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1704182"/>
            <a:ext cx="98425" cy="1079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5285EB-4A01-D342-884C-1014E22C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693194"/>
            <a:ext cx="98425" cy="107950"/>
          </a:xfrm>
          <a:prstGeom prst="ellipse">
            <a:avLst/>
          </a:prstGeom>
          <a:solidFill>
            <a:srgbClr val="FF0100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D2F3DF2-8BA6-8747-8C5E-4352A7E3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1697832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–m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1A93271-7B9D-5449-A7E4-99271F17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2755107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+m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83A3EB98-73E0-524D-B730-ED9989B5E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7150" y="1793082"/>
            <a:ext cx="1300163" cy="904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C6C5C65-F751-C443-8AFC-AAED8666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2169319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6AFC05-0BF9-AB43-9A9E-FCFE9AB3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1242219"/>
            <a:ext cx="42862" cy="492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508BA746-CAF4-1144-A26D-D3523142E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996157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B2E181E2-4F93-E742-8BB1-12FD9D242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7938" y="1280319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6686E03-E438-3F4F-87D9-2A5957785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6525" y="1270794"/>
            <a:ext cx="0" cy="138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13AB7168-334E-4B44-B81F-F3D007CF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83494"/>
            <a:ext cx="33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n</a:t>
            </a:r>
            <a:endParaRPr lang="en-US" sz="1600" i="1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459B577B-5EC1-954A-A146-BEA697FE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1740694"/>
            <a:ext cx="33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endParaRPr lang="en-US" sz="1600" i="1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630C255F-D13A-FB46-A3D2-8B671C77B9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06675" y="1291432"/>
            <a:ext cx="2786063" cy="452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F78185AB-8DDF-2B4B-88DF-83E9F5E32F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4788" y="1270794"/>
            <a:ext cx="1377950" cy="1417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466582B-5BD9-6F48-9A90-DCE8E701B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210469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</a:t>
            </a:r>
            <a:r>
              <a:rPr lang="en-US" sz="1600" i="1" baseline="-25000">
                <a:solidFill>
                  <a:schemeClr val="tx1"/>
                </a:solidFill>
                <a:ea typeface="ＭＳ Ｐゴシック" charset="0"/>
              </a:rPr>
              <a:t>1</a:t>
            </a:r>
            <a:endParaRPr lang="en-US" sz="160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42EF90E2-A467-0B4C-9617-70F060DC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372394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</a:t>
            </a:r>
            <a:r>
              <a:rPr lang="en-US" sz="1600" i="1" baseline="-25000">
                <a:solidFill>
                  <a:schemeClr val="tx1"/>
                </a:solidFill>
                <a:ea typeface="ＭＳ Ｐゴシック" charset="0"/>
              </a:rPr>
              <a:t>2</a:t>
            </a:r>
            <a:endParaRPr lang="en-US" sz="160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49F925D-5F80-D343-9E7E-044BE457276F}"/>
              </a:ext>
            </a:extLst>
          </p:cNvPr>
          <p:cNvSpPr>
            <a:spLocks/>
          </p:cNvSpPr>
          <p:nvPr/>
        </p:nvSpPr>
        <p:spPr bwMode="auto">
          <a:xfrm>
            <a:off x="4357688" y="1280319"/>
            <a:ext cx="69850" cy="158750"/>
          </a:xfrm>
          <a:custGeom>
            <a:avLst/>
            <a:gdLst>
              <a:gd name="T0" fmla="*/ 44 w 44"/>
              <a:gd name="T1" fmla="*/ 100 h 100"/>
              <a:gd name="T2" fmla="*/ 7 w 44"/>
              <a:gd name="T3" fmla="*/ 62 h 100"/>
              <a:gd name="T4" fmla="*/ 1 w 44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100">
                <a:moveTo>
                  <a:pt x="44" y="100"/>
                </a:moveTo>
                <a:cubicBezTo>
                  <a:pt x="29" y="89"/>
                  <a:pt x="14" y="79"/>
                  <a:pt x="7" y="62"/>
                </a:cubicBezTo>
                <a:cubicBezTo>
                  <a:pt x="0" y="45"/>
                  <a:pt x="0" y="22"/>
                  <a:pt x="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B366C8B-5FF3-154E-AD16-B578C738BFB8}"/>
              </a:ext>
            </a:extLst>
          </p:cNvPr>
          <p:cNvSpPr>
            <a:spLocks/>
          </p:cNvSpPr>
          <p:nvPr/>
        </p:nvSpPr>
        <p:spPr bwMode="auto">
          <a:xfrm>
            <a:off x="4959350" y="1280319"/>
            <a:ext cx="147638" cy="285750"/>
          </a:xfrm>
          <a:custGeom>
            <a:avLst/>
            <a:gdLst>
              <a:gd name="T0" fmla="*/ 93 w 93"/>
              <a:gd name="T1" fmla="*/ 180 h 180"/>
              <a:gd name="T2" fmla="*/ 31 w 93"/>
              <a:gd name="T3" fmla="*/ 118 h 180"/>
              <a:gd name="T4" fmla="*/ 0 w 93"/>
              <a:gd name="T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180">
                <a:moveTo>
                  <a:pt x="93" y="180"/>
                </a:moveTo>
                <a:cubicBezTo>
                  <a:pt x="69" y="164"/>
                  <a:pt x="46" y="148"/>
                  <a:pt x="31" y="118"/>
                </a:cubicBezTo>
                <a:cubicBezTo>
                  <a:pt x="16" y="88"/>
                  <a:pt x="8" y="44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17D9711E-CE07-3747-8801-2EECA931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1473994"/>
            <a:ext cx="33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n</a:t>
            </a:r>
            <a:endParaRPr lang="en-US" sz="1600" i="1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69264E53-A161-AA4B-9D17-70E6A358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1980407"/>
            <a:ext cx="33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endParaRPr lang="en-US" sz="1600" i="1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0226AD-6EA3-BD44-8DEE-F2727BCF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761332"/>
            <a:ext cx="4572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7F3C90-3BCC-6942-B18D-24B32C3D49C9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350419"/>
            <a:ext cx="87757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000000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Text Box 27">
            <a:extLst>
              <a:ext uri="{FF2B5EF4-FFF2-40B4-BE49-F238E27FC236}">
                <a16:creationId xmlns:a16="http://schemas.microsoft.com/office/drawing/2014/main" id="{27D84817-8D49-E849-92A1-94F69212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436641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T</a:t>
            </a:r>
            <a:endParaRPr lang="en-US" i="1">
              <a:solidFill>
                <a:srgbClr val="009D65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ACDDC4B6-D957-6046-A247-4D590A8A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5228432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i="1" baseline="-25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002EE7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21023D68-0E5C-8B46-A917-5DF56020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4390232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i="1" baseline="-25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FF03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7848BC04-A9A4-A548-8301-8D0F99D2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909219"/>
            <a:ext cx="15001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0.5 m</a:t>
            </a:r>
            <a:r>
              <a:rPr lang="en-US" sz="1600" baseline="30000">
                <a:solidFill>
                  <a:schemeClr val="tx1"/>
                </a:solidFill>
                <a:ea typeface="ＭＳ Ｐゴシック" charset="0"/>
              </a:rPr>
              <a:t>2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0.003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= 55000 nT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70°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DCAFB803-3AF0-6D48-A6E2-2A17BDC4AC18}"/>
              </a:ext>
            </a:extLst>
          </p:cNvPr>
          <p:cNvSpPr txBox="1"/>
          <p:nvPr/>
        </p:nvSpPr>
        <p:spPr>
          <a:xfrm>
            <a:off x="2432050" y="3909219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dirty="0"/>
              <a:t>(Dipole inclination 120°;</a:t>
            </a:r>
          </a:p>
          <a:p>
            <a:r>
              <a:rPr lang="en-US" sz="1200" dirty="0"/>
              <a:t>depth to –</a:t>
            </a:r>
            <a:r>
              <a:rPr lang="en-US" sz="1200" i="1" dirty="0">
                <a:latin typeface="Times New Roman"/>
                <a:cs typeface="Times New Roman"/>
              </a:rPr>
              <a:t>m</a:t>
            </a:r>
            <a:r>
              <a:rPr lang="en-US" sz="1200" dirty="0"/>
              <a:t> is 5 m;</a:t>
            </a:r>
          </a:p>
          <a:p>
            <a:r>
              <a:rPr lang="en-US" sz="1200" dirty="0"/>
              <a:t>length of dipole 15 m)</a:t>
            </a:r>
          </a:p>
        </p:txBody>
      </p:sp>
    </p:spTree>
    <p:extLst>
      <p:ext uri="{BB962C8B-B14F-4D97-AF65-F5344CB8AC3E}">
        <p14:creationId xmlns:p14="http://schemas.microsoft.com/office/powerpoint/2010/main" val="373894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386FAA-8EC0-C246-8F3F-10EF3FD4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143"/>
            <a:ext cx="46878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2049-F876-1941-B7AC-C2D52458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2" y="399256"/>
            <a:ext cx="46878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C7CDC1-EB74-6346-9246-8CBB41F5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574256"/>
            <a:ext cx="46878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0ED40B-4A04-6A4B-B95F-94137DDE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2" y="3564731"/>
            <a:ext cx="46878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85DC84AC-9AFC-D943-BF8A-DABF3C06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2" y="935831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= 90°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C3FB092C-B10C-0942-9EAC-FF3462EF3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7" y="4310856"/>
            <a:ext cx="90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= 0°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392B7EE-805D-D349-93DF-6240F3E1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4337843"/>
            <a:ext cx="107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= 30°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F92C4D9-1CCB-0842-8228-EE8E1AB4D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7" y="986631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= 60°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6C6A1783-6954-984B-A50E-DACDA326A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2" y="883443"/>
            <a:ext cx="15001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0.5 m</a:t>
            </a:r>
            <a:r>
              <a:rPr lang="en-US" sz="1600" baseline="30000">
                <a:solidFill>
                  <a:schemeClr val="tx1"/>
                </a:solidFill>
                <a:ea typeface="ＭＳ Ｐゴシック" charset="0"/>
              </a:rPr>
              <a:t>2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0.003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= 55000 nT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FA761F2-EEFC-1442-8623-2A70E5E7BB2C}"/>
              </a:ext>
            </a:extLst>
          </p:cNvPr>
          <p:cNvSpPr/>
          <p:nvPr/>
        </p:nvSpPr>
        <p:spPr>
          <a:xfrm>
            <a:off x="227214" y="1597430"/>
            <a:ext cx="1479665" cy="36631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Here, </a:t>
            </a:r>
            <a:r>
              <a:rPr lang="en-US" dirty="0">
                <a:solidFill>
                  <a:srgbClr val="FF0000"/>
                </a:solidFill>
              </a:rPr>
              <a:t>ZA</a:t>
            </a:r>
            <a:r>
              <a:rPr lang="en-US" dirty="0">
                <a:solidFill>
                  <a:srgbClr val="0039AC"/>
                </a:solidFill>
              </a:rPr>
              <a:t> is the vertical component anomaly; HA is horizontal; and </a:t>
            </a:r>
            <a:r>
              <a:rPr lang="en-US" dirty="0">
                <a:solidFill>
                  <a:schemeClr val="accent6"/>
                </a:solidFill>
              </a:rPr>
              <a:t>FAT</a:t>
            </a:r>
            <a:r>
              <a:rPr lang="en-US" dirty="0">
                <a:solidFill>
                  <a:srgbClr val="0039AC"/>
                </a:solidFill>
              </a:rPr>
              <a:t> is the total field anomaly (magnitude)</a:t>
            </a:r>
          </a:p>
        </p:txBody>
      </p:sp>
    </p:spTree>
    <p:extLst>
      <p:ext uri="{BB962C8B-B14F-4D97-AF65-F5344CB8AC3E}">
        <p14:creationId xmlns:p14="http://schemas.microsoft.com/office/powerpoint/2010/main" val="267617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DA5EF457-5FB3-471C-1220-DDC178961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941" y="1720840"/>
            <a:ext cx="886011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Measurements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Distinguish Main Field from crustal sources by scale: spatial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wavelengths &gt; 2500 km (spherical harmonic degree </a:t>
            </a:r>
            <a:r>
              <a:rPr lang="en-US" i="1" dirty="0">
                <a:latin typeface="Times New Roman" charset="0"/>
                <a:ea typeface="ＭＳ Ｐゴシック" charset="0"/>
              </a:rPr>
              <a:t>n</a:t>
            </a:r>
            <a:r>
              <a:rPr lang="en-US" dirty="0">
                <a:latin typeface="Times New Roman" charset="0"/>
                <a:ea typeface="ＭＳ Ｐゴシック" charset="0"/>
              </a:rPr>
              <a:t> &lt; 16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dominated by core dynamo; smaller scales are mostly crustal.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 Instrumentation: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Fluxgate magnetometer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: Measures field intensity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     in the direction of orientation of the coils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Proton precession magnetometer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: Measures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     intensity of the total field</a:t>
            </a:r>
            <a:endParaRPr lang="en-US" sz="1900" dirty="0">
              <a:solidFill>
                <a:schemeClr val="hlin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8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068185-6252-FA4A-9396-A87755BC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71" y="142082"/>
            <a:ext cx="5114925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5106A51-B25A-E44B-A04C-52887D63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33" y="779255"/>
            <a:ext cx="377699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Many regions also have</a:t>
            </a:r>
          </a:p>
          <a:p>
            <a:pPr algn="l" eaLnBrk="0" hangingPunct="0"/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aeromag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measurements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(e.g., magnetic anomalies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over Nevada… USGS has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now flown the entire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conterminous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United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States).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Most magnetic anomaly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maps on scales &lt; 500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km use magnetometer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data collected by flying an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airplane in a grid pattern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over the target region</a:t>
            </a:r>
          </a:p>
        </p:txBody>
      </p:sp>
    </p:spTree>
    <p:extLst>
      <p:ext uri="{BB962C8B-B14F-4D97-AF65-F5344CB8AC3E}">
        <p14:creationId xmlns:p14="http://schemas.microsoft.com/office/powerpoint/2010/main" val="62921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F9F0D40-10EC-A543-A139-D8489933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292" y="163661"/>
            <a:ext cx="97674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Data Reduction (for surface measurements):</a:t>
            </a: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Remove/avoid all metal objects when collecting data!!!</a:t>
            </a: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Keep magnetometer high off the ground; face a uniform direction to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reduce </a:t>
            </a:r>
            <a:r>
              <a:rPr lang="ja-JP" altLang="en-US" dirty="0">
                <a:solidFill>
                  <a:srgbClr val="0039AC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noise</a:t>
            </a:r>
            <a:r>
              <a:rPr lang="ja-JP" altLang="en-US" dirty="0">
                <a:solidFill>
                  <a:srgbClr val="0039AC"/>
                </a:solidFill>
                <a:ea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Sensitive to variations in ionosphere, magnetosphere: Perform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looping and correct for drift; avoid measurement during solar storms!</a:t>
            </a: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Correct for elevation if &gt; a few hundred m (~0.03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/m)</a:t>
            </a: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Horizontal position correction: </a:t>
            </a:r>
            <a:r>
              <a:rPr lang="en-US" i="1" dirty="0">
                <a:solidFill>
                  <a:srgbClr val="0039AC"/>
                </a:solidFill>
                <a:ea typeface="ＭＳ Ｐゴシック" charset="0"/>
              </a:rPr>
              <a:t>Use </a:t>
            </a:r>
            <a:r>
              <a:rPr lang="en-US" i="1" dirty="0">
                <a:solidFill>
                  <a:schemeClr val="tx1"/>
                </a:solidFill>
                <a:ea typeface="ＭＳ Ｐゴシック" charset="0"/>
              </a:rPr>
              <a:t>WMM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if latitude change is &gt; a few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hundred m (correction here ~6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/km)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21CC63B-EC58-1547-9201-65365FE9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540" y="3770461"/>
            <a:ext cx="7733784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39AC"/>
                </a:solidFill>
                <a:ea typeface="ＭＳ Ｐゴシック" charset="0"/>
              </a:rPr>
              <a:t>From</a:t>
            </a:r>
            <a:r>
              <a:rPr lang="en-US" sz="1600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1500" u="sng" dirty="0">
                <a:solidFill>
                  <a:schemeClr val="hlink"/>
                </a:solidFill>
              </a:rPr>
              <a:t>https://</a:t>
            </a:r>
            <a:r>
              <a:rPr lang="en-US" sz="1500" u="sng" dirty="0" err="1">
                <a:solidFill>
                  <a:schemeClr val="hlink"/>
                </a:solidFill>
              </a:rPr>
              <a:t>www.ngdc.noaa.gov</a:t>
            </a:r>
            <a:r>
              <a:rPr lang="en-US" sz="1500" u="sng" dirty="0">
                <a:solidFill>
                  <a:schemeClr val="hlink"/>
                </a:solidFill>
              </a:rPr>
              <a:t>/</a:t>
            </a:r>
            <a:r>
              <a:rPr lang="en-US" sz="1500" u="sng" dirty="0" err="1">
                <a:solidFill>
                  <a:schemeClr val="hlink"/>
                </a:solidFill>
              </a:rPr>
              <a:t>geomag</a:t>
            </a:r>
            <a:r>
              <a:rPr lang="en-US" sz="1500" u="sng" dirty="0">
                <a:solidFill>
                  <a:schemeClr val="hlink"/>
                </a:solidFill>
              </a:rPr>
              <a:t>/calculators/</a:t>
            </a:r>
            <a:r>
              <a:rPr lang="en-US" sz="1500" u="sng" dirty="0" err="1">
                <a:solidFill>
                  <a:schemeClr val="hlink"/>
                </a:solidFill>
              </a:rPr>
              <a:t>magcalc.shtml#igrfwmm</a:t>
            </a:r>
            <a:endParaRPr lang="en-US" sz="1300" u="sng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sz="1800" dirty="0">
              <a:solidFill>
                <a:schemeClr val="accent2"/>
              </a:solidFill>
              <a:ea typeface="ＭＳ Ｐゴシック" charset="0"/>
            </a:endParaRPr>
          </a:p>
          <a:p>
            <a:pPr algn="l" eaLnBrk="0" hangingPunct="0"/>
            <a:r>
              <a:rPr lang="en-US" sz="1800" u="sng" dirty="0">
                <a:solidFill>
                  <a:srgbClr val="0039AC"/>
                </a:solidFill>
                <a:ea typeface="ＭＳ Ｐゴシック" charset="0"/>
              </a:rPr>
              <a:t>Component		Field Value		Secular Variation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Declination	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</a:t>
            </a:r>
            <a:r>
              <a:rPr lang="hr-HR" sz="1800" dirty="0"/>
              <a:t>10.9892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degrees	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 	</a:t>
            </a:r>
            <a:r>
              <a:rPr lang="pt-BR" sz="1800" dirty="0"/>
              <a:t>-0.095 </a:t>
            </a:r>
            <a:r>
              <a:rPr lang="pt-BR" sz="1800" dirty="0" err="1"/>
              <a:t>°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Inclination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	</a:t>
            </a:r>
            <a:r>
              <a:rPr lang="nb-NO" sz="1800" dirty="0"/>
              <a:t>66.471 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degrees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 	</a:t>
            </a:r>
            <a:r>
              <a:rPr lang="is-IS" sz="1800" dirty="0"/>
              <a:t>-0.0311 °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Horizontal Intensity	</a:t>
            </a:r>
            <a:r>
              <a:rPr lang="hr-HR" sz="1800" dirty="0"/>
              <a:t>20578.1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	</a:t>
            </a:r>
            <a:r>
              <a:rPr lang="nb-NO" sz="1800" dirty="0"/>
              <a:t>-16.6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North Component	 (x) 	</a:t>
            </a:r>
            <a:r>
              <a:rPr lang="hr-HR" sz="1800" dirty="0"/>
              <a:t>20200.8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 	</a:t>
            </a:r>
            <a:r>
              <a:rPr lang="nb-NO" sz="1800" dirty="0"/>
              <a:t>-9.8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East Component (y) 	</a:t>
            </a:r>
            <a:r>
              <a:rPr lang="is-IS" sz="1800" dirty="0"/>
              <a:t>3922.7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 	</a:t>
            </a:r>
            <a:r>
              <a:rPr lang="hr-HR" sz="1800" dirty="0"/>
              <a:t>-36.7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Vertical Intensity (z)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</a:t>
            </a:r>
            <a:r>
              <a:rPr lang="nb-NO" sz="1800" dirty="0"/>
              <a:t>47207.1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 	</a:t>
            </a:r>
            <a:r>
              <a:rPr lang="nb-NO" sz="1800" dirty="0"/>
              <a:t>-108.0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Total Intensity	 	</a:t>
            </a:r>
            <a:r>
              <a:rPr lang="nb-NO" sz="1800" dirty="0"/>
              <a:t>51497.3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	</a:t>
            </a:r>
            <a:r>
              <a:rPr lang="cs-CZ" sz="1800" dirty="0"/>
              <a:t>-105.6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5E84F-4210-824B-8150-A32C039DF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90" y="3637111"/>
            <a:ext cx="7493000" cy="3003550"/>
          </a:xfrm>
          <a:prstGeom prst="rect">
            <a:avLst/>
          </a:prstGeom>
          <a:noFill/>
          <a:ln w="50800">
            <a:solidFill>
              <a:srgbClr val="0039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F139A-9A51-F64E-A477-270322818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413544"/>
            <a:ext cx="88836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7A08AED6-0655-8944-88C9-9551EDE3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5622131"/>
            <a:ext cx="8566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Commonly use in combination with gravity, e.g. this kimberlite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prospect in Botswana</a:t>
            </a:r>
          </a:p>
        </p:txBody>
      </p:sp>
    </p:spTree>
    <p:extLst>
      <p:ext uri="{BB962C8B-B14F-4D97-AF65-F5344CB8AC3E}">
        <p14:creationId xmlns:p14="http://schemas.microsoft.com/office/powerpoint/2010/main" val="416177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AE0CE4D-0480-DD44-B1B5-32A7501F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341" y="1536174"/>
            <a:ext cx="25298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Satellite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measurements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of induced + </a:t>
            </a:r>
          </a:p>
          <a:p>
            <a:pPr algn="l" eaLnBrk="0" hangingPunct="0"/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remanent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magnetization of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 crust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(scalar total field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anomaly relative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to 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 main,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i.e. core, field)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708B6-C7C2-0941-815A-535BA273C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41" y="538472"/>
            <a:ext cx="6544688" cy="578105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CC507F5-62C0-9E41-9A2D-1463059F3403}"/>
              </a:ext>
            </a:extLst>
          </p:cNvPr>
          <p:cNvSpPr txBox="1"/>
          <p:nvPr/>
        </p:nvSpPr>
        <p:spPr>
          <a:xfrm>
            <a:off x="1668341" y="3657600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NGDC-720</a:t>
            </a:r>
          </a:p>
        </p:txBody>
      </p:sp>
    </p:spTree>
    <p:extLst>
      <p:ext uri="{BB962C8B-B14F-4D97-AF65-F5344CB8AC3E}">
        <p14:creationId xmlns:p14="http://schemas.microsoft.com/office/powerpoint/2010/main" val="308013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M">
            <a:extLst>
              <a:ext uri="{FF2B5EF4-FFF2-40B4-BE49-F238E27FC236}">
                <a16:creationId xmlns:a16="http://schemas.microsoft.com/office/drawing/2014/main" id="{41A892FC-6315-754E-9C23-717433E5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76212"/>
            <a:ext cx="5908675" cy="4859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072FA61B-66CB-4045-911E-9391ED8BB5BF}"/>
              </a:ext>
            </a:extLst>
          </p:cNvPr>
          <p:cNvSpPr txBox="1">
            <a:spLocks/>
          </p:cNvSpPr>
          <p:nvPr/>
        </p:nvSpPr>
        <p:spPr bwMode="auto">
          <a:xfrm>
            <a:off x="2276475" y="5129212"/>
            <a:ext cx="77203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039AC"/>
                </a:solidFill>
              </a:rPr>
              <a:t>Satellite data are more self-consistent and useful for</a:t>
            </a:r>
          </a:p>
          <a:p>
            <a:pPr algn="l"/>
            <a:r>
              <a:rPr lang="en-US">
                <a:solidFill>
                  <a:srgbClr val="0039AC"/>
                </a:solidFill>
              </a:rPr>
              <a:t>regional-scale tectonics studies– Here depth-integrated</a:t>
            </a:r>
          </a:p>
          <a:p>
            <a:pPr algn="l"/>
            <a:r>
              <a:rPr lang="en-US">
                <a:solidFill>
                  <a:srgbClr val="0039AC"/>
                </a:solidFill>
              </a:rPr>
              <a:t>magnetic susceptibility shows strong relationships to</a:t>
            </a:r>
          </a:p>
          <a:p>
            <a:pPr algn="l"/>
            <a:r>
              <a:rPr lang="en-US">
                <a:solidFill>
                  <a:srgbClr val="0039AC"/>
                </a:solidFill>
              </a:rPr>
              <a:t>Proterozoic accretion history of the mid-continent.</a:t>
            </a:r>
          </a:p>
        </p:txBody>
      </p:sp>
    </p:spTree>
    <p:extLst>
      <p:ext uri="{BB962C8B-B14F-4D97-AF65-F5344CB8AC3E}">
        <p14:creationId xmlns:p14="http://schemas.microsoft.com/office/powerpoint/2010/main" val="256828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AF8E3F-708D-9142-A6AA-ED9427F0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67493"/>
            <a:ext cx="8858250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F1BAEBF-0924-0240-A2DE-FE0E2BBD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5768181"/>
            <a:ext cx="85858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A c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ombination of global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aeromag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and CHAMP satellite crustal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magnetic anomalies… Note merging problems! A challenge…</a:t>
            </a:r>
          </a:p>
        </p:txBody>
      </p:sp>
    </p:spTree>
    <p:extLst>
      <p:ext uri="{BB962C8B-B14F-4D97-AF65-F5344CB8AC3E}">
        <p14:creationId xmlns:p14="http://schemas.microsoft.com/office/powerpoint/2010/main" val="100311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F5F8BE05-7520-2F47-A660-91A270E0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69172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Conterminous US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aeromag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merge is better… But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data line sampling varies!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EEB4D-7C78-D649-9158-706F3F94E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1232"/>
            <a:ext cx="9144000" cy="5167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332CB-943B-824D-9D72-4FD626A57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00600"/>
            <a:ext cx="322003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40740</TotalTime>
  <Words>884</Words>
  <Application>Microsoft Macintosh PowerPoint</Application>
  <PresentationFormat>Widescreen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62</cp:revision>
  <cp:lastPrinted>2024-03-18T19:12:33Z</cp:lastPrinted>
  <dcterms:created xsi:type="dcterms:W3CDTF">2022-01-10T14:15:51Z</dcterms:created>
  <dcterms:modified xsi:type="dcterms:W3CDTF">2024-04-05T16:37:49Z</dcterms:modified>
</cp:coreProperties>
</file>