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57" r:id="rId3"/>
    <p:sldId id="334" r:id="rId4"/>
    <p:sldId id="335" r:id="rId5"/>
    <p:sldId id="299" r:id="rId6"/>
    <p:sldId id="336" r:id="rId7"/>
    <p:sldId id="306" r:id="rId8"/>
    <p:sldId id="307" r:id="rId9"/>
    <p:sldId id="309" r:id="rId10"/>
    <p:sldId id="308" r:id="rId11"/>
    <p:sldId id="356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FB9491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4/3/26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4/3/26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7594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Apr 2026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" name="Text Box 28">
            <a:extLst>
              <a:ext uri="{FF2B5EF4-FFF2-40B4-BE49-F238E27FC236}">
                <a16:creationId xmlns:a16="http://schemas.microsoft.com/office/drawing/2014/main" id="{D43AADBB-4666-B13B-7060-EE2479051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69672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Mon 6 Apr: </a:t>
            </a:r>
            <a:r>
              <a:rPr lang="en-US" sz="2400" i="1" kern="1200" dirty="0">
                <a:solidFill>
                  <a:srgbClr val="0039AC"/>
                </a:solidFill>
                <a:effectLst/>
                <a:latin typeface="Arial Black" panose="020B0604020202020204" pitchFamily="34" charset="0"/>
                <a:ea typeface="+mn-ea"/>
                <a:cs typeface="+mn-cs"/>
              </a:rPr>
              <a:t>Burger </a:t>
            </a:r>
            <a:r>
              <a:rPr lang="en-US" sz="2400" kern="1200" dirty="0">
                <a:solidFill>
                  <a:srgbClr val="0039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450-493 (§7.4–7.7)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9A21B4AA-4C0C-3555-DC6C-D3B19EF68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484" y="1288663"/>
            <a:ext cx="846703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Earth’s Main Magnetic Field 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Earth’s Main Field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derives from its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“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core dynamo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”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…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convective flow of Ni-Fe outer core + </a:t>
            </a:r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coriolis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forces 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(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+</a:t>
            </a:r>
            <a:endParaRPr lang="en-US" dirty="0">
              <a:solidFill>
                <a:srgbClr val="0039AC"/>
              </a:solidFill>
              <a:ea typeface="ＭＳ Ｐゴシック" charset="0"/>
              <a:sym typeface="Symbol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  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feedback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)  electrical current flow  magnetic field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   (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+ feedback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)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+ crystalline Fe inner core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(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+ feedback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)</a:t>
            </a:r>
          </a:p>
          <a:p>
            <a:pPr algn="l" eaLnBrk="0" hangingPunct="0"/>
            <a:endParaRPr lang="en-US" sz="600" dirty="0">
              <a:solidFill>
                <a:srgbClr val="0039AC"/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• Mostly dipolar, oriented ~ (and </a:t>
            </a:r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precesses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around) Earth’s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rotation axis; </a:t>
            </a:r>
            <a:r>
              <a:rPr lang="en-US" i="1" dirty="0">
                <a:solidFill>
                  <a:srgbClr val="0039AC"/>
                </a:solidFill>
                <a:latin typeface="Arial Black"/>
                <a:ea typeface="ＭＳ Ｐゴシック" charset="0"/>
                <a:cs typeface="Arial Black"/>
              </a:rPr>
              <a:t>varies nonlinearly over time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…</a:t>
            </a:r>
          </a:p>
          <a:p>
            <a:pPr algn="l"/>
            <a:endParaRPr lang="en-US" sz="600" dirty="0">
              <a:solidFill>
                <a:srgbClr val="0039AC"/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• Express the vector field at a point as either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intensity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E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,</a:t>
            </a:r>
          </a:p>
          <a:p>
            <a:pPr algn="l"/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inclination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,</a:t>
            </a:r>
            <a:r>
              <a:rPr lang="en-US" dirty="0">
                <a:solidFill>
                  <a:srgbClr val="FF0200"/>
                </a:solidFill>
                <a:ea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declination</a:t>
            </a:r>
            <a:r>
              <a:rPr lang="en-US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d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or local </a:t>
            </a:r>
            <a:r>
              <a:rPr lang="en-US" i="1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-25000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x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,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y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,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z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(N,E,U)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</a:t>
            </a:r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cartesian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components:</a:t>
            </a:r>
          </a:p>
          <a:p>
            <a:pPr algn="l"/>
            <a:endParaRPr lang="en-US" dirty="0">
              <a:solidFill>
                <a:schemeClr val="accent2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2"/>
              </a:solidFill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AFADA-B2B5-0D65-FBB9-E182F6D36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21" y="5668956"/>
            <a:ext cx="28860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ABCB49-3091-6735-CBFA-87132D838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71" y="5464168"/>
            <a:ext cx="2062163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13F1E-BE75-6C93-0889-79670D6D5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509" y="5549893"/>
            <a:ext cx="147161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M">
            <a:extLst>
              <a:ext uri="{FF2B5EF4-FFF2-40B4-BE49-F238E27FC236}">
                <a16:creationId xmlns:a16="http://schemas.microsoft.com/office/drawing/2014/main" id="{41A892FC-6315-754E-9C23-717433E5D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76212"/>
            <a:ext cx="5908675" cy="4859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072FA61B-66CB-4045-911E-9391ED8BB5BF}"/>
              </a:ext>
            </a:extLst>
          </p:cNvPr>
          <p:cNvSpPr txBox="1">
            <a:spLocks/>
          </p:cNvSpPr>
          <p:nvPr/>
        </p:nvSpPr>
        <p:spPr bwMode="auto">
          <a:xfrm>
            <a:off x="2276475" y="5129212"/>
            <a:ext cx="772038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0039AC"/>
                </a:solidFill>
              </a:rPr>
              <a:t>Satellite data are more self-consistent and useful for</a:t>
            </a:r>
          </a:p>
          <a:p>
            <a:pPr algn="l"/>
            <a:r>
              <a:rPr lang="en-US">
                <a:solidFill>
                  <a:srgbClr val="0039AC"/>
                </a:solidFill>
              </a:rPr>
              <a:t>regional-scale tectonics studies– Here depth-integrated</a:t>
            </a:r>
          </a:p>
          <a:p>
            <a:pPr algn="l"/>
            <a:r>
              <a:rPr lang="en-US">
                <a:solidFill>
                  <a:srgbClr val="0039AC"/>
                </a:solidFill>
              </a:rPr>
              <a:t>magnetic susceptibility shows strong relationships to</a:t>
            </a:r>
          </a:p>
          <a:p>
            <a:pPr algn="l"/>
            <a:r>
              <a:rPr lang="en-US">
                <a:solidFill>
                  <a:srgbClr val="0039AC"/>
                </a:solidFill>
              </a:rPr>
              <a:t>Proterozoic accretion history of the mid-continent.</a:t>
            </a:r>
          </a:p>
        </p:txBody>
      </p:sp>
    </p:spTree>
    <p:extLst>
      <p:ext uri="{BB962C8B-B14F-4D97-AF65-F5344CB8AC3E}">
        <p14:creationId xmlns:p14="http://schemas.microsoft.com/office/powerpoint/2010/main" val="251305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AF8E3F-708D-9142-A6AA-ED9427F0B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67493"/>
            <a:ext cx="8858250" cy="535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5F1BAEBF-0924-0240-A2DE-FE0E2BBD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5768181"/>
            <a:ext cx="85858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</a:rPr>
              <a:t>A c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ombination of global </a:t>
            </a:r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aeromag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and CHAMP satellite crustal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magnetic anomalies… Note merging problems! A challenge…</a:t>
            </a:r>
          </a:p>
        </p:txBody>
      </p:sp>
    </p:spTree>
    <p:extLst>
      <p:ext uri="{BB962C8B-B14F-4D97-AF65-F5344CB8AC3E}">
        <p14:creationId xmlns:p14="http://schemas.microsoft.com/office/powerpoint/2010/main" val="3355643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F5F8BE05-7520-2F47-A660-91A270E0E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0"/>
            <a:ext cx="69172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Conterminous US </a:t>
            </a:r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aeromag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merge is better… But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data line sampling varies!</a:t>
            </a:r>
            <a:endParaRPr lang="en-US" dirty="0">
              <a:solidFill>
                <a:srgbClr val="0039AC"/>
              </a:solidFill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EEB4D-7C78-D649-9158-706F3F94E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01232"/>
            <a:ext cx="9144000" cy="5167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F332CB-943B-824D-9D72-4FD626A57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00600"/>
            <a:ext cx="322003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3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>
            <a:extLst>
              <a:ext uri="{FF2B5EF4-FFF2-40B4-BE49-F238E27FC236}">
                <a16:creationId xmlns:a16="http://schemas.microsoft.com/office/drawing/2014/main" id="{DA5EF457-5FB3-471C-1220-DDC178961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941" y="2644170"/>
            <a:ext cx="886011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 Continued: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Magnetic Method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• Distinguish Main Field from crustal sources by scale: spatial 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wavelengths &gt; 2500 km (spherical harmonic degree </a:t>
            </a:r>
            <a:r>
              <a:rPr lang="en-US" i="1" dirty="0">
                <a:latin typeface="Times New Roman" charset="0"/>
                <a:ea typeface="ＭＳ Ｐゴシック" charset="0"/>
              </a:rPr>
              <a:t>n</a:t>
            </a:r>
            <a:r>
              <a:rPr lang="en-US" dirty="0">
                <a:latin typeface="Times New Roman" charset="0"/>
                <a:ea typeface="ＭＳ Ｐゴシック" charset="0"/>
              </a:rPr>
              <a:t> &lt; 16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)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dominated by core dynamo; smaller scales are mostly crustal.</a:t>
            </a:r>
          </a:p>
        </p:txBody>
      </p:sp>
    </p:spTree>
    <p:extLst>
      <p:ext uri="{BB962C8B-B14F-4D97-AF65-F5344CB8AC3E}">
        <p14:creationId xmlns:p14="http://schemas.microsoft.com/office/powerpoint/2010/main" val="114829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0F9CF2B1-E63B-4040-BDD5-BA6CE3EAD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244" y="96043"/>
            <a:ext cx="33860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2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Measurement: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CE080F-E5D1-3C4B-AD6B-64F857C00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19" y="810418"/>
            <a:ext cx="5192712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94185E05-813B-2544-80D2-12ECF4E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3269" y="230981"/>
            <a:ext cx="3228769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Fluxgate </a:t>
            </a:r>
          </a:p>
          <a:p>
            <a:pPr algn="l" eaLnBrk="0" hangingPunct="0"/>
            <a:r>
              <a:rPr lang="en-US" i="1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magnetometer</a:t>
            </a:r>
            <a:r>
              <a:rPr lang="en-US">
                <a:solidFill>
                  <a:srgbClr val="0039AC"/>
                </a:solidFill>
                <a:ea typeface="ＭＳ Ｐゴシック" charset="0"/>
              </a:rPr>
              <a:t>:</a:t>
            </a:r>
          </a:p>
          <a:p>
            <a:pPr algn="l" eaLnBrk="0" hangingPunct="0"/>
            <a:r>
              <a:rPr lang="en-US">
                <a:solidFill>
                  <a:srgbClr val="0039AC"/>
                </a:solidFill>
                <a:ea typeface="ＭＳ Ｐゴシック" charset="0"/>
              </a:rPr>
              <a:t>Wire coils wound in</a:t>
            </a:r>
          </a:p>
          <a:p>
            <a:pPr algn="l" eaLnBrk="0" hangingPunct="0"/>
            <a:r>
              <a:rPr lang="en-US">
                <a:solidFill>
                  <a:srgbClr val="0039AC"/>
                </a:solidFill>
                <a:ea typeface="ＭＳ Ｐゴシック" charset="0"/>
              </a:rPr>
              <a:t>opposite directions;</a:t>
            </a:r>
          </a:p>
          <a:p>
            <a:pPr algn="l" eaLnBrk="0" hangingPunct="0"/>
            <a:r>
              <a:rPr lang="en-US">
                <a:solidFill>
                  <a:srgbClr val="0039AC"/>
                </a:solidFill>
                <a:ea typeface="ＭＳ Ｐゴシック" charset="0"/>
              </a:rPr>
              <a:t>these cancel &amp;</a:t>
            </a:r>
          </a:p>
          <a:p>
            <a:pPr algn="l" eaLnBrk="0" hangingPunct="0"/>
            <a:r>
              <a:rPr lang="en-US">
                <a:solidFill>
                  <a:srgbClr val="0039AC"/>
                </a:solidFill>
                <a:ea typeface="ＭＳ Ｐゴシック" charset="0"/>
              </a:rPr>
              <a:t>produce zero current</a:t>
            </a:r>
          </a:p>
          <a:p>
            <a:pPr algn="l" eaLnBrk="0" hangingPunct="0"/>
            <a:r>
              <a:rPr lang="en-US">
                <a:solidFill>
                  <a:srgbClr val="0039AC"/>
                </a:solidFill>
                <a:ea typeface="ＭＳ Ｐゴシック" charset="0"/>
              </a:rPr>
              <a:t>in secondary coil</a:t>
            </a:r>
          </a:p>
          <a:p>
            <a:pPr algn="l" eaLnBrk="0" hangingPunct="0"/>
            <a:r>
              <a:rPr lang="en-US">
                <a:solidFill>
                  <a:srgbClr val="0039AC"/>
                </a:solidFill>
                <a:ea typeface="ＭＳ Ｐゴシック" charset="0"/>
              </a:rPr>
              <a:t>in absence of external</a:t>
            </a:r>
          </a:p>
          <a:p>
            <a:pPr algn="l" eaLnBrk="0" hangingPunct="0"/>
            <a:r>
              <a:rPr lang="en-US">
                <a:solidFill>
                  <a:srgbClr val="0039AC"/>
                </a:solidFill>
                <a:ea typeface="ＭＳ Ｐゴシック" charset="0"/>
              </a:rPr>
              <a:t>magnetic field, but </a:t>
            </a:r>
          </a:p>
          <a:p>
            <a:pPr algn="l" eaLnBrk="0" hangingPunct="0"/>
            <a:r>
              <a:rPr lang="en-US">
                <a:solidFill>
                  <a:srgbClr val="0039AC"/>
                </a:solidFill>
                <a:ea typeface="ＭＳ Ｐゴシック" charset="0"/>
              </a:rPr>
              <a:t>if aligned with a field,</a:t>
            </a:r>
          </a:p>
          <a:p>
            <a:pPr algn="l" eaLnBrk="0" hangingPunct="0"/>
            <a:r>
              <a:rPr lang="en-US">
                <a:solidFill>
                  <a:srgbClr val="0039AC"/>
                </a:solidFill>
                <a:ea typeface="ＭＳ Ｐゴシック" charset="0"/>
              </a:rPr>
              <a:t>one core reinforces,</a:t>
            </a:r>
          </a:p>
          <a:p>
            <a:pPr algn="l" eaLnBrk="0" hangingPunct="0"/>
            <a:r>
              <a:rPr lang="en-US">
                <a:solidFill>
                  <a:srgbClr val="0039AC"/>
                </a:solidFill>
                <a:ea typeface="ＭＳ Ｐゴシック" charset="0"/>
              </a:rPr>
              <a:t>other counteracts</a:t>
            </a:r>
          </a:p>
          <a:p>
            <a:pPr algn="l" eaLnBrk="0" hangingPunct="0"/>
            <a:r>
              <a:rPr lang="en-US">
                <a:solidFill>
                  <a:srgbClr val="0039AC"/>
                </a:solidFill>
                <a:ea typeface="ＭＳ Ｐゴシック" charset="0"/>
              </a:rPr>
              <a:t>external field resulting</a:t>
            </a:r>
          </a:p>
          <a:p>
            <a:pPr algn="l" eaLnBrk="0" hangingPunct="0"/>
            <a:r>
              <a:rPr lang="en-US">
                <a:solidFill>
                  <a:srgbClr val="0039AC"/>
                </a:solidFill>
                <a:ea typeface="ＭＳ Ｐゴシック" charset="0"/>
              </a:rPr>
              <a:t>in a current.</a:t>
            </a:r>
          </a:p>
          <a:p>
            <a:pPr algn="l" eaLnBrk="0" hangingPunct="0"/>
            <a:endParaRPr lang="en-US" sz="120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r>
              <a:rPr lang="en-US">
                <a:solidFill>
                  <a:srgbClr val="0039AC"/>
                </a:solidFill>
                <a:ea typeface="ＭＳ Ｐゴシック" charset="0"/>
              </a:rPr>
              <a:t>Gives intensity </a:t>
            </a:r>
            <a:r>
              <a:rPr lang="en-US" i="1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in the</a:t>
            </a:r>
          </a:p>
          <a:p>
            <a:pPr algn="l" eaLnBrk="0" hangingPunct="0"/>
            <a:r>
              <a:rPr lang="en-US" i="1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orientation of the </a:t>
            </a:r>
          </a:p>
          <a:p>
            <a:pPr algn="l" eaLnBrk="0" hangingPunct="0"/>
            <a:r>
              <a:rPr lang="en-US" i="1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coils</a:t>
            </a:r>
            <a:r>
              <a:rPr lang="en-US">
                <a:solidFill>
                  <a:srgbClr val="0039AC"/>
                </a:solidFill>
                <a:ea typeface="ＭＳ Ｐゴシック" charset="0"/>
              </a:rPr>
              <a:t>.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9ECE56F1-52BE-C542-AAA7-967A40F02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906" y="6304756"/>
            <a:ext cx="21548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i="1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(Direction?)</a:t>
            </a:r>
          </a:p>
        </p:txBody>
      </p:sp>
    </p:spTree>
    <p:extLst>
      <p:ext uri="{BB962C8B-B14F-4D97-AF65-F5344CB8AC3E}">
        <p14:creationId xmlns:p14="http://schemas.microsoft.com/office/powerpoint/2010/main" val="34183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9D43258B-2AB8-994B-9758-321221789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2" y="917645"/>
            <a:ext cx="8281584" cy="563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Proton precession </a:t>
            </a:r>
          </a:p>
          <a:p>
            <a:pPr algn="l" eaLnBrk="0" hangingPunct="0"/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magnetometer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:</a:t>
            </a:r>
          </a:p>
          <a:p>
            <a:pPr algn="l" eaLnBrk="0" hangingPunct="0"/>
            <a:endParaRPr lang="en-US" sz="1200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Bottle containing a hydrogen-rich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fluid (distilled water or hydrocarbon)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is surrounded by a wire coil. Current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through the coil produces a strong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magnetic field; protons (H</a:t>
            </a:r>
            <a:r>
              <a:rPr lang="en-US" baseline="30000" dirty="0">
                <a:solidFill>
                  <a:srgbClr val="0039AC"/>
                </a:solidFill>
                <a:ea typeface="ＭＳ Ｐゴシック" charset="0"/>
              </a:rPr>
              <a:t>+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) align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with the field… Current is shut off &amp; as protons realign with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the ambient magnetic field, they </a:t>
            </a:r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precess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at a frequency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determined by magnetic field strength (</a:t>
            </a:r>
            <a:r>
              <a:rPr lang="en-US" dirty="0">
                <a:solidFill>
                  <a:srgbClr val="0039AC"/>
                </a:solidFill>
                <a:latin typeface="Helvetica" charset="0"/>
                <a:ea typeface="ＭＳ Ｐゴシック" charset="0"/>
              </a:rPr>
              <a:t>0.042576 Hz/</a:t>
            </a:r>
            <a:r>
              <a:rPr lang="en-US" dirty="0" err="1">
                <a:solidFill>
                  <a:srgbClr val="0039AC"/>
                </a:solidFill>
                <a:latin typeface="Helvetica" charset="0"/>
                <a:ea typeface="ＭＳ Ｐゴシック" charset="0"/>
              </a:rPr>
              <a:t>nT</a:t>
            </a:r>
            <a:r>
              <a:rPr lang="en-US" dirty="0">
                <a:solidFill>
                  <a:srgbClr val="0039AC"/>
                </a:solidFill>
                <a:latin typeface="Helvetica" charset="0"/>
                <a:ea typeface="ＭＳ Ｐゴシック" charset="0"/>
              </a:rPr>
              <a:t>).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latin typeface="Helvetica" charset="0"/>
                <a:ea typeface="ＭＳ Ｐゴシック" charset="0"/>
              </a:rPr>
              <a:t>So, measure frequency of the induced AC current and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latin typeface="Helvetica" charset="0"/>
                <a:ea typeface="ＭＳ Ｐゴシック" charset="0"/>
              </a:rPr>
              <a:t>convert to a total field strength.</a:t>
            </a:r>
            <a:endParaRPr lang="en-US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endParaRPr lang="en-US" sz="1200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(Lots of other types but these two are most commonly used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for terrestrial geophysics!)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1BEB4C56-8E7F-AB4D-9892-D69E3730B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08045"/>
            <a:ext cx="33860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200" i="1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Measurement: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3D6611-4AF3-534B-B9F3-2F7181603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2" y="960508"/>
            <a:ext cx="3430588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85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>
            <a:extLst>
              <a:ext uri="{FF2B5EF4-FFF2-40B4-BE49-F238E27FC236}">
                <a16:creationId xmlns:a16="http://schemas.microsoft.com/office/drawing/2014/main" id="{F6C9F580-7D85-5942-B2B5-AC8461E05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101696"/>
            <a:ext cx="33860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200" i="1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Measurement: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B5A7ACFF-E97E-C245-8CF9-9AE756928105}"/>
              </a:ext>
            </a:extLst>
          </p:cNvPr>
          <p:cNvSpPr txBox="1"/>
          <p:nvPr/>
        </p:nvSpPr>
        <p:spPr>
          <a:xfrm>
            <a:off x="1638300" y="857486"/>
            <a:ext cx="6034975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Satellite missions including </a:t>
            </a:r>
            <a:r>
              <a:rPr lang="en-US" dirty="0" err="1">
                <a:solidFill>
                  <a:srgbClr val="0039AC"/>
                </a:solidFill>
              </a:rPr>
              <a:t>Ørsted</a:t>
            </a:r>
            <a:r>
              <a:rPr lang="en-US" dirty="0">
                <a:solidFill>
                  <a:srgbClr val="0039AC"/>
                </a:solidFill>
              </a:rPr>
              <a:t>, Champ</a:t>
            </a:r>
          </a:p>
          <a:p>
            <a:r>
              <a:rPr lang="en-US" dirty="0">
                <a:solidFill>
                  <a:srgbClr val="0039AC"/>
                </a:solidFill>
              </a:rPr>
              <a:t>and most recently Swarm included</a:t>
            </a:r>
          </a:p>
          <a:p>
            <a:r>
              <a:rPr lang="en-US" dirty="0">
                <a:solidFill>
                  <a:srgbClr val="0039AC"/>
                </a:solidFill>
              </a:rPr>
              <a:t>three-component oriented fluxgate </a:t>
            </a:r>
          </a:p>
          <a:p>
            <a:r>
              <a:rPr lang="en-US" dirty="0">
                <a:solidFill>
                  <a:srgbClr val="0039AC"/>
                </a:solidFill>
              </a:rPr>
              <a:t>magnetometers to measure all three</a:t>
            </a:r>
          </a:p>
          <a:p>
            <a:r>
              <a:rPr lang="en-US" dirty="0">
                <a:solidFill>
                  <a:srgbClr val="0039AC"/>
                </a:solidFill>
              </a:rPr>
              <a:t>components of the magnetic field, to</a:t>
            </a:r>
          </a:p>
          <a:p>
            <a:r>
              <a:rPr lang="en-US" dirty="0">
                <a:solidFill>
                  <a:srgbClr val="0039AC"/>
                </a:solidFill>
              </a:rPr>
              <a:t>characterize the time-varying core-derived</a:t>
            </a:r>
          </a:p>
          <a:p>
            <a:r>
              <a:rPr lang="en-US" dirty="0">
                <a:solidFill>
                  <a:srgbClr val="0039AC"/>
                </a:solidFill>
              </a:rPr>
              <a:t>main field, crustal magnetization and</a:t>
            </a:r>
          </a:p>
          <a:p>
            <a:r>
              <a:rPr lang="en-US" dirty="0" err="1">
                <a:solidFill>
                  <a:srgbClr val="0039AC"/>
                </a:solidFill>
              </a:rPr>
              <a:t>magnetospheric</a:t>
            </a:r>
            <a:r>
              <a:rPr lang="en-US" dirty="0">
                <a:solidFill>
                  <a:srgbClr val="0039AC"/>
                </a:solidFill>
              </a:rPr>
              <a:t> (space weather)</a:t>
            </a:r>
          </a:p>
          <a:p>
            <a:r>
              <a:rPr lang="en-US" dirty="0">
                <a:solidFill>
                  <a:srgbClr val="0039AC"/>
                </a:solidFill>
              </a:rPr>
              <a:t>phenomena</a:t>
            </a:r>
            <a:r>
              <a:rPr lang="mr-IN" dirty="0">
                <a:solidFill>
                  <a:srgbClr val="0039AC"/>
                </a:solidFill>
              </a:rPr>
              <a:t>…</a:t>
            </a:r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Typically combined with other instruments</a:t>
            </a:r>
          </a:p>
          <a:p>
            <a:r>
              <a:rPr lang="en-US" dirty="0">
                <a:solidFill>
                  <a:srgbClr val="0039AC"/>
                </a:solidFill>
              </a:rPr>
              <a:t>for measuring space-weather interactions,</a:t>
            </a:r>
          </a:p>
          <a:p>
            <a:r>
              <a:rPr lang="en-US" dirty="0">
                <a:solidFill>
                  <a:srgbClr val="0039AC"/>
                </a:solidFill>
              </a:rPr>
              <a:t>charge, lower atmospheric phenomena,</a:t>
            </a:r>
          </a:p>
          <a:p>
            <a:r>
              <a:rPr lang="en-US" dirty="0">
                <a:solidFill>
                  <a:srgbClr val="0039AC"/>
                </a:solidFill>
              </a:rPr>
              <a:t>and in Swarm’s case 3D mantle electrical</a:t>
            </a:r>
          </a:p>
          <a:p>
            <a:r>
              <a:rPr lang="en-US" dirty="0">
                <a:solidFill>
                  <a:srgbClr val="0039AC"/>
                </a:solidFill>
              </a:rPr>
              <a:t>conductivity!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DAB95D-F705-F14B-9021-682D805C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4279996"/>
            <a:ext cx="2743200" cy="25652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11FB13-5B8B-C040-8332-727850068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2298796"/>
            <a:ext cx="2743200" cy="19296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AA7943-FD47-1140-975A-996ACB79D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12796"/>
            <a:ext cx="2743200" cy="2221679"/>
          </a:xfrm>
          <a:prstGeom prst="rect">
            <a:avLst/>
          </a:prstGeom>
        </p:spPr>
      </p:pic>
      <p:sp>
        <p:nvSpPr>
          <p:cNvPr id="20" name="TextBox 5">
            <a:extLst>
              <a:ext uri="{FF2B5EF4-FFF2-40B4-BE49-F238E27FC236}">
                <a16:creationId xmlns:a16="http://schemas.microsoft.com/office/drawing/2014/main" id="{246B440C-BA81-C549-8F38-C80008BB6ACB}"/>
              </a:ext>
            </a:extLst>
          </p:cNvPr>
          <p:cNvSpPr txBox="1"/>
          <p:nvPr/>
        </p:nvSpPr>
        <p:spPr>
          <a:xfrm>
            <a:off x="9676311" y="1765396"/>
            <a:ext cx="87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 err="1">
                <a:solidFill>
                  <a:srgbClr val="0039AC"/>
                </a:solidFill>
              </a:rPr>
              <a:t>Ørsted</a:t>
            </a:r>
            <a:endParaRPr lang="en-US" sz="1800" dirty="0">
              <a:solidFill>
                <a:srgbClr val="0039AC"/>
              </a:solidFill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899DC531-06E2-C841-AB25-7E5041107C0C}"/>
              </a:ext>
            </a:extLst>
          </p:cNvPr>
          <p:cNvSpPr txBox="1"/>
          <p:nvPr/>
        </p:nvSpPr>
        <p:spPr>
          <a:xfrm>
            <a:off x="9580245" y="3517996"/>
            <a:ext cx="92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rgbClr val="0039AC"/>
                </a:solidFill>
              </a:rPr>
              <a:t>Champ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7FADC669-1C3E-FB49-B75C-D7197E10DC5C}"/>
              </a:ext>
            </a:extLst>
          </p:cNvPr>
          <p:cNvSpPr txBox="1"/>
          <p:nvPr/>
        </p:nvSpPr>
        <p:spPr>
          <a:xfrm>
            <a:off x="8115300" y="4432396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rgbClr val="0039AC"/>
                </a:solidFill>
              </a:rPr>
              <a:t>Swarm</a:t>
            </a:r>
          </a:p>
        </p:txBody>
      </p:sp>
    </p:spTree>
    <p:extLst>
      <p:ext uri="{BB962C8B-B14F-4D97-AF65-F5344CB8AC3E}">
        <p14:creationId xmlns:p14="http://schemas.microsoft.com/office/powerpoint/2010/main" val="234725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068185-6252-FA4A-9396-A87755BCB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71" y="142082"/>
            <a:ext cx="5114925" cy="657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85106A51-B25A-E44B-A04C-52887D631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333" y="779255"/>
            <a:ext cx="372890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Many regions also have</a:t>
            </a:r>
          </a:p>
          <a:p>
            <a:pPr algn="l" eaLnBrk="0" hangingPunct="0"/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aeromag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measurements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(e.g., magnetic anomaly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m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ap of Nevada… USGS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has </a:t>
            </a:r>
            <a:r>
              <a:rPr lang="en-US" dirty="0">
                <a:solidFill>
                  <a:srgbClr val="0039AC"/>
                </a:solidFill>
              </a:rPr>
              <a:t>now flown the entire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conterminous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United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States).</a:t>
            </a:r>
            <a:endParaRPr lang="en-US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endParaRPr lang="en-US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Most magnetic anomaly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maps on scales &lt; 500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km use magnetometer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data collected by flying an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airplane in a grid pattern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over the target region</a:t>
            </a:r>
          </a:p>
        </p:txBody>
      </p:sp>
    </p:spTree>
    <p:extLst>
      <p:ext uri="{BB962C8B-B14F-4D97-AF65-F5344CB8AC3E}">
        <p14:creationId xmlns:p14="http://schemas.microsoft.com/office/powerpoint/2010/main" val="106340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F9F0D40-10EC-A543-A139-D84899339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292" y="163661"/>
            <a:ext cx="976741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Data Reduction (for surface measurements):</a:t>
            </a:r>
          </a:p>
          <a:p>
            <a:pPr algn="l"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Remove/avoid all metal objects when collecting data!!!</a:t>
            </a:r>
          </a:p>
          <a:p>
            <a:pPr algn="l"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Keep magnetometer high off the ground; face a uniform direction to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reduce </a:t>
            </a:r>
            <a:r>
              <a:rPr lang="ja-JP" altLang="en-US" dirty="0">
                <a:solidFill>
                  <a:srgbClr val="0039AC"/>
                </a:solidFill>
                <a:ea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noise</a:t>
            </a:r>
            <a:r>
              <a:rPr lang="ja-JP" altLang="en-US" dirty="0">
                <a:solidFill>
                  <a:srgbClr val="0039AC"/>
                </a:solidFill>
                <a:ea typeface="ＭＳ Ｐゴシック" charset="0"/>
              </a:rPr>
              <a:t>”</a:t>
            </a:r>
            <a:endParaRPr lang="en-US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Sensitive to variations in ionosphere, magnetosphere: Perform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looping and correct for drift; avoid measurement during solar storms!</a:t>
            </a:r>
          </a:p>
          <a:p>
            <a:pPr algn="l"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Correct for elevation if &gt; a few hundred m (~0.03 </a:t>
            </a:r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/m)</a:t>
            </a:r>
          </a:p>
          <a:p>
            <a:pPr algn="l"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Horizontal position correction: </a:t>
            </a:r>
            <a:r>
              <a:rPr lang="en-US" i="1" dirty="0">
                <a:solidFill>
                  <a:srgbClr val="0039AC"/>
                </a:solidFill>
                <a:ea typeface="ＭＳ Ｐゴシック" charset="0"/>
              </a:rPr>
              <a:t>Use </a:t>
            </a:r>
            <a:r>
              <a:rPr lang="en-US" i="1" dirty="0">
                <a:solidFill>
                  <a:schemeClr val="tx1"/>
                </a:solidFill>
                <a:ea typeface="ＭＳ Ｐゴシック" charset="0"/>
              </a:rPr>
              <a:t>WMM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if latitude change is &gt; a few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hundred m (correction here ~6 </a:t>
            </a:r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/km)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21CC63B-EC58-1547-9201-65365FE93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540" y="3770461"/>
            <a:ext cx="7733784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dirty="0">
                <a:solidFill>
                  <a:srgbClr val="0039AC"/>
                </a:solidFill>
                <a:ea typeface="ＭＳ Ｐゴシック" charset="0"/>
              </a:rPr>
              <a:t>From</a:t>
            </a:r>
            <a:r>
              <a:rPr lang="en-US" sz="1600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sz="1500" u="sng" dirty="0">
                <a:solidFill>
                  <a:schemeClr val="hlink"/>
                </a:solidFill>
              </a:rPr>
              <a:t>https://</a:t>
            </a:r>
            <a:r>
              <a:rPr lang="en-US" sz="1500" u="sng" dirty="0" err="1">
                <a:solidFill>
                  <a:schemeClr val="hlink"/>
                </a:solidFill>
              </a:rPr>
              <a:t>www.ngdc.noaa.gov</a:t>
            </a:r>
            <a:r>
              <a:rPr lang="en-US" sz="1500" u="sng" dirty="0">
                <a:solidFill>
                  <a:schemeClr val="hlink"/>
                </a:solidFill>
              </a:rPr>
              <a:t>/</a:t>
            </a:r>
            <a:r>
              <a:rPr lang="en-US" sz="1500" u="sng" dirty="0" err="1">
                <a:solidFill>
                  <a:schemeClr val="hlink"/>
                </a:solidFill>
              </a:rPr>
              <a:t>geomag</a:t>
            </a:r>
            <a:r>
              <a:rPr lang="en-US" sz="1500" u="sng" dirty="0">
                <a:solidFill>
                  <a:schemeClr val="hlink"/>
                </a:solidFill>
              </a:rPr>
              <a:t>/calculators/</a:t>
            </a:r>
            <a:r>
              <a:rPr lang="en-US" sz="1500" u="sng" dirty="0" err="1">
                <a:solidFill>
                  <a:schemeClr val="hlink"/>
                </a:solidFill>
              </a:rPr>
              <a:t>magcalc.shtml#igrfwmm</a:t>
            </a:r>
            <a:endParaRPr lang="en-US" sz="1300" u="sng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endParaRPr lang="en-US" sz="1800" dirty="0">
              <a:solidFill>
                <a:schemeClr val="accent2"/>
              </a:solidFill>
              <a:ea typeface="ＭＳ Ｐゴシック" charset="0"/>
            </a:endParaRPr>
          </a:p>
          <a:p>
            <a:pPr algn="l" eaLnBrk="0" hangingPunct="0"/>
            <a:r>
              <a:rPr lang="en-US" sz="1800" u="sng" dirty="0">
                <a:solidFill>
                  <a:srgbClr val="0039AC"/>
                </a:solidFill>
                <a:ea typeface="ＭＳ Ｐゴシック" charset="0"/>
              </a:rPr>
              <a:t>Component		Field Value		Secular Variation</a:t>
            </a:r>
          </a:p>
          <a:p>
            <a:pPr eaLnBrk="0" hangingPunct="0"/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Declination	 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	</a:t>
            </a:r>
            <a:r>
              <a:rPr lang="hr-HR" sz="1800" dirty="0"/>
              <a:t>10.9892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degrees	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 	</a:t>
            </a:r>
            <a:r>
              <a:rPr lang="pt-BR" sz="1800" dirty="0"/>
              <a:t>-0.095 </a:t>
            </a:r>
            <a:r>
              <a:rPr lang="pt-BR" sz="1800" dirty="0" err="1"/>
              <a:t>°</a:t>
            </a:r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/year</a:t>
            </a:r>
          </a:p>
          <a:p>
            <a:pPr eaLnBrk="0" hangingPunct="0"/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Inclination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		</a:t>
            </a:r>
            <a:r>
              <a:rPr lang="nb-NO" sz="1800" dirty="0"/>
              <a:t>66.471 </a:t>
            </a:r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degrees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	 	</a:t>
            </a:r>
            <a:r>
              <a:rPr lang="is-IS" sz="1800" dirty="0"/>
              <a:t>-0.0311 °</a:t>
            </a:r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/year</a:t>
            </a:r>
          </a:p>
          <a:p>
            <a:pPr eaLnBrk="0" hangingPunct="0"/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Horizontal Intensity	</a:t>
            </a:r>
            <a:r>
              <a:rPr lang="hr-HR" sz="1800" dirty="0"/>
              <a:t>20578.1 </a:t>
            </a:r>
            <a:r>
              <a:rPr lang="en-US" sz="1800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		</a:t>
            </a:r>
            <a:r>
              <a:rPr lang="nb-NO" sz="1800" dirty="0"/>
              <a:t>-16.6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sz="1800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/year</a:t>
            </a:r>
          </a:p>
          <a:p>
            <a:pPr eaLnBrk="0" hangingPunct="0"/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North Component	 (x) 	</a:t>
            </a:r>
            <a:r>
              <a:rPr lang="hr-HR" sz="1800" dirty="0"/>
              <a:t>20200.8 </a:t>
            </a:r>
            <a:r>
              <a:rPr lang="en-US" sz="1800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	 	</a:t>
            </a:r>
            <a:r>
              <a:rPr lang="nb-NO" sz="1800" dirty="0"/>
              <a:t>-9.8 </a:t>
            </a:r>
            <a:r>
              <a:rPr lang="en-US" sz="1800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/year</a:t>
            </a:r>
          </a:p>
          <a:p>
            <a:pPr eaLnBrk="0" hangingPunct="0"/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East Component (y) 	</a:t>
            </a:r>
            <a:r>
              <a:rPr lang="is-IS" sz="1800" dirty="0"/>
              <a:t>3922.7 </a:t>
            </a:r>
            <a:r>
              <a:rPr lang="en-US" sz="1800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	 	</a:t>
            </a:r>
            <a:r>
              <a:rPr lang="hr-HR" sz="1800" dirty="0"/>
              <a:t>-36.7 </a:t>
            </a:r>
            <a:r>
              <a:rPr lang="en-US" sz="1800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/year</a:t>
            </a:r>
          </a:p>
          <a:p>
            <a:pPr eaLnBrk="0" hangingPunct="0"/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Vertical Intensity (z) 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	</a:t>
            </a:r>
            <a:r>
              <a:rPr lang="nb-NO" sz="1800" dirty="0"/>
              <a:t>47207.1 </a:t>
            </a:r>
            <a:r>
              <a:rPr lang="en-US" sz="1800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	 	</a:t>
            </a:r>
            <a:r>
              <a:rPr lang="nb-NO" sz="1800" dirty="0"/>
              <a:t>-108.0 </a:t>
            </a:r>
            <a:r>
              <a:rPr lang="en-US" sz="1800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/year</a:t>
            </a:r>
          </a:p>
          <a:p>
            <a:pPr eaLnBrk="0" hangingPunct="0"/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Total Intensity	 	</a:t>
            </a:r>
            <a:r>
              <a:rPr lang="nb-NO" sz="1800" dirty="0"/>
              <a:t>51497.3 </a:t>
            </a:r>
            <a:r>
              <a:rPr lang="en-US" sz="1800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		</a:t>
            </a:r>
            <a:r>
              <a:rPr lang="cs-CZ" sz="1800" dirty="0"/>
              <a:t>-105.6 </a:t>
            </a:r>
            <a:r>
              <a:rPr lang="en-US" sz="1800" dirty="0" err="1">
                <a:solidFill>
                  <a:srgbClr val="0039AC"/>
                </a:solidFill>
                <a:ea typeface="ＭＳ Ｐゴシック" charset="0"/>
              </a:rPr>
              <a:t>nT</a:t>
            </a:r>
            <a:r>
              <a:rPr lang="en-US" sz="1800" dirty="0">
                <a:solidFill>
                  <a:srgbClr val="0039AC"/>
                </a:solidFill>
                <a:ea typeface="ＭＳ Ｐゴシック" charset="0"/>
              </a:rPr>
              <a:t>/year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C5E84F-4210-824B-8150-A32C039DF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090" y="3637111"/>
            <a:ext cx="7493000" cy="3003550"/>
          </a:xfrm>
          <a:prstGeom prst="rect">
            <a:avLst/>
          </a:prstGeom>
          <a:noFill/>
          <a:ln w="50800">
            <a:solidFill>
              <a:srgbClr val="0039A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3F139A-9A51-F64E-A477-270322818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413544"/>
            <a:ext cx="88836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7A08AED6-0655-8944-88C9-9551EDE3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5622131"/>
            <a:ext cx="85663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>
                <a:solidFill>
                  <a:srgbClr val="0039AC"/>
                </a:solidFill>
                <a:ea typeface="ＭＳ Ｐゴシック" charset="0"/>
              </a:rPr>
              <a:t>Commonly use in combination with gravity, e.g. this kimberlite</a:t>
            </a:r>
          </a:p>
          <a:p>
            <a:pPr algn="l" eaLnBrk="0" hangingPunct="0"/>
            <a:r>
              <a:rPr lang="en-US">
                <a:solidFill>
                  <a:srgbClr val="0039AC"/>
                </a:solidFill>
                <a:ea typeface="ＭＳ Ｐゴシック" charset="0"/>
              </a:rPr>
              <a:t>prospect in Botswana</a:t>
            </a:r>
          </a:p>
        </p:txBody>
      </p:sp>
    </p:spTree>
    <p:extLst>
      <p:ext uri="{BB962C8B-B14F-4D97-AF65-F5344CB8AC3E}">
        <p14:creationId xmlns:p14="http://schemas.microsoft.com/office/powerpoint/2010/main" val="2190859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AE0CE4D-0480-DD44-B1B5-32A7501F5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5341" y="1536174"/>
            <a:ext cx="252986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Satellite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measurements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of induced + </a:t>
            </a:r>
          </a:p>
          <a:p>
            <a:pPr algn="l" eaLnBrk="0" hangingPunct="0"/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remanent</a:t>
            </a:r>
            <a:endParaRPr lang="en-US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magnetization of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the Earth</a:t>
            </a:r>
            <a:r>
              <a:rPr lang="en-US" dirty="0">
                <a:solidFill>
                  <a:srgbClr val="0039AC"/>
                </a:solidFill>
              </a:rPr>
              <a:t>’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s crust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(scalar total field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anomaly relative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to Earth</a:t>
            </a:r>
            <a:r>
              <a:rPr lang="en-US" dirty="0">
                <a:solidFill>
                  <a:srgbClr val="0039AC"/>
                </a:solidFill>
              </a:rPr>
              <a:t>’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s main,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i.e. core, field)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A708B6-C7C2-0941-815A-535BA273C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/>
          <a:stretch>
            <a:fillRect/>
          </a:stretch>
        </p:blipFill>
        <p:spPr>
          <a:xfrm>
            <a:off x="1592141" y="538472"/>
            <a:ext cx="6511729" cy="5781056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ACC507F5-62C0-9E41-9A2D-1463059F3403}"/>
              </a:ext>
            </a:extLst>
          </p:cNvPr>
          <p:cNvSpPr txBox="1"/>
          <p:nvPr/>
        </p:nvSpPr>
        <p:spPr>
          <a:xfrm>
            <a:off x="1668341" y="3657600"/>
            <a:ext cx="132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/>
              <a:t>NGDC-720</a:t>
            </a:r>
          </a:p>
        </p:txBody>
      </p:sp>
    </p:spTree>
    <p:extLst>
      <p:ext uri="{BB962C8B-B14F-4D97-AF65-F5344CB8AC3E}">
        <p14:creationId xmlns:p14="http://schemas.microsoft.com/office/powerpoint/2010/main" val="1704192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49653</TotalTime>
  <Words>813</Words>
  <Application>Microsoft Macintosh PowerPoint</Application>
  <PresentationFormat>Widescreen</PresentationFormat>
  <Paragraphs>132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63</cp:revision>
  <cp:lastPrinted>2022-01-10T14:45:35Z</cp:lastPrinted>
  <dcterms:created xsi:type="dcterms:W3CDTF">2022-01-10T14:15:51Z</dcterms:created>
  <dcterms:modified xsi:type="dcterms:W3CDTF">2026-04-03T21:41:07Z</dcterms:modified>
</cp:coreProperties>
</file>