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84" r:id="rId3"/>
    <p:sldId id="308" r:id="rId4"/>
    <p:sldId id="302" r:id="rId5"/>
    <p:sldId id="304" r:id="rId6"/>
    <p:sldId id="310" r:id="rId7"/>
    <p:sldId id="305" r:id="rId8"/>
    <p:sldId id="287" r:id="rId9"/>
    <p:sldId id="288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0046CD"/>
    <a:srgbClr val="0014E9"/>
    <a:srgbClr val="001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1.emf"/><Relationship Id="rId7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>
            <a:extLst>
              <a:ext uri="{FF2B5EF4-FFF2-40B4-BE49-F238E27FC236}">
                <a16:creationId xmlns:a16="http://schemas.microsoft.com/office/drawing/2014/main" id="{E6C9EA9A-5D1B-4147-A23F-89D96ADE9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152400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A27909E6-F928-2344-87E4-D36B5B1D5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8277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Feb 2026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D27C68A9-C2B4-9F44-A6AA-A8D2C6D4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743" y="6392543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9" name="Text Box 28">
            <a:extLst>
              <a:ext uri="{FF2B5EF4-FFF2-40B4-BE49-F238E27FC236}">
                <a16:creationId xmlns:a16="http://schemas.microsoft.com/office/drawing/2014/main" id="{B11C65D7-D9E1-E09E-B7B3-AEEC5737E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17" y="6394348"/>
            <a:ext cx="64520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 for Fri 6 Feb: </a:t>
            </a:r>
            <a:r>
              <a:rPr lang="en-US" sz="24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Burger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149-167 (§4-4.1)</a:t>
            </a:r>
          </a:p>
        </p:txBody>
      </p:sp>
      <p:sp>
        <p:nvSpPr>
          <p:cNvPr id="8" name="Text Box 25">
            <a:extLst>
              <a:ext uri="{FF2B5EF4-FFF2-40B4-BE49-F238E27FC236}">
                <a16:creationId xmlns:a16="http://schemas.microsoft.com/office/drawing/2014/main" id="{3A441CA9-7333-5DA3-9DB9-55BA78022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1252269"/>
            <a:ext cx="9009967" cy="513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Last time: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The Refraction Method: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• </a:t>
            </a:r>
            <a:r>
              <a:rPr lang="en-US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Single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Dipping Layer Boundary:</a:t>
            </a:r>
            <a:endParaRPr lang="en-US" dirty="0">
              <a:solidFill>
                <a:srgbClr val="0039AC"/>
              </a:solidFill>
              <a:sym typeface="Symbol" charset="0"/>
            </a:endParaRPr>
          </a:p>
          <a:p>
            <a:r>
              <a:rPr lang="en-US" dirty="0">
                <a:solidFill>
                  <a:srgbClr val="0039AC"/>
                </a:solidFill>
              </a:rPr>
              <a:t>  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 Requires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reversed profile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to separate dip from velocity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 Travel-times going 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“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up-dip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”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(</a:t>
            </a:r>
            <a:r>
              <a:rPr lang="en-US" i="1" dirty="0" err="1">
                <a:latin typeface="Times New Roman" charset="0"/>
              </a:rPr>
              <a:t>ud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) and 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“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down-dip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”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(</a:t>
            </a:r>
            <a:r>
              <a:rPr lang="en-US" i="1" dirty="0">
                <a:latin typeface="Times New Roman" charset="0"/>
              </a:rPr>
              <a:t>dd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) are:</a:t>
            </a:r>
          </a:p>
          <a:p>
            <a:endParaRPr lang="en-US" dirty="0">
              <a:solidFill>
                <a:srgbClr val="0039AC"/>
              </a:solidFill>
              <a:sym typeface="Symbol" charset="0"/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  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39AC"/>
                </a:solidFill>
              </a:rPr>
              <a:t>Can calculate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velocities</a:t>
            </a:r>
            <a:r>
              <a:rPr lang="en-US" dirty="0">
                <a:solidFill>
                  <a:srgbClr val="0039AC"/>
                </a:solidFill>
              </a:rPr>
              <a:t>,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dip angle</a:t>
            </a:r>
            <a:r>
              <a:rPr lang="en-US" i="1" dirty="0">
                <a:solidFill>
                  <a:srgbClr val="0039AC"/>
                </a:solidFill>
              </a:rPr>
              <a:t> </a:t>
            </a:r>
            <a:r>
              <a:rPr lang="en-US" i="1" dirty="0">
                <a:latin typeface="Symbol" charset="0"/>
                <a:sym typeface="Symbol" charset="0"/>
              </a:rPr>
              <a:t></a:t>
            </a:r>
            <a:r>
              <a:rPr lang="en-US" dirty="0">
                <a:solidFill>
                  <a:srgbClr val="0039AC"/>
                </a:solidFill>
              </a:rPr>
              <a:t>, &amp;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thickness</a:t>
            </a:r>
            <a:r>
              <a:rPr lang="en-US" i="1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i="1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endParaRPr lang="en-US" sz="1600" dirty="0">
              <a:solidFill>
                <a:srgbClr val="0039AC"/>
              </a:solidFill>
              <a:sym typeface="Symbol" charset="0"/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• </a:t>
            </a:r>
            <a:r>
              <a:rPr lang="en-US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Symbol" charset="0"/>
              </a:rPr>
              <a:t>Multiple dipping layer boundaries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can be modeled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using the Adachi equations (which are used by the modeling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code </a:t>
            </a:r>
            <a:r>
              <a:rPr lang="en-US" b="1" i="1" dirty="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Symbol" charset="0"/>
              </a:rPr>
              <a:t>Refract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) but inverting parameters from line fits would be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less straightforward!</a:t>
            </a:r>
          </a:p>
        </p:txBody>
      </p:sp>
      <p:grpSp>
        <p:nvGrpSpPr>
          <p:cNvPr id="10" name="Group 15">
            <a:extLst>
              <a:ext uri="{FF2B5EF4-FFF2-40B4-BE49-F238E27FC236}">
                <a16:creationId xmlns:a16="http://schemas.microsoft.com/office/drawing/2014/main" id="{B5F4FE4E-B58A-F884-2C72-FAC8A485BF67}"/>
              </a:ext>
            </a:extLst>
          </p:cNvPr>
          <p:cNvGrpSpPr>
            <a:grpSpLocks/>
          </p:cNvGrpSpPr>
          <p:nvPr/>
        </p:nvGrpSpPr>
        <p:grpSpPr bwMode="auto">
          <a:xfrm>
            <a:off x="2717007" y="2832273"/>
            <a:ext cx="6757987" cy="701675"/>
            <a:chOff x="735" y="2160"/>
            <a:chExt cx="4257" cy="442"/>
          </a:xfrm>
        </p:grpSpPr>
        <p:graphicFrame>
          <p:nvGraphicFramePr>
            <p:cNvPr id="11" name="Object 16">
              <a:extLst>
                <a:ext uri="{FF2B5EF4-FFF2-40B4-BE49-F238E27FC236}">
                  <a16:creationId xmlns:a16="http://schemas.microsoft.com/office/drawing/2014/main" id="{21E0C1A6-84C9-D37A-C172-B21736ED071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35" y="2160"/>
            <a:ext cx="1953" cy="4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689100" imgH="381000" progId="Equation.3">
                    <p:embed/>
                  </p:oleObj>
                </mc:Choice>
                <mc:Fallback>
                  <p:oleObj name="Equation" r:id="rId2" imgW="1689100" imgH="381000" progId="Equation.3">
                    <p:embed/>
                    <p:pic>
                      <p:nvPicPr>
                        <p:cNvPr id="37" name="Object 16">
                          <a:extLst>
                            <a:ext uri="{FF2B5EF4-FFF2-40B4-BE49-F238E27FC236}">
                              <a16:creationId xmlns:a16="http://schemas.microsoft.com/office/drawing/2014/main" id="{70523F56-EC64-F048-FD7F-A383E212DA2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5" y="2160"/>
                          <a:ext cx="1953" cy="4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7">
              <a:extLst>
                <a:ext uri="{FF2B5EF4-FFF2-40B4-BE49-F238E27FC236}">
                  <a16:creationId xmlns:a16="http://schemas.microsoft.com/office/drawing/2014/main" id="{D235FB7D-9F63-95D5-51B4-29F60DCF1C7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24" y="2161"/>
            <a:ext cx="1968" cy="4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701800" imgH="381000" progId="Equation.3">
                    <p:embed/>
                  </p:oleObj>
                </mc:Choice>
                <mc:Fallback>
                  <p:oleObj name="Equation" r:id="rId4" imgW="1701800" imgH="381000" progId="Equation.3">
                    <p:embed/>
                    <p:pic>
                      <p:nvPicPr>
                        <p:cNvPr id="38" name="Object 17">
                          <a:extLst>
                            <a:ext uri="{FF2B5EF4-FFF2-40B4-BE49-F238E27FC236}">
                              <a16:creationId xmlns:a16="http://schemas.microsoft.com/office/drawing/2014/main" id="{ACBD7A24-EF9D-1B82-8582-7E131AB81ADB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2161"/>
                          <a:ext cx="1968" cy="44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B600ACAB-E7F9-56C2-85C2-30B85CB88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364" y="3858218"/>
            <a:ext cx="2650435" cy="878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369C6F0-4759-E98F-807D-517B2AE3A1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425" y="3901358"/>
            <a:ext cx="30480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A6F7C79-8D67-A23D-8373-06BCF113B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4050" y="3852145"/>
            <a:ext cx="216535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>
            <a:extLst>
              <a:ext uri="{FF2B5EF4-FFF2-40B4-BE49-F238E27FC236}">
                <a16:creationId xmlns:a16="http://schemas.microsoft.com/office/drawing/2014/main" id="{A73DA41D-C265-1D49-BEE2-C82AEFE3D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3392" y="201613"/>
            <a:ext cx="56433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The Reflection Seismic Method: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7CA8F6F-A86A-6F46-8A23-C722343E89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917" y="2403475"/>
            <a:ext cx="5756275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42D3000-2BF3-F74F-BE58-C33A39430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029" y="2438400"/>
            <a:ext cx="1676400" cy="903288"/>
          </a:xfrm>
          <a:prstGeom prst="rect">
            <a:avLst/>
          </a:prstGeom>
          <a:solidFill>
            <a:srgbClr val="BBBBBB"/>
          </a:solidFill>
          <a:ln>
            <a:noFill/>
          </a:ln>
          <a:effectLst/>
          <a:extLs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Freeform 9">
            <a:extLst>
              <a:ext uri="{FF2B5EF4-FFF2-40B4-BE49-F238E27FC236}">
                <a16:creationId xmlns:a16="http://schemas.microsoft.com/office/drawing/2014/main" id="{114DAC14-6598-5A44-B2BB-033D2A9CA10C}"/>
              </a:ext>
            </a:extLst>
          </p:cNvPr>
          <p:cNvSpPr>
            <a:spLocks/>
          </p:cNvSpPr>
          <p:nvPr/>
        </p:nvSpPr>
        <p:spPr bwMode="auto">
          <a:xfrm>
            <a:off x="5016029" y="3155950"/>
            <a:ext cx="5002213" cy="3546475"/>
          </a:xfrm>
          <a:custGeom>
            <a:avLst/>
            <a:gdLst>
              <a:gd name="T0" fmla="*/ 0 w 3151"/>
              <a:gd name="T1" fmla="*/ 2217 h 2234"/>
              <a:gd name="T2" fmla="*/ 526 w 3151"/>
              <a:gd name="T3" fmla="*/ 1406 h 2234"/>
              <a:gd name="T4" fmla="*/ 963 w 3151"/>
              <a:gd name="T5" fmla="*/ 674 h 2234"/>
              <a:gd name="T6" fmla="*/ 1194 w 3151"/>
              <a:gd name="T7" fmla="*/ 343 h 2234"/>
              <a:gd name="T8" fmla="*/ 1382 w 3151"/>
              <a:gd name="T9" fmla="*/ 137 h 2234"/>
              <a:gd name="T10" fmla="*/ 1513 w 3151"/>
              <a:gd name="T11" fmla="*/ 24 h 2234"/>
              <a:gd name="T12" fmla="*/ 1644 w 3151"/>
              <a:gd name="T13" fmla="*/ 24 h 2234"/>
              <a:gd name="T14" fmla="*/ 1832 w 3151"/>
              <a:gd name="T15" fmla="*/ 168 h 2234"/>
              <a:gd name="T16" fmla="*/ 2063 w 3151"/>
              <a:gd name="T17" fmla="*/ 474 h 2234"/>
              <a:gd name="T18" fmla="*/ 2451 w 3151"/>
              <a:gd name="T19" fmla="*/ 1087 h 2234"/>
              <a:gd name="T20" fmla="*/ 2888 w 3151"/>
              <a:gd name="T21" fmla="*/ 1793 h 2234"/>
              <a:gd name="T22" fmla="*/ 3101 w 3151"/>
              <a:gd name="T23" fmla="*/ 2162 h 2234"/>
              <a:gd name="T24" fmla="*/ 3151 w 3151"/>
              <a:gd name="T25" fmla="*/ 2224 h 2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151" h="2234">
                <a:moveTo>
                  <a:pt x="0" y="2217"/>
                </a:moveTo>
                <a:cubicBezTo>
                  <a:pt x="183" y="1940"/>
                  <a:pt x="366" y="1663"/>
                  <a:pt x="526" y="1406"/>
                </a:cubicBezTo>
                <a:cubicBezTo>
                  <a:pt x="686" y="1149"/>
                  <a:pt x="852" y="851"/>
                  <a:pt x="963" y="674"/>
                </a:cubicBezTo>
                <a:cubicBezTo>
                  <a:pt x="1074" y="497"/>
                  <a:pt x="1124" y="432"/>
                  <a:pt x="1194" y="343"/>
                </a:cubicBezTo>
                <a:cubicBezTo>
                  <a:pt x="1264" y="254"/>
                  <a:pt x="1329" y="190"/>
                  <a:pt x="1382" y="137"/>
                </a:cubicBezTo>
                <a:cubicBezTo>
                  <a:pt x="1435" y="84"/>
                  <a:pt x="1469" y="43"/>
                  <a:pt x="1513" y="24"/>
                </a:cubicBezTo>
                <a:cubicBezTo>
                  <a:pt x="1557" y="5"/>
                  <a:pt x="1591" y="0"/>
                  <a:pt x="1644" y="24"/>
                </a:cubicBezTo>
                <a:cubicBezTo>
                  <a:pt x="1697" y="48"/>
                  <a:pt x="1762" y="93"/>
                  <a:pt x="1832" y="168"/>
                </a:cubicBezTo>
                <a:cubicBezTo>
                  <a:pt x="1902" y="243"/>
                  <a:pt x="1960" y="321"/>
                  <a:pt x="2063" y="474"/>
                </a:cubicBezTo>
                <a:cubicBezTo>
                  <a:pt x="2166" y="627"/>
                  <a:pt x="2313" y="867"/>
                  <a:pt x="2451" y="1087"/>
                </a:cubicBezTo>
                <a:cubicBezTo>
                  <a:pt x="2589" y="1307"/>
                  <a:pt x="2780" y="1614"/>
                  <a:pt x="2888" y="1793"/>
                </a:cubicBezTo>
                <a:cubicBezTo>
                  <a:pt x="2996" y="1972"/>
                  <a:pt x="3057" y="2090"/>
                  <a:pt x="3101" y="2162"/>
                </a:cubicBezTo>
                <a:cubicBezTo>
                  <a:pt x="3145" y="2234"/>
                  <a:pt x="3148" y="2229"/>
                  <a:pt x="3151" y="2224"/>
                </a:cubicBezTo>
              </a:path>
            </a:pathLst>
          </a:custGeom>
          <a:noFill/>
          <a:ln w="25400">
            <a:solidFill>
              <a:srgbClr val="FF0000">
                <a:alpha val="75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Line 7">
            <a:extLst>
              <a:ext uri="{FF2B5EF4-FFF2-40B4-BE49-F238E27FC236}">
                <a16:creationId xmlns:a16="http://schemas.microsoft.com/office/drawing/2014/main" id="{377C68A1-3E54-C04E-A99F-EC6F3FD7AF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72876" y="2965450"/>
            <a:ext cx="635640" cy="290971"/>
          </a:xfrm>
          <a:prstGeom prst="line">
            <a:avLst/>
          </a:prstGeom>
          <a:noFill/>
          <a:ln w="38100">
            <a:solidFill>
              <a:srgbClr val="FF0000">
                <a:alpha val="75000"/>
              </a:srgb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391E95DB-F106-A64B-ABC9-25026E1FD6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2692" y="2411413"/>
            <a:ext cx="2581275" cy="4267200"/>
          </a:xfrm>
          <a:prstGeom prst="line">
            <a:avLst/>
          </a:prstGeom>
          <a:noFill/>
          <a:ln w="38100">
            <a:solidFill>
              <a:srgbClr val="002EE7">
                <a:alpha val="75999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9E1DBF0F-92F2-F541-85D5-CDE293B6AC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63642" y="2414588"/>
            <a:ext cx="2562225" cy="4267200"/>
          </a:xfrm>
          <a:prstGeom prst="line">
            <a:avLst/>
          </a:prstGeom>
          <a:noFill/>
          <a:ln w="38100">
            <a:solidFill>
              <a:srgbClr val="002EE7">
                <a:alpha val="75999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C58688-CE5B-2547-8733-43041E1AB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429" y="2560638"/>
            <a:ext cx="1524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sz="1600" i="1">
                <a:latin typeface="Times New Roman" charset="0"/>
              </a:rPr>
              <a:t>water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ED036A-D808-584B-A422-1C88EE73C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429" y="2865438"/>
            <a:ext cx="1524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sz="1600" i="1">
                <a:latin typeface="Times New Roman" charset="0"/>
              </a:rPr>
              <a:t>shale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9773663-B265-3448-9F7A-2426B658E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429" y="3170238"/>
            <a:ext cx="1524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sz="1600" i="1">
                <a:latin typeface="Times New Roman" charset="0"/>
              </a:rPr>
              <a:t>gas sand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BB6653-23CC-4C4C-8E6A-99E2CA217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429" y="3475038"/>
            <a:ext cx="1524000" cy="304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sz="1600" i="1">
                <a:latin typeface="Times New Roman" charset="0"/>
              </a:rPr>
              <a:t>shale</a:t>
            </a:r>
            <a:endParaRPr lang="en-US" i="1">
              <a:latin typeface="Times New Roman" charset="0"/>
            </a:endParaRPr>
          </a:p>
        </p:txBody>
      </p:sp>
      <p:sp>
        <p:nvSpPr>
          <p:cNvPr id="18" name="Text Box 14">
            <a:extLst>
              <a:ext uri="{FF2B5EF4-FFF2-40B4-BE49-F238E27FC236}">
                <a16:creationId xmlns:a16="http://schemas.microsoft.com/office/drawing/2014/main" id="{1B8FE8A9-E015-DF4C-93C2-DD0B24542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629" y="946150"/>
            <a:ext cx="4621628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The travel-time for a reflection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corresponds to the equation of a</a:t>
            </a:r>
          </a:p>
          <a:p>
            <a:pPr eaLnBrk="0" hangingPunct="0"/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hyperbola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. If we re-write: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8F7149B-B5EC-E648-9978-ADEC75E6C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729" y="2420938"/>
            <a:ext cx="16764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E56D5F7-7F5A-5840-8AEF-6F8FA7083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829" y="3508375"/>
            <a:ext cx="2362200" cy="100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1" name="Text Box 17">
            <a:extLst>
              <a:ext uri="{FF2B5EF4-FFF2-40B4-BE49-F238E27FC236}">
                <a16:creationId xmlns:a16="http://schemas.microsoft.com/office/drawing/2014/main" id="{6C877555-0780-5C48-B193-1B5259AC1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629" y="4800600"/>
            <a:ext cx="25779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This implies an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intercept at </a:t>
            </a:r>
            <a:r>
              <a:rPr lang="en-US" dirty="0">
                <a:latin typeface="Times New Roman" charset="0"/>
                <a:cs typeface="ＭＳ Ｐゴシック" charset="0"/>
              </a:rPr>
              <a:t>2</a:t>
            </a:r>
            <a:r>
              <a:rPr lang="en-US" i="1" dirty="0">
                <a:latin typeface="Times New Roman" charset="0"/>
                <a:cs typeface="ＭＳ Ｐゴシック" charset="0"/>
              </a:rPr>
              <a:t>h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1</a:t>
            </a:r>
            <a:r>
              <a:rPr lang="en-US" dirty="0">
                <a:latin typeface="Times New Roman" charset="0"/>
                <a:cs typeface="ＭＳ Ｐゴシック" charset="0"/>
              </a:rPr>
              <a:t>/</a:t>
            </a:r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1</a:t>
            </a:r>
            <a:endParaRPr lang="en-US" dirty="0">
              <a:solidFill>
                <a:schemeClr val="accent2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and asymptotes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with slope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latin typeface="Times New Roman" charset="0"/>
                <a:cs typeface="ＭＳ Ｐゴシック" charset="0"/>
              </a:rPr>
              <a:t>±1/</a:t>
            </a:r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1</a:t>
            </a:r>
          </a:p>
        </p:txBody>
      </p:sp>
      <p:sp>
        <p:nvSpPr>
          <p:cNvPr id="22" name="Text Box 18">
            <a:extLst>
              <a:ext uri="{FF2B5EF4-FFF2-40B4-BE49-F238E27FC236}">
                <a16:creationId xmlns:a16="http://schemas.microsoft.com/office/drawing/2014/main" id="{B50D3D5D-20E2-6D4A-B53B-371B298DC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7029" y="230188"/>
            <a:ext cx="21028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Hyperbola</a:t>
            </a:r>
            <a:r>
              <a:rPr lang="en-US" i="1" dirty="0">
                <a:solidFill>
                  <a:srgbClr val="FF0501"/>
                </a:solidFill>
                <a:latin typeface="Arial Black" charset="0"/>
                <a:cs typeface="ＭＳ Ｐゴシック" charset="0"/>
              </a:rPr>
              <a:t>: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EF08408-A962-DE4C-BA32-5538EC8749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2642" y="685800"/>
            <a:ext cx="1066800" cy="59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4" name="Text Box 20">
            <a:extLst>
              <a:ext uri="{FF2B5EF4-FFF2-40B4-BE49-F238E27FC236}">
                <a16:creationId xmlns:a16="http://schemas.microsoft.com/office/drawing/2014/main" id="{FC676C61-E0C4-3344-9536-7A5F13992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4250" y="1296988"/>
            <a:ext cx="30235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intercept</a:t>
            </a:r>
            <a:r>
              <a:rPr lang="en-US" dirty="0">
                <a:solidFill>
                  <a:srgbClr val="FF0000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=</a:t>
            </a:r>
            <a:r>
              <a:rPr lang="en-US" dirty="0">
                <a:solidFill>
                  <a:srgbClr val="FF0501"/>
                </a:solidFill>
                <a:cs typeface="ＭＳ Ｐゴシック" charset="0"/>
              </a:rPr>
              <a:t> </a:t>
            </a:r>
            <a:r>
              <a:rPr lang="en-US" i="1" dirty="0">
                <a:latin typeface="Times New Roman" charset="0"/>
                <a:cs typeface="ＭＳ Ｐゴシック" charset="0"/>
              </a:rPr>
              <a:t>b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;</a:t>
            </a:r>
          </a:p>
          <a:p>
            <a:pPr algn="ctr" eaLnBrk="0" hangingPunct="0"/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asymptote</a:t>
            </a:r>
            <a:r>
              <a:rPr lang="en-US" dirty="0">
                <a:solidFill>
                  <a:srgbClr val="FF0000"/>
                </a:solidFill>
                <a:cs typeface="ＭＳ Ｐゴシック" charset="0"/>
              </a:rPr>
              <a:t> </a:t>
            </a:r>
            <a:r>
              <a:rPr lang="en-US" i="1" dirty="0">
                <a:latin typeface="Times New Roman" charset="0"/>
                <a:cs typeface="ＭＳ Ｐゴシック" charset="0"/>
              </a:rPr>
              <a:t>m = b/a</a:t>
            </a:r>
            <a:endParaRPr lang="en-US" i="1" dirty="0">
              <a:solidFill>
                <a:srgbClr val="FF0501"/>
              </a:solidFill>
              <a:latin typeface="Times New Roman" charset="0"/>
              <a:cs typeface="ＭＳ Ｐゴシック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4FF20A5-CB12-3344-8784-0077465F0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1729" y="152400"/>
            <a:ext cx="2971800" cy="19812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1B49EAD-F15D-A542-9C2F-13A9C1872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1029" y="4953000"/>
            <a:ext cx="883575" cy="461665"/>
          </a:xfrm>
          <a:prstGeom prst="rect">
            <a:avLst/>
          </a:prstGeom>
          <a:solidFill>
            <a:srgbClr val="BBBBBB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latin typeface="Times New Roman" charset="0"/>
                <a:cs typeface="ＭＳ Ｐゴシック" charset="0"/>
              </a:rPr>
              <a:t>±</a:t>
            </a:r>
            <a:r>
              <a:rPr lang="en-US" i="1" dirty="0">
                <a:latin typeface="Times New Roman" charset="0"/>
                <a:cs typeface="ＭＳ Ｐゴシック" charset="0"/>
              </a:rPr>
              <a:t>x</a:t>
            </a:r>
            <a:r>
              <a:rPr lang="en-US" dirty="0">
                <a:latin typeface="Times New Roman" charset="0"/>
                <a:cs typeface="ＭＳ Ｐゴシック" charset="0"/>
              </a:rPr>
              <a:t>/</a:t>
            </a:r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1</a:t>
            </a:r>
          </a:p>
        </p:txBody>
      </p:sp>
      <p:sp>
        <p:nvSpPr>
          <p:cNvPr id="27" name="Line 23">
            <a:extLst>
              <a:ext uri="{FF2B5EF4-FFF2-40B4-BE49-F238E27FC236}">
                <a16:creationId xmlns:a16="http://schemas.microsoft.com/office/drawing/2014/main" id="{CD3EEC19-494A-1E49-91EE-C5DA14B25EB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65392" y="4579938"/>
            <a:ext cx="771525" cy="525462"/>
          </a:xfrm>
          <a:prstGeom prst="line">
            <a:avLst/>
          </a:prstGeom>
          <a:noFill/>
          <a:ln w="38100">
            <a:solidFill>
              <a:srgbClr val="002EE7">
                <a:alpha val="75000"/>
              </a:srgb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Line 24">
            <a:extLst>
              <a:ext uri="{FF2B5EF4-FFF2-40B4-BE49-F238E27FC236}">
                <a16:creationId xmlns:a16="http://schemas.microsoft.com/office/drawing/2014/main" id="{7F42E28D-51AE-8C4A-9B15-FA482CD5D8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68754" y="4511675"/>
            <a:ext cx="1047750" cy="585788"/>
          </a:xfrm>
          <a:prstGeom prst="line">
            <a:avLst/>
          </a:prstGeom>
          <a:noFill/>
          <a:ln w="38100">
            <a:solidFill>
              <a:srgbClr val="002EE7">
                <a:alpha val="75000"/>
              </a:srgb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59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Box 25">
            <a:extLst>
              <a:ext uri="{FF2B5EF4-FFF2-40B4-BE49-F238E27FC236}">
                <a16:creationId xmlns:a16="http://schemas.microsoft.com/office/drawing/2014/main" id="{5C277218-9A49-FC48-B7F4-06C2ACB7A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5478" y="1720840"/>
            <a:ext cx="850104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dirty="0">
                <a:solidFill>
                  <a:srgbClr val="FF0000"/>
                </a:solidFill>
                <a:latin typeface="Arial Black" charset="0"/>
              </a:rPr>
              <a:t>Last time Continued: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Refraction Method:</a:t>
            </a:r>
          </a:p>
          <a:p>
            <a:r>
              <a:rPr lang="en-US" sz="2400" dirty="0">
                <a:solidFill>
                  <a:srgbClr val="0039AC"/>
                </a:solidFill>
              </a:rPr>
              <a:t>•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Limitations of the Refraction Method: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  <a:sym typeface="Symbol" charset="0"/>
            </a:endParaRP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Symbol" charset="0"/>
              </a:rPr>
              <a:t>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get returns from</a:t>
            </a:r>
            <a:r>
              <a:rPr lang="en-US" sz="2400" i="1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  <a:cs typeface="ＭＳ Ｐゴシック" charset="0"/>
              </a:rPr>
              <a:t>low velocity layers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Symbol" charset="0"/>
              </a:rPr>
              <a:t>    Can alias or miss entirely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thin layers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cs typeface="Arial" panose="020B0604020202020204" pitchFamily="34" charset="0"/>
              <a:sym typeface="Symbol" charset="0"/>
            </a:endParaRP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Symbol" charset="0"/>
              </a:rPr>
              <a:t>   Deeper layer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thicknesses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Symbol" charset="0"/>
              </a:rPr>
              <a:t> are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overestimated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Symbol" charset="0"/>
              </a:rPr>
              <a:t> for the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Symbol" charset="0"/>
              </a:rPr>
              <a:t>   first case;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underestimated</a:t>
            </a:r>
            <a:r>
              <a:rPr lang="en-US" sz="2400" dirty="0">
                <a:solidFill>
                  <a:srgbClr val="0039AC"/>
                </a:solidFill>
                <a:sym typeface="Symbol" charset="0"/>
              </a:rPr>
              <a:t> 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Symbol" charset="0"/>
              </a:rPr>
              <a:t>for the second</a:t>
            </a:r>
          </a:p>
          <a:p>
            <a:r>
              <a:rPr lang="en-US" sz="2400" dirty="0">
                <a:solidFill>
                  <a:srgbClr val="0039AC"/>
                </a:solidFill>
                <a:latin typeface="Arial Black" charset="0"/>
              </a:rPr>
              <a:t>•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Refraction in Non-Ideal Media: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2400" i="1" dirty="0">
                <a:solidFill>
                  <a:srgbClr val="0039AC"/>
                </a:solidFill>
                <a:latin typeface="Arial Black" charset="0"/>
              </a:rPr>
              <a:t>Velocity changes</a:t>
            </a:r>
            <a:r>
              <a:rPr lang="en-US" sz="2400" dirty="0">
                <a:solidFill>
                  <a:srgbClr val="0039AC"/>
                </a:solidFill>
              </a:rPr>
              <a:t> 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 layers can be distinguished by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Symbol" charset="0"/>
              </a:rPr>
              <a:t>similar slopes (forward &amp; reversed) over same locales</a:t>
            </a:r>
            <a:r>
              <a:rPr lang="en-US" sz="2400" dirty="0">
                <a:solidFill>
                  <a:schemeClr val="accent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8686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">
            <a:extLst>
              <a:ext uri="{FF2B5EF4-FFF2-40B4-BE49-F238E27FC236}">
                <a16:creationId xmlns:a16="http://schemas.microsoft.com/office/drawing/2014/main" id="{81E959A0-D28E-9D45-B345-7D120AB7E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530225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C6D2D23D-9226-E44D-9BEC-38C425659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063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" name="AutoShape 5">
            <a:extLst>
              <a:ext uri="{FF2B5EF4-FFF2-40B4-BE49-F238E27FC236}">
                <a16:creationId xmlns:a16="http://schemas.microsoft.com/office/drawing/2014/main" id="{C8EFB2D4-D5E8-ED4A-8BAC-57A970E73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9688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E9101852-B328-1E4D-9A8D-B6BA08714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5313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" name="AutoShape 7">
            <a:extLst>
              <a:ext uri="{FF2B5EF4-FFF2-40B4-BE49-F238E27FC236}">
                <a16:creationId xmlns:a16="http://schemas.microsoft.com/office/drawing/2014/main" id="{D2BD7365-C07F-954C-8031-0D2C80E84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525" y="7588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7" name="AutoShape 8">
            <a:extLst>
              <a:ext uri="{FF2B5EF4-FFF2-40B4-BE49-F238E27FC236}">
                <a16:creationId xmlns:a16="http://schemas.microsoft.com/office/drawing/2014/main" id="{960F028B-04ED-3148-8996-2C9A531DE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8150" y="7588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8" name="AutoShape 9">
            <a:extLst>
              <a:ext uri="{FF2B5EF4-FFF2-40B4-BE49-F238E27FC236}">
                <a16:creationId xmlns:a16="http://schemas.microsoft.com/office/drawing/2014/main" id="{DA7023C5-08AE-3641-B935-6DC1BDE3C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id="{01588463-42A8-8D4A-A37D-E6E8311AF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0988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0" name="AutoShape 11">
            <a:extLst>
              <a:ext uri="{FF2B5EF4-FFF2-40B4-BE49-F238E27FC236}">
                <a16:creationId xmlns:a16="http://schemas.microsoft.com/office/drawing/2014/main" id="{A78511A3-8D07-DB4E-AAC1-239F4B45D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6613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1" name="AutoShape 12">
            <a:extLst>
              <a:ext uri="{FF2B5EF4-FFF2-40B4-BE49-F238E27FC236}">
                <a16:creationId xmlns:a16="http://schemas.microsoft.com/office/drawing/2014/main" id="{A378974C-D3A5-F940-8510-97E869907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3825" y="7588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A307E007-04DC-284E-8775-3D36DFBDA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9450" y="758825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3" name="AutoShape 14">
            <a:extLst>
              <a:ext uri="{FF2B5EF4-FFF2-40B4-BE49-F238E27FC236}">
                <a16:creationId xmlns:a16="http://schemas.microsoft.com/office/drawing/2014/main" id="{1A2FA522-AF7A-4B4C-B981-8A04A099F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663" y="758825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4" name="AutoShape 15">
            <a:extLst>
              <a:ext uri="{FF2B5EF4-FFF2-40B4-BE49-F238E27FC236}">
                <a16:creationId xmlns:a16="http://schemas.microsoft.com/office/drawing/2014/main" id="{98676B2E-35FB-3A46-8929-3CFB894D4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2750" y="495300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3701BB-5411-F744-949B-391F7EAB5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952500"/>
            <a:ext cx="7924800" cy="838200"/>
          </a:xfrm>
          <a:prstGeom prst="rect">
            <a:avLst/>
          </a:prstGeom>
          <a:solidFill>
            <a:srgbClr val="F2D9D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6" name="Text Box 17">
            <a:extLst>
              <a:ext uri="{FF2B5EF4-FFF2-40B4-BE49-F238E27FC236}">
                <a16:creationId xmlns:a16="http://schemas.microsoft.com/office/drawing/2014/main" id="{3E2687A8-5FE4-7942-8237-9E5C11704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0013" y="914400"/>
            <a:ext cx="1903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r>
              <a:rPr lang="en-US">
                <a:cs typeface="ＭＳ Ｐゴシック" charset="0"/>
              </a:rPr>
              <a:t> = 500 m/s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DF5CF1AE-E0FA-6B4C-A00A-25E4E43D5241}"/>
              </a:ext>
            </a:extLst>
          </p:cNvPr>
          <p:cNvSpPr>
            <a:spLocks/>
          </p:cNvSpPr>
          <p:nvPr/>
        </p:nvSpPr>
        <p:spPr bwMode="auto">
          <a:xfrm>
            <a:off x="2171700" y="1409700"/>
            <a:ext cx="7924800" cy="838200"/>
          </a:xfrm>
          <a:custGeom>
            <a:avLst/>
            <a:gdLst>
              <a:gd name="T0" fmla="*/ 0 w 4992"/>
              <a:gd name="T1" fmla="*/ 0 h 528"/>
              <a:gd name="T2" fmla="*/ 2496 w 4992"/>
              <a:gd name="T3" fmla="*/ 0 h 528"/>
              <a:gd name="T4" fmla="*/ 2496 w 4992"/>
              <a:gd name="T5" fmla="*/ 240 h 528"/>
              <a:gd name="T6" fmla="*/ 4992 w 4992"/>
              <a:gd name="T7" fmla="*/ 240 h 528"/>
              <a:gd name="T8" fmla="*/ 4992 w 4992"/>
              <a:gd name="T9" fmla="*/ 528 h 528"/>
              <a:gd name="T10" fmla="*/ 0 w 4992"/>
              <a:gd name="T11" fmla="*/ 528 h 528"/>
              <a:gd name="T12" fmla="*/ 0 w 4992"/>
              <a:gd name="T13" fmla="*/ 0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92" h="528">
                <a:moveTo>
                  <a:pt x="0" y="0"/>
                </a:moveTo>
                <a:lnTo>
                  <a:pt x="2496" y="0"/>
                </a:lnTo>
                <a:lnTo>
                  <a:pt x="2496" y="240"/>
                </a:lnTo>
                <a:lnTo>
                  <a:pt x="4992" y="240"/>
                </a:lnTo>
                <a:lnTo>
                  <a:pt x="4992" y="528"/>
                </a:lnTo>
                <a:lnTo>
                  <a:pt x="0" y="5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Text Box 19">
            <a:extLst>
              <a:ext uri="{FF2B5EF4-FFF2-40B4-BE49-F238E27FC236}">
                <a16:creationId xmlns:a16="http://schemas.microsoft.com/office/drawing/2014/main" id="{0B0240C2-1398-6C4F-932D-CEAB4CAB0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875" y="1790700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r>
              <a:rPr lang="en-US">
                <a:cs typeface="ＭＳ Ｐゴシック" charset="0"/>
              </a:rPr>
              <a:t> = 2000 m/s</a:t>
            </a:r>
          </a:p>
        </p:txBody>
      </p:sp>
      <p:sp>
        <p:nvSpPr>
          <p:cNvPr id="19" name="Text Box 20">
            <a:extLst>
              <a:ext uri="{FF2B5EF4-FFF2-40B4-BE49-F238E27FC236}">
                <a16:creationId xmlns:a16="http://schemas.microsoft.com/office/drawing/2014/main" id="{5AE17E85-AAD1-654B-936C-45C8B862F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0" y="114300"/>
            <a:ext cx="56092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solidFill>
                  <a:srgbClr val="0039AC"/>
                </a:solidFill>
                <a:cs typeface="ＭＳ Ｐゴシック" charset="0"/>
              </a:rPr>
              <a:t>What if the layer interface is not planar?</a:t>
            </a:r>
          </a:p>
        </p:txBody>
      </p:sp>
      <p:sp>
        <p:nvSpPr>
          <p:cNvPr id="20" name="Line 21">
            <a:extLst>
              <a:ext uri="{FF2B5EF4-FFF2-40B4-BE49-F238E27FC236}">
                <a16:creationId xmlns:a16="http://schemas.microsoft.com/office/drawing/2014/main" id="{C73CBA54-D832-CE4E-8D22-3B6EE40A38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6907" y="951830"/>
            <a:ext cx="155153" cy="4597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Line 22">
            <a:extLst>
              <a:ext uri="{FF2B5EF4-FFF2-40B4-BE49-F238E27FC236}">
                <a16:creationId xmlns:a16="http://schemas.microsoft.com/office/drawing/2014/main" id="{14EBD5AE-7122-AA41-B721-FF63CA0591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20567" y="1405820"/>
            <a:ext cx="2016996" cy="574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Line 23">
            <a:extLst>
              <a:ext uri="{FF2B5EF4-FFF2-40B4-BE49-F238E27FC236}">
                <a16:creationId xmlns:a16="http://schemas.microsoft.com/office/drawing/2014/main" id="{4FE14028-C61C-EF48-8F70-69F1FBD479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19650" y="963613"/>
            <a:ext cx="188913" cy="4365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3" name="Line 24">
            <a:extLst>
              <a:ext uri="{FF2B5EF4-FFF2-40B4-BE49-F238E27FC236}">
                <a16:creationId xmlns:a16="http://schemas.microsoft.com/office/drawing/2014/main" id="{40F80F05-00D8-E348-89FB-67DA98F8C8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1463" y="1406525"/>
            <a:ext cx="3347778" cy="38432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id="{F299AEEA-3A1A-944F-B8EF-C80C61151A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35688" y="1785105"/>
            <a:ext cx="1850916" cy="877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Line 26">
            <a:extLst>
              <a:ext uri="{FF2B5EF4-FFF2-40B4-BE49-F238E27FC236}">
                <a16:creationId xmlns:a16="http://schemas.microsoft.com/office/drawing/2014/main" id="{66C7D87B-A761-5F45-A9F3-EE8E5A6272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67663" y="947738"/>
            <a:ext cx="379412" cy="8413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Line 27">
            <a:extLst>
              <a:ext uri="{FF2B5EF4-FFF2-40B4-BE49-F238E27FC236}">
                <a16:creationId xmlns:a16="http://schemas.microsoft.com/office/drawing/2014/main" id="{480E2D16-573D-2748-934C-9838D3C806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406525"/>
            <a:ext cx="0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77699866-AB93-3648-98B0-EDD9FC0DA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0463" y="1333500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z</a:t>
            </a:r>
          </a:p>
        </p:txBody>
      </p:sp>
      <p:sp>
        <p:nvSpPr>
          <p:cNvPr id="28" name="Text Box 29">
            <a:extLst>
              <a:ext uri="{FF2B5EF4-FFF2-40B4-BE49-F238E27FC236}">
                <a16:creationId xmlns:a16="http://schemas.microsoft.com/office/drawing/2014/main" id="{94386755-E544-6645-B3AF-E2F00E146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7700" y="8763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cs typeface="ＭＳ Ｐゴシック" charset="0"/>
              </a:rPr>
              <a:t>A</a:t>
            </a:r>
          </a:p>
        </p:txBody>
      </p:sp>
      <p:sp>
        <p:nvSpPr>
          <p:cNvPr id="29" name="Text Box 30">
            <a:extLst>
              <a:ext uri="{FF2B5EF4-FFF2-40B4-BE49-F238E27FC236}">
                <a16:creationId xmlns:a16="http://schemas.microsoft.com/office/drawing/2014/main" id="{6B80B1C7-BD20-C344-B81E-3383D9074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3900" y="8763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cs typeface="ＭＳ Ｐゴシック" charset="0"/>
              </a:rPr>
              <a:t>B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357A7DC-908D-FA43-BEF2-AF87C36AD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298700"/>
            <a:ext cx="7048500" cy="441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Line 32">
            <a:extLst>
              <a:ext uri="{FF2B5EF4-FFF2-40B4-BE49-F238E27FC236}">
                <a16:creationId xmlns:a16="http://schemas.microsoft.com/office/drawing/2014/main" id="{42C5EBA1-B7ED-C744-8213-EE0368FA7F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482013" y="5067300"/>
            <a:ext cx="1185862" cy="162242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Line 33">
            <a:extLst>
              <a:ext uri="{FF2B5EF4-FFF2-40B4-BE49-F238E27FC236}">
                <a16:creationId xmlns:a16="http://schemas.microsoft.com/office/drawing/2014/main" id="{AC1D9679-2BFD-C740-AEB9-D17C1C1711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4138" y="5886450"/>
            <a:ext cx="595312" cy="814388"/>
          </a:xfrm>
          <a:prstGeom prst="line">
            <a:avLst/>
          </a:prstGeom>
          <a:noFill/>
          <a:ln w="25400">
            <a:solidFill>
              <a:srgbClr val="E3626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Line 34">
            <a:extLst>
              <a:ext uri="{FF2B5EF4-FFF2-40B4-BE49-F238E27FC236}">
                <a16:creationId xmlns:a16="http://schemas.microsoft.com/office/drawing/2014/main" id="{598B14C4-D123-E442-B8DB-226FEAF55E7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10238" y="3675063"/>
            <a:ext cx="2801937" cy="144303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B92ABC1-4C08-7748-A434-F5E8DAF10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6675" y="6665913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BFD80EDD-DB93-2D41-8A97-3767CC1DF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2425" y="392430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444D409-3CD0-D249-A8AD-DC2A9B8A1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9800" y="354330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A431D22-4B13-2547-BEC2-CC8EEB0F6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1925" y="250507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0014329-99F9-1D45-AA95-061CFF442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050" y="425767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018A5DB-45B7-AD41-B2F7-9412EF24CEF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458200" y="506730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C41F03E7-9D5D-6E48-A4AC-CF2263E8665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70825" y="477202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0D8B889-AAC7-D248-9E55-5535A7CC2C1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83450" y="447675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3A532EB-7019-A94A-9857-EE6361779F8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696075" y="418147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5238722-C67E-474E-B9F2-A2AB6F61223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521325" y="379095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72CAA94A-6F5E-F14B-A073-BCD76E0CEAA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933950" y="364807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4ED0496-8E07-2444-A43D-4F4F7519073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108700" y="394335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6" name="Text Box 47">
            <a:extLst>
              <a:ext uri="{FF2B5EF4-FFF2-40B4-BE49-F238E27FC236}">
                <a16:creationId xmlns:a16="http://schemas.microsoft.com/office/drawing/2014/main" id="{054EC00B-B265-3A4C-AF84-88566583A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25527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47" name="Text Box 48">
            <a:extLst>
              <a:ext uri="{FF2B5EF4-FFF2-40B4-BE49-F238E27FC236}">
                <a16:creationId xmlns:a16="http://schemas.microsoft.com/office/drawing/2014/main" id="{99C2F652-5370-694E-8FF4-DE8628E36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700" y="47625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48" name="Text Box 49">
            <a:extLst>
              <a:ext uri="{FF2B5EF4-FFF2-40B4-BE49-F238E27FC236}">
                <a16:creationId xmlns:a16="http://schemas.microsoft.com/office/drawing/2014/main" id="{EBB19D10-969F-ED45-94A5-802ADD583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8100" y="31623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49" name="Text Box 50">
            <a:extLst>
              <a:ext uri="{FF2B5EF4-FFF2-40B4-BE49-F238E27FC236}">
                <a16:creationId xmlns:a16="http://schemas.microsoft.com/office/drawing/2014/main" id="{D4246D76-3F55-0041-B336-4DBD4DD06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6700" y="4457700"/>
            <a:ext cx="1287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2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A53BBD2A-8088-184E-8BDC-E2731EC14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363" y="625792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F4B36DDB-2021-4242-956F-D444F64E1DA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626600" y="665162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AAF2FA5-9BB6-DF44-8EF4-79FCFC828F5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48750" y="585152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9D19D5C-24D3-9A4F-BD8E-3DF4F88EC99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636125" y="666750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AAE4083-9500-FF49-82CF-83FA814D1E5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342438" y="6259513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0E1DC5B-8DCB-A842-A075-D9063CC9D61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785225" y="5510213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6" name="Text Box 57">
            <a:extLst>
              <a:ext uri="{FF2B5EF4-FFF2-40B4-BE49-F238E27FC236}">
                <a16:creationId xmlns:a16="http://schemas.microsoft.com/office/drawing/2014/main" id="{11621ADA-51D5-274A-80B5-E0C3EB45A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7038" y="5956300"/>
            <a:ext cx="1287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1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57" name="Text Box 58">
            <a:extLst>
              <a:ext uri="{FF2B5EF4-FFF2-40B4-BE49-F238E27FC236}">
                <a16:creationId xmlns:a16="http://schemas.microsoft.com/office/drawing/2014/main" id="{F2405E80-450E-E049-9568-12B7C901F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1638" y="6108700"/>
            <a:ext cx="1287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m = </a:t>
            </a:r>
            <a:r>
              <a:rPr lang="en-US">
                <a:latin typeface="Times New Roman" charset="0"/>
                <a:cs typeface="ＭＳ Ｐゴシック" charset="0"/>
              </a:rPr>
              <a:t>1</a:t>
            </a:r>
            <a:r>
              <a:rPr lang="en-US" i="1">
                <a:latin typeface="Times New Roman" charset="0"/>
                <a:cs typeface="ＭＳ Ｐゴシック" charset="0"/>
              </a:rPr>
              <a:t>/V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1</a:t>
            </a:r>
            <a:endParaRPr lang="en-US" i="1">
              <a:latin typeface="Times New Roman" charset="0"/>
              <a:cs typeface="ＭＳ Ｐゴシック" charset="0"/>
            </a:endParaRPr>
          </a:p>
        </p:txBody>
      </p:sp>
      <p:sp>
        <p:nvSpPr>
          <p:cNvPr id="58" name="Line 59">
            <a:extLst>
              <a:ext uri="{FF2B5EF4-FFF2-40B4-BE49-F238E27FC236}">
                <a16:creationId xmlns:a16="http://schemas.microsoft.com/office/drawing/2014/main" id="{DBA37DD5-277B-EB46-8AF7-AEF3ED73635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8900" y="2628900"/>
            <a:ext cx="2801938" cy="144303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BED3EDB-6BC8-064E-9DB2-07D4DAC412C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600325" y="260032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6109AE93-04EF-FD43-8A69-4390E2C436E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170238" y="288607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26A904-B12A-7B41-B039-456D8D98544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57613" y="3200400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F3DCCC4-4B28-7848-8DE7-0D43AEDB4B0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344988" y="3495675"/>
            <a:ext cx="76200" cy="76200"/>
          </a:xfrm>
          <a:prstGeom prst="ellipse">
            <a:avLst/>
          </a:prstGeom>
          <a:solidFill>
            <a:srgbClr val="0039A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3" name="Line 64">
            <a:extLst>
              <a:ext uri="{FF2B5EF4-FFF2-40B4-BE49-F238E27FC236}">
                <a16:creationId xmlns:a16="http://schemas.microsoft.com/office/drawing/2014/main" id="{974D0598-4C5E-B74E-8140-10742663F2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28975" y="4103688"/>
            <a:ext cx="3416300" cy="1758950"/>
          </a:xfrm>
          <a:prstGeom prst="line">
            <a:avLst/>
          </a:prstGeom>
          <a:noFill/>
          <a:ln w="25400">
            <a:solidFill>
              <a:srgbClr val="E3626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4" name="Line 65">
            <a:extLst>
              <a:ext uri="{FF2B5EF4-FFF2-40B4-BE49-F238E27FC236}">
                <a16:creationId xmlns:a16="http://schemas.microsoft.com/office/drawing/2014/main" id="{12D6BCED-0C2F-2144-8ABE-49C6C2E735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4975" y="2289175"/>
            <a:ext cx="2782888" cy="1433513"/>
          </a:xfrm>
          <a:prstGeom prst="line">
            <a:avLst/>
          </a:prstGeom>
          <a:noFill/>
          <a:ln w="25400">
            <a:solidFill>
              <a:srgbClr val="E3626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A062739B-F7FC-B44A-89AC-46BDC404E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5" y="552450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908EE0CC-7040-A040-8FED-30D097F43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4050" y="5849938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CF74D193-DFCC-8F41-B31E-3800E5D38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0388" y="521970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B8259BA4-867B-C74C-9928-8D0C6B530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7763" y="492442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7E603C7A-1141-744A-A48C-07C7D0C61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5138" y="461010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BF243BDF-6B56-D942-B744-6F3E40DC0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7175" y="3105150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35CBFC39-50EE-4E48-9CF4-1DAECB6AD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4550" y="2809875"/>
            <a:ext cx="76200" cy="76200"/>
          </a:xfrm>
          <a:prstGeom prst="ellipse">
            <a:avLst/>
          </a:prstGeom>
          <a:solidFill>
            <a:srgbClr val="FF050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00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utoShape 3">
            <a:extLst>
              <a:ext uri="{FF2B5EF4-FFF2-40B4-BE49-F238E27FC236}">
                <a16:creationId xmlns:a16="http://schemas.microsoft.com/office/drawing/2014/main" id="{92DD71DA-0E8D-BE49-B4CB-73B137401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5387" y="801687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3" name="AutoShape 4">
            <a:extLst>
              <a:ext uri="{FF2B5EF4-FFF2-40B4-BE49-F238E27FC236}">
                <a16:creationId xmlns:a16="http://schemas.microsoft.com/office/drawing/2014/main" id="{30C37F47-859D-E742-B84D-18C887DB4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900" y="103028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4" name="AutoShape 5">
            <a:extLst>
              <a:ext uri="{FF2B5EF4-FFF2-40B4-BE49-F238E27FC236}">
                <a16:creationId xmlns:a16="http://schemas.microsoft.com/office/drawing/2014/main" id="{C7301663-6504-314F-86C6-47D90B96E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9525" y="103028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5" name="AutoShape 6">
            <a:extLst>
              <a:ext uri="{FF2B5EF4-FFF2-40B4-BE49-F238E27FC236}">
                <a16:creationId xmlns:a16="http://schemas.microsoft.com/office/drawing/2014/main" id="{CE945CC8-3D03-E348-B789-108B623F5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150" y="103028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6" name="AutoShape 7">
            <a:extLst>
              <a:ext uri="{FF2B5EF4-FFF2-40B4-BE49-F238E27FC236}">
                <a16:creationId xmlns:a16="http://schemas.microsoft.com/office/drawing/2014/main" id="{CEDFD1C7-B465-A74B-A939-D9E34DD41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2" y="1030287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7" name="AutoShape 8">
            <a:extLst>
              <a:ext uri="{FF2B5EF4-FFF2-40B4-BE49-F238E27FC236}">
                <a16:creationId xmlns:a16="http://schemas.microsoft.com/office/drawing/2014/main" id="{4C62C491-993A-6C4F-80AF-386783483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7987" y="1030287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8" name="AutoShape 9">
            <a:extLst>
              <a:ext uri="{FF2B5EF4-FFF2-40B4-BE49-F238E27FC236}">
                <a16:creationId xmlns:a16="http://schemas.microsoft.com/office/drawing/2014/main" id="{3253F2AA-5ED1-EA40-93F4-F012442AB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5200" y="103028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49" name="AutoShape 10">
            <a:extLst>
              <a:ext uri="{FF2B5EF4-FFF2-40B4-BE49-F238E27FC236}">
                <a16:creationId xmlns:a16="http://schemas.microsoft.com/office/drawing/2014/main" id="{F6005019-8209-C24C-92F2-F660E28CA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825" y="103028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0" name="AutoShape 11">
            <a:extLst>
              <a:ext uri="{FF2B5EF4-FFF2-40B4-BE49-F238E27FC236}">
                <a16:creationId xmlns:a16="http://schemas.microsoft.com/office/drawing/2014/main" id="{A22F1491-6AE7-D249-9D96-0AB1A534A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450" y="103028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1" name="AutoShape 12">
            <a:extLst>
              <a:ext uri="{FF2B5EF4-FFF2-40B4-BE49-F238E27FC236}">
                <a16:creationId xmlns:a16="http://schemas.microsoft.com/office/drawing/2014/main" id="{0F7A2605-F971-454B-AEF6-557CFCBEC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3662" y="1030287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2" name="AutoShape 13">
            <a:extLst>
              <a:ext uri="{FF2B5EF4-FFF2-40B4-BE49-F238E27FC236}">
                <a16:creationId xmlns:a16="http://schemas.microsoft.com/office/drawing/2014/main" id="{32EBCFD4-7490-824E-B46F-6FCAFADDB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9287" y="1030287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3" name="AutoShape 14">
            <a:extLst>
              <a:ext uri="{FF2B5EF4-FFF2-40B4-BE49-F238E27FC236}">
                <a16:creationId xmlns:a16="http://schemas.microsoft.com/office/drawing/2014/main" id="{79C89514-4AC2-AB4C-B881-6953D4CEF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6500" y="103028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4" name="AutoShape 15">
            <a:extLst>
              <a:ext uri="{FF2B5EF4-FFF2-40B4-BE49-F238E27FC236}">
                <a16:creationId xmlns:a16="http://schemas.microsoft.com/office/drawing/2014/main" id="{55B0D19D-A309-6943-A8F1-FDEEA601E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2587" y="766762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361614E-1A57-9541-B1B2-25FFEB2A3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1537" y="1223962"/>
            <a:ext cx="7924800" cy="838200"/>
          </a:xfrm>
          <a:prstGeom prst="rect">
            <a:avLst/>
          </a:prstGeom>
          <a:solidFill>
            <a:srgbClr val="F2D9D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6" name="Text Box 17">
            <a:extLst>
              <a:ext uri="{FF2B5EF4-FFF2-40B4-BE49-F238E27FC236}">
                <a16:creationId xmlns:a16="http://schemas.microsoft.com/office/drawing/2014/main" id="{1E29A1DD-6817-3E48-BC61-B30E14D1F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9850" y="1185862"/>
            <a:ext cx="1903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r>
              <a:rPr lang="en-US">
                <a:cs typeface="ＭＳ Ｐゴシック" charset="0"/>
              </a:rPr>
              <a:t> = 500 m/s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0F624F2C-CAFD-3141-9A9A-AA6D27960AF4}"/>
              </a:ext>
            </a:extLst>
          </p:cNvPr>
          <p:cNvSpPr>
            <a:spLocks/>
          </p:cNvSpPr>
          <p:nvPr/>
        </p:nvSpPr>
        <p:spPr bwMode="auto">
          <a:xfrm>
            <a:off x="2141537" y="1681162"/>
            <a:ext cx="7924800" cy="838200"/>
          </a:xfrm>
          <a:custGeom>
            <a:avLst/>
            <a:gdLst>
              <a:gd name="T0" fmla="*/ 0 w 4992"/>
              <a:gd name="T1" fmla="*/ 0 h 528"/>
              <a:gd name="T2" fmla="*/ 2496 w 4992"/>
              <a:gd name="T3" fmla="*/ 0 h 528"/>
              <a:gd name="T4" fmla="*/ 2496 w 4992"/>
              <a:gd name="T5" fmla="*/ 240 h 528"/>
              <a:gd name="T6" fmla="*/ 4992 w 4992"/>
              <a:gd name="T7" fmla="*/ 240 h 528"/>
              <a:gd name="T8" fmla="*/ 4992 w 4992"/>
              <a:gd name="T9" fmla="*/ 528 h 528"/>
              <a:gd name="T10" fmla="*/ 0 w 4992"/>
              <a:gd name="T11" fmla="*/ 528 h 528"/>
              <a:gd name="T12" fmla="*/ 0 w 4992"/>
              <a:gd name="T13" fmla="*/ 0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92" h="528">
                <a:moveTo>
                  <a:pt x="0" y="0"/>
                </a:moveTo>
                <a:lnTo>
                  <a:pt x="2496" y="0"/>
                </a:lnTo>
                <a:lnTo>
                  <a:pt x="2496" y="240"/>
                </a:lnTo>
                <a:lnTo>
                  <a:pt x="4992" y="240"/>
                </a:lnTo>
                <a:lnTo>
                  <a:pt x="4992" y="528"/>
                </a:lnTo>
                <a:lnTo>
                  <a:pt x="0" y="5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8" name="Text Box 19">
            <a:extLst>
              <a:ext uri="{FF2B5EF4-FFF2-40B4-BE49-F238E27FC236}">
                <a16:creationId xmlns:a16="http://schemas.microsoft.com/office/drawing/2014/main" id="{4686DB6F-D769-D745-9E01-79356312B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5712" y="2062162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r>
              <a:rPr lang="en-US">
                <a:cs typeface="ＭＳ Ｐゴシック" charset="0"/>
              </a:rPr>
              <a:t> = 2000 m/s</a:t>
            </a:r>
          </a:p>
        </p:txBody>
      </p:sp>
      <p:sp>
        <p:nvSpPr>
          <p:cNvPr id="59" name="Line 20">
            <a:extLst>
              <a:ext uri="{FF2B5EF4-FFF2-40B4-BE49-F238E27FC236}">
                <a16:creationId xmlns:a16="http://schemas.microsoft.com/office/drawing/2014/main" id="{8E74AB80-3442-FF40-989B-C7970EB0DC3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713" y="1241424"/>
            <a:ext cx="131946" cy="437127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0" name="Line 21">
            <a:extLst>
              <a:ext uri="{FF2B5EF4-FFF2-40B4-BE49-F238E27FC236}">
                <a16:creationId xmlns:a16="http://schemas.microsoft.com/office/drawing/2014/main" id="{421F6DB4-BE4C-6445-89F3-E7E8F5A9D0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84658" y="1672804"/>
            <a:ext cx="1999755" cy="574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1" name="Line 22">
            <a:extLst>
              <a:ext uri="{FF2B5EF4-FFF2-40B4-BE49-F238E27FC236}">
                <a16:creationId xmlns:a16="http://schemas.microsoft.com/office/drawing/2014/main" id="{6025CD73-BD4E-754A-891B-3AD91CFC7A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89487" y="1235075"/>
            <a:ext cx="188913" cy="4365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2" name="Line 23">
            <a:extLst>
              <a:ext uri="{FF2B5EF4-FFF2-40B4-BE49-F238E27FC236}">
                <a16:creationId xmlns:a16="http://schemas.microsoft.com/office/drawing/2014/main" id="{65BD60CF-245D-0840-9AE6-2B5E104147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1300" y="1677987"/>
            <a:ext cx="3347778" cy="39134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3" name="Line 24">
            <a:extLst>
              <a:ext uri="{FF2B5EF4-FFF2-40B4-BE49-F238E27FC236}">
                <a16:creationId xmlns:a16="http://schemas.microsoft.com/office/drawing/2014/main" id="{EC718D4C-2BE8-D444-A249-83180806E8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05525" y="2062162"/>
            <a:ext cx="1830387" cy="31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4" name="Line 25">
            <a:extLst>
              <a:ext uri="{FF2B5EF4-FFF2-40B4-BE49-F238E27FC236}">
                <a16:creationId xmlns:a16="http://schemas.microsoft.com/office/drawing/2014/main" id="{65920ED5-1A4C-9C4D-B653-140DEC6458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37500" y="1219200"/>
            <a:ext cx="379412" cy="8413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5" name="Text Box 26">
            <a:extLst>
              <a:ext uri="{FF2B5EF4-FFF2-40B4-BE49-F238E27FC236}">
                <a16:creationId xmlns:a16="http://schemas.microsoft.com/office/drawing/2014/main" id="{169E2895-7567-9E46-A754-BA650F39C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5662" y="2795587"/>
            <a:ext cx="7796558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Basically have a difference in the intercept times on one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part of the geophone string relative to the other: 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sz="12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But slopes are like those of a layer over a </a:t>
            </a:r>
            <a:r>
              <a:rPr lang="en-US" dirty="0" err="1">
                <a:solidFill>
                  <a:srgbClr val="0039AC"/>
                </a:solidFill>
                <a:cs typeface="ＭＳ Ｐゴシック" charset="0"/>
              </a:rPr>
              <a:t>halfspace</a:t>
            </a:r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(</a:t>
            </a:r>
            <a:r>
              <a:rPr lang="en-US" b="1" i="1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except</a:t>
            </a:r>
            <a:r>
              <a:rPr lang="en-US">
                <a:solidFill>
                  <a:srgbClr val="0039AC"/>
                </a:solidFill>
                <a:cs typeface="ＭＳ Ｐゴシック" charset="0"/>
              </a:rPr>
              <a:t>  near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the step, where arrivals are </a:t>
            </a:r>
            <a:r>
              <a:rPr lang="en-US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diffuse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)</a:t>
            </a:r>
          </a:p>
        </p:txBody>
      </p:sp>
      <p:sp>
        <p:nvSpPr>
          <p:cNvPr id="66" name="Line 27">
            <a:extLst>
              <a:ext uri="{FF2B5EF4-FFF2-40B4-BE49-F238E27FC236}">
                <a16:creationId xmlns:a16="http://schemas.microsoft.com/office/drawing/2014/main" id="{72C03F28-1831-3E43-A802-E2F878EA2AE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4425" y="1677987"/>
            <a:ext cx="0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7" name="Text Box 28">
            <a:extLst>
              <a:ext uri="{FF2B5EF4-FFF2-40B4-BE49-F238E27FC236}">
                <a16:creationId xmlns:a16="http://schemas.microsoft.com/office/drawing/2014/main" id="{990B812E-4370-DA4A-AF9E-7587A1B62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1604962"/>
            <a:ext cx="303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z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373498E0-82AF-C348-9B21-83164086E0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862" y="3633604"/>
            <a:ext cx="3486150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53E939CE-BE0A-BB41-B4E6-416316735B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037" y="4617013"/>
            <a:ext cx="19558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70" name="Text Box 31">
            <a:extLst>
              <a:ext uri="{FF2B5EF4-FFF2-40B4-BE49-F238E27FC236}">
                <a16:creationId xmlns:a16="http://schemas.microsoft.com/office/drawing/2014/main" id="{4EC3E9E5-5A41-2B46-93B8-8ABB01229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7537" y="1147762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cs typeface="ＭＳ Ｐゴシック" charset="0"/>
              </a:rPr>
              <a:t>A</a:t>
            </a:r>
          </a:p>
        </p:txBody>
      </p:sp>
      <p:sp>
        <p:nvSpPr>
          <p:cNvPr id="71" name="Text Box 32">
            <a:extLst>
              <a:ext uri="{FF2B5EF4-FFF2-40B4-BE49-F238E27FC236}">
                <a16:creationId xmlns:a16="http://schemas.microsoft.com/office/drawing/2014/main" id="{9E4786E8-E679-F94F-B7A5-2F4BDBDC0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3737" y="1147762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cs typeface="ＭＳ Ｐゴシック" charset="0"/>
              </a:rPr>
              <a:t>B</a:t>
            </a:r>
          </a:p>
        </p:txBody>
      </p:sp>
      <p:sp>
        <p:nvSpPr>
          <p:cNvPr id="72" name="Line 33">
            <a:extLst>
              <a:ext uri="{FF2B5EF4-FFF2-40B4-BE49-F238E27FC236}">
                <a16:creationId xmlns:a16="http://schemas.microsoft.com/office/drawing/2014/main" id="{40060F1D-BDB4-874E-91C2-DFC3AB038F7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0012" y="1219200"/>
            <a:ext cx="111125" cy="454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3" name="Line 34">
            <a:extLst>
              <a:ext uri="{FF2B5EF4-FFF2-40B4-BE49-F238E27FC236}">
                <a16:creationId xmlns:a16="http://schemas.microsoft.com/office/drawing/2014/main" id="{1B8583D0-BDF8-B342-9A85-BFDC934BDE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1137" y="1693862"/>
            <a:ext cx="3355975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14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9055F945-6AB4-3743-9813-DFB9E1BBC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507" y="194608"/>
            <a:ext cx="84689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Refraction from an irregular surface: </a:t>
            </a:r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Delay-Time Method</a:t>
            </a:r>
            <a:endParaRPr lang="en-US" dirty="0">
              <a:solidFill>
                <a:srgbClr val="FF0000"/>
              </a:solidFill>
              <a:cs typeface="ＭＳ Ｐゴシック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7229E26D-DD20-6C42-9A5B-131649ECE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5007" y="109472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464B55B6-40FF-7C48-8522-895DB9504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0632" y="109472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817B3C5E-5B8A-7348-94FA-90F5B11D3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6257" y="109472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id="{D9A514F5-4965-4342-A1CC-FE97B9D6F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3469" y="109472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id="{ED884CD7-2F24-1F48-8BC4-271A12E99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9094" y="109472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0" name="AutoShape 10">
            <a:extLst>
              <a:ext uri="{FF2B5EF4-FFF2-40B4-BE49-F238E27FC236}">
                <a16:creationId xmlns:a16="http://schemas.microsoft.com/office/drawing/2014/main" id="{DDE049FC-9442-1441-B134-28C9B4463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6307" y="109472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C451E0E3-D10F-1A47-BEDC-C64D20302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1932" y="109472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2" name="AutoShape 12">
            <a:extLst>
              <a:ext uri="{FF2B5EF4-FFF2-40B4-BE49-F238E27FC236}">
                <a16:creationId xmlns:a16="http://schemas.microsoft.com/office/drawing/2014/main" id="{F697A8E7-EEB6-5B48-AAEE-DD8F0B5B8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7557" y="109472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3" name="AutoShape 13">
            <a:extLst>
              <a:ext uri="{FF2B5EF4-FFF2-40B4-BE49-F238E27FC236}">
                <a16:creationId xmlns:a16="http://schemas.microsoft.com/office/drawing/2014/main" id="{678AE21F-5392-F74C-BBCC-2E10170B9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4769" y="109472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4" name="AutoShape 14">
            <a:extLst>
              <a:ext uri="{FF2B5EF4-FFF2-40B4-BE49-F238E27FC236}">
                <a16:creationId xmlns:a16="http://schemas.microsoft.com/office/drawing/2014/main" id="{EEDF232E-B359-DF4F-889B-94B6DB944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0394" y="1094720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5" name="AutoShape 15">
            <a:extLst>
              <a:ext uri="{FF2B5EF4-FFF2-40B4-BE49-F238E27FC236}">
                <a16:creationId xmlns:a16="http://schemas.microsoft.com/office/drawing/2014/main" id="{BB45CB28-AE26-C341-A6C4-4906CCD09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7607" y="109472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27939A-63B5-0748-8B51-091B2DE21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2644" y="1288395"/>
            <a:ext cx="7924800" cy="1371600"/>
          </a:xfrm>
          <a:prstGeom prst="rect">
            <a:avLst/>
          </a:prstGeom>
          <a:solidFill>
            <a:srgbClr val="F2D9D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7BC6AFE6-D945-9D47-92B6-767F78747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957" y="1366183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18" name="Line 19">
            <a:extLst>
              <a:ext uri="{FF2B5EF4-FFF2-40B4-BE49-F238E27FC236}">
                <a16:creationId xmlns:a16="http://schemas.microsoft.com/office/drawing/2014/main" id="{CF8A1887-358A-8444-8E46-B1F43BC03F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3819" y="1286808"/>
            <a:ext cx="246874" cy="60260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D659C57-6CF6-FE4A-B342-F45DA0EF0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7882" y="1871008"/>
            <a:ext cx="7927975" cy="7842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Text Box 21">
            <a:extLst>
              <a:ext uri="{FF2B5EF4-FFF2-40B4-BE49-F238E27FC236}">
                <a16:creationId xmlns:a16="http://schemas.microsoft.com/office/drawing/2014/main" id="{861F9B0B-8C74-AF4B-9941-1E711A726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4444" y="2050395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sp>
        <p:nvSpPr>
          <p:cNvPr id="21" name="Line 22">
            <a:extLst>
              <a:ext uri="{FF2B5EF4-FFF2-40B4-BE49-F238E27FC236}">
                <a16:creationId xmlns:a16="http://schemas.microsoft.com/office/drawing/2014/main" id="{0A3F3697-1158-CE4D-BA7E-4D272FB23C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34644" y="1869420"/>
            <a:ext cx="6324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Line 23">
            <a:extLst>
              <a:ext uri="{FF2B5EF4-FFF2-40B4-BE49-F238E27FC236}">
                <a16:creationId xmlns:a16="http://schemas.microsoft.com/office/drawing/2014/main" id="{6D91BCF2-E315-AE45-B6A8-F5BDD6272A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59244" y="1288395"/>
            <a:ext cx="233363" cy="581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3" name="Text Box 24">
            <a:extLst>
              <a:ext uri="{FF2B5EF4-FFF2-40B4-BE49-F238E27FC236}">
                <a16:creationId xmlns:a16="http://schemas.microsoft.com/office/drawing/2014/main" id="{A2DA8CF9-3E82-4B40-87F8-EC789B727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244" y="2785408"/>
            <a:ext cx="8265404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Define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delay time</a:t>
            </a:r>
            <a:r>
              <a:rPr lang="en-US" dirty="0">
                <a:solidFill>
                  <a:srgbClr val="FF0000"/>
                </a:solidFill>
                <a:cs typeface="ＭＳ Ｐゴシック" charset="0"/>
              </a:rPr>
              <a:t> </a:t>
            </a:r>
            <a:r>
              <a:rPr lang="en-US" i="1" dirty="0">
                <a:latin typeface="Symbol" pitchFamily="2" charset="2"/>
                <a:cs typeface="ＭＳ Ｐゴシック" charset="0"/>
              </a:rPr>
              <a:t>t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as the time the ray traveled in layer </a:t>
            </a:r>
            <a:r>
              <a:rPr lang="en-US" dirty="0">
                <a:cs typeface="ＭＳ Ｐゴシック" charset="0"/>
              </a:rPr>
              <a:t>1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along a “slant path”, less the time it would have taken to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travel the horizontal distance (</a:t>
            </a:r>
            <a:r>
              <a:rPr lang="en-US" dirty="0">
                <a:cs typeface="ＭＳ Ｐゴシック" charset="0"/>
              </a:rPr>
              <a:t>AB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) at velocity </a:t>
            </a:r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2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. The 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total delay time </a:t>
            </a:r>
            <a:r>
              <a:rPr lang="en-US" i="1" dirty="0">
                <a:latin typeface="Symbol" charset="0"/>
                <a:cs typeface="ＭＳ Ｐゴシック" charset="0"/>
                <a:sym typeface="Symbol" charset="0"/>
              </a:rPr>
              <a:t></a:t>
            </a:r>
            <a:r>
              <a:rPr lang="en-US" i="1" baseline="-25000" dirty="0">
                <a:latin typeface="Times New Roman" charset="0"/>
                <a:cs typeface="ＭＳ Ｐゴシック" charset="0"/>
              </a:rPr>
              <a:t>EG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traveling from </a:t>
            </a:r>
            <a:r>
              <a:rPr lang="en-US" dirty="0">
                <a:cs typeface="ＭＳ Ｐゴシック" charset="0"/>
              </a:rPr>
              <a:t>E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to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cs typeface="ＭＳ Ｐゴシック" charset="0"/>
              </a:rPr>
              <a:t>G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(or </a:t>
            </a:r>
            <a:r>
              <a:rPr lang="en-US" dirty="0">
                <a:cs typeface="ＭＳ Ｐゴシック" charset="0"/>
              </a:rPr>
              <a:t>G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to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cs typeface="ＭＳ Ｐゴシック" charset="0"/>
              </a:rPr>
              <a:t>E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) is 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sz="14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where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i="1" dirty="0" err="1">
                <a:latin typeface="Times New Roman" charset="0"/>
                <a:cs typeface="ＭＳ Ｐゴシック" charset="0"/>
              </a:rPr>
              <a:t>t</a:t>
            </a:r>
            <a:r>
              <a:rPr lang="en-US" i="1" baseline="-25000" dirty="0" err="1">
                <a:latin typeface="Times New Roman" charset="0"/>
                <a:cs typeface="ＭＳ Ｐゴシック" charset="0"/>
              </a:rPr>
              <a:t>R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is total travel time. Delay time under </a:t>
            </a:r>
            <a:r>
              <a:rPr lang="en-US" dirty="0">
                <a:cs typeface="ＭＳ Ｐゴシック" charset="0"/>
              </a:rPr>
              <a:t>E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is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sz="12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sz="6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(For a horizontal layer, this is h</a:t>
            </a:r>
            <a:r>
              <a:rPr lang="en-US" dirty="0">
                <a:solidFill>
                  <a:srgbClr val="0039AC"/>
                </a:solidFill>
                <a:cs typeface="ＭＳ Ｐゴシック" charset="0"/>
                <a:sym typeface="Symbol" charset="0"/>
              </a:rPr>
              <a:t>alf of the </a:t>
            </a:r>
            <a:r>
              <a:rPr lang="ja-JP" altLang="en-US" dirty="0">
                <a:solidFill>
                  <a:srgbClr val="0039AC"/>
                </a:solidFill>
                <a:cs typeface="ＭＳ Ｐゴシック" charset="0"/>
                <a:sym typeface="Symbol" charset="0"/>
              </a:rPr>
              <a:t>“</a:t>
            </a:r>
            <a:r>
              <a:rPr lang="en-US" dirty="0">
                <a:solidFill>
                  <a:srgbClr val="0039AC"/>
                </a:solidFill>
                <a:cs typeface="ＭＳ Ｐゴシック" charset="0"/>
                <a:sym typeface="Symbol" charset="0"/>
              </a:rPr>
              <a:t>time intercept</a:t>
            </a:r>
            <a:r>
              <a:rPr lang="ja-JP" altLang="en-US">
                <a:solidFill>
                  <a:srgbClr val="0039AC"/>
                </a:solidFill>
                <a:cs typeface="ＭＳ Ｐゴシック" charset="0"/>
                <a:sym typeface="Symbol" charset="0"/>
              </a:rPr>
              <a:t>”</a:t>
            </a:r>
            <a:r>
              <a:rPr lang="en-US" dirty="0">
                <a:solidFill>
                  <a:srgbClr val="0039AC"/>
                </a:solidFill>
                <a:cs typeface="ＭＳ Ｐゴシック" charset="0"/>
                <a:sym typeface="Symbol" charset="0"/>
              </a:rPr>
              <a:t> on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  <a:sym typeface="Symbol" charset="0"/>
              </a:rPr>
              <a:t>our </a:t>
            </a:r>
            <a:r>
              <a:rPr lang="en-US" i="1" dirty="0">
                <a:latin typeface="Times New Roman" charset="0"/>
                <a:cs typeface="ＭＳ Ｐゴシック" charset="0"/>
              </a:rPr>
              <a:t>t–x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  <a:sym typeface="Symbol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  <a:sym typeface="Symbol" charset="0"/>
              </a:rPr>
              <a:t>plots!)</a:t>
            </a:r>
            <a:endParaRPr lang="en-US" dirty="0">
              <a:solidFill>
                <a:srgbClr val="0039AC"/>
              </a:solidFill>
              <a:cs typeface="ＭＳ Ｐゴシック" charset="0"/>
            </a:endParaRPr>
          </a:p>
        </p:txBody>
      </p:sp>
      <p:sp>
        <p:nvSpPr>
          <p:cNvPr id="24" name="Text Box 25">
            <a:extLst>
              <a:ext uri="{FF2B5EF4-FFF2-40B4-BE49-F238E27FC236}">
                <a16:creationId xmlns:a16="http://schemas.microsoft.com/office/drawing/2014/main" id="{56F891AE-10A5-BE45-ABD6-B175CABEB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1669" y="93597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cs typeface="ＭＳ Ｐゴシック" charset="0"/>
              </a:rPr>
              <a:t>G</a:t>
            </a: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E1C2C5D8-59CB-064D-92C3-EAA99BBA3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3919" y="93597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cs typeface="ＭＳ Ｐゴシック" charset="0"/>
              </a:rPr>
              <a:t>E</a:t>
            </a:r>
          </a:p>
        </p:txBody>
      </p:sp>
      <p:sp>
        <p:nvSpPr>
          <p:cNvPr id="26" name="Line 27">
            <a:extLst>
              <a:ext uri="{FF2B5EF4-FFF2-40B4-BE49-F238E27FC236}">
                <a16:creationId xmlns:a16="http://schemas.microsoft.com/office/drawing/2014/main" id="{EBAE2AFD-1791-384A-9F38-0195CAFF16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53657" y="1940858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D4574449-8705-B544-BFBE-DD9D736AD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7444" y="1866245"/>
            <a:ext cx="319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sz="1600">
                <a:cs typeface="ＭＳ Ｐゴシック" charset="0"/>
              </a:rPr>
              <a:t>A</a:t>
            </a:r>
          </a:p>
        </p:txBody>
      </p:sp>
      <p:sp>
        <p:nvSpPr>
          <p:cNvPr id="28" name="Text Box 29">
            <a:extLst>
              <a:ext uri="{FF2B5EF4-FFF2-40B4-BE49-F238E27FC236}">
                <a16:creationId xmlns:a16="http://schemas.microsoft.com/office/drawing/2014/main" id="{BA85442F-BE36-C646-836A-E426678F8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5107" y="1866245"/>
            <a:ext cx="319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sz="1600">
                <a:cs typeface="ＭＳ Ｐゴシック" charset="0"/>
              </a:rPr>
              <a:t>B</a:t>
            </a:r>
          </a:p>
        </p:txBody>
      </p:sp>
      <p:sp>
        <p:nvSpPr>
          <p:cNvPr id="29" name="Line 30">
            <a:extLst>
              <a:ext uri="{FF2B5EF4-FFF2-40B4-BE49-F238E27FC236}">
                <a16:creationId xmlns:a16="http://schemas.microsoft.com/office/drawing/2014/main" id="{EFF640B8-D5E7-D043-9247-39CDB20848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4294" y="1286808"/>
            <a:ext cx="0" cy="58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Text Box 31">
            <a:extLst>
              <a:ext uri="{FF2B5EF4-FFF2-40B4-BE49-F238E27FC236}">
                <a16:creationId xmlns:a16="http://schemas.microsoft.com/office/drawing/2014/main" id="{E6063E5F-D473-C04A-B1F2-4F7D9F73C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294" y="1316970"/>
            <a:ext cx="46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h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E</a:t>
            </a:r>
            <a:endParaRPr lang="en-US">
              <a:cs typeface="ＭＳ Ｐゴシック" charset="0"/>
            </a:endParaRPr>
          </a:p>
        </p:txBody>
      </p:sp>
      <p:sp>
        <p:nvSpPr>
          <p:cNvPr id="31" name="Line 32">
            <a:extLst>
              <a:ext uri="{FF2B5EF4-FFF2-40B4-BE49-F238E27FC236}">
                <a16:creationId xmlns:a16="http://schemas.microsoft.com/office/drawing/2014/main" id="{9F056E5A-26B5-B645-B33F-E8D215C65A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64769" y="754995"/>
            <a:ext cx="6823075" cy="14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Text Box 33">
            <a:extLst>
              <a:ext uri="{FF2B5EF4-FFF2-40B4-BE49-F238E27FC236}">
                <a16:creationId xmlns:a16="http://schemas.microsoft.com/office/drawing/2014/main" id="{AF0CF3B3-2FC1-4E44-88B7-0E8D2D936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957" y="621645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y</a:t>
            </a:r>
            <a:endParaRPr lang="en-US">
              <a:cs typeface="ＭＳ Ｐゴシック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DD07DCC5-5FE1-3B44-983A-517841512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144" y="4208760"/>
            <a:ext cx="14478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E01C3D-41DD-D048-80D3-4D0E04195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0407" y="5197455"/>
            <a:ext cx="3089275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5" name="AutoShape 5">
            <a:extLst>
              <a:ext uri="{FF2B5EF4-FFF2-40B4-BE49-F238E27FC236}">
                <a16:creationId xmlns:a16="http://schemas.microsoft.com/office/drawing/2014/main" id="{267E2A95-88A0-C64B-BF39-0BA6B0336F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9844" y="110107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6" name="AutoShape 5">
            <a:extLst>
              <a:ext uri="{FF2B5EF4-FFF2-40B4-BE49-F238E27FC236}">
                <a16:creationId xmlns:a16="http://schemas.microsoft.com/office/drawing/2014/main" id="{EDD2E7B4-96B9-3F43-8452-D5C7BCD92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8157" y="1101070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7" name="AutoShape 4">
            <a:extLst>
              <a:ext uri="{FF2B5EF4-FFF2-40B4-BE49-F238E27FC236}">
                <a16:creationId xmlns:a16="http://schemas.microsoft.com/office/drawing/2014/main" id="{DD05559B-03BD-7B4F-B7F7-1347AB294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6494" y="866120"/>
            <a:ext cx="457200" cy="304800"/>
          </a:xfrm>
          <a:prstGeom prst="cloudCallout">
            <a:avLst>
              <a:gd name="adj1" fmla="val -9375"/>
              <a:gd name="adj2" fmla="val 8229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8" name="AutoShape 16">
            <a:extLst>
              <a:ext uri="{FF2B5EF4-FFF2-40B4-BE49-F238E27FC236}">
                <a16:creationId xmlns:a16="http://schemas.microsoft.com/office/drawing/2014/main" id="{10B50545-9661-8D40-9265-02D1A1CAF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3694" y="831195"/>
            <a:ext cx="457200" cy="304800"/>
          </a:xfrm>
          <a:prstGeom prst="cloudCallout">
            <a:avLst>
              <a:gd name="adj1" fmla="val -9375"/>
              <a:gd name="adj2" fmla="val 9844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462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 Box 3">
            <a:extLst>
              <a:ext uri="{FF2B5EF4-FFF2-40B4-BE49-F238E27FC236}">
                <a16:creationId xmlns:a16="http://schemas.microsoft.com/office/drawing/2014/main" id="{713B7519-19FC-F349-A351-5CE12160F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9462" y="633412"/>
            <a:ext cx="77402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Using trigonometry and Snell’s law for the critical angle,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21431A35-5D18-954D-8450-B9891B7E15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737" y="1271587"/>
            <a:ext cx="6553200" cy="94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56" name="AutoShape 6">
            <a:extLst>
              <a:ext uri="{FF2B5EF4-FFF2-40B4-BE49-F238E27FC236}">
                <a16:creationId xmlns:a16="http://schemas.microsoft.com/office/drawing/2014/main" id="{3DEFD935-67D9-AF4A-8BD3-A8D8B646C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0100" y="321151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7" name="AutoShape 7">
            <a:extLst>
              <a:ext uri="{FF2B5EF4-FFF2-40B4-BE49-F238E27FC236}">
                <a16:creationId xmlns:a16="http://schemas.microsoft.com/office/drawing/2014/main" id="{3DB873E5-78B8-354A-BB34-335F1AB69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725" y="321151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8" name="AutoShape 8">
            <a:extLst>
              <a:ext uri="{FF2B5EF4-FFF2-40B4-BE49-F238E27FC236}">
                <a16:creationId xmlns:a16="http://schemas.microsoft.com/office/drawing/2014/main" id="{AB287A93-0FBE-2149-97B1-5B2BFDE07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1350" y="321151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9" name="AutoShape 9">
            <a:extLst>
              <a:ext uri="{FF2B5EF4-FFF2-40B4-BE49-F238E27FC236}">
                <a16:creationId xmlns:a16="http://schemas.microsoft.com/office/drawing/2014/main" id="{B0BBA6BE-4500-2540-B9BE-9068D864F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8562" y="3211512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0" name="AutoShape 10">
            <a:extLst>
              <a:ext uri="{FF2B5EF4-FFF2-40B4-BE49-F238E27FC236}">
                <a16:creationId xmlns:a16="http://schemas.microsoft.com/office/drawing/2014/main" id="{57192176-7177-B34A-99C6-B40407BDC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4187" y="3211512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1" name="AutoShape 11">
            <a:extLst>
              <a:ext uri="{FF2B5EF4-FFF2-40B4-BE49-F238E27FC236}">
                <a16:creationId xmlns:a16="http://schemas.microsoft.com/office/drawing/2014/main" id="{CB9100D6-81AF-D140-9984-14DDAB60C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1400" y="321151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2" name="AutoShape 12">
            <a:extLst>
              <a:ext uri="{FF2B5EF4-FFF2-40B4-BE49-F238E27FC236}">
                <a16:creationId xmlns:a16="http://schemas.microsoft.com/office/drawing/2014/main" id="{556EDD64-EA5E-9449-86B0-B6CEF2588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7025" y="321151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3" name="AutoShape 13">
            <a:extLst>
              <a:ext uri="{FF2B5EF4-FFF2-40B4-BE49-F238E27FC236}">
                <a16:creationId xmlns:a16="http://schemas.microsoft.com/office/drawing/2014/main" id="{6FB8474D-9AB1-9B49-856F-F56E1EC06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2650" y="321151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4" name="AutoShape 14">
            <a:extLst>
              <a:ext uri="{FF2B5EF4-FFF2-40B4-BE49-F238E27FC236}">
                <a16:creationId xmlns:a16="http://schemas.microsoft.com/office/drawing/2014/main" id="{3B54110D-5A9F-7547-ACC9-933455BF7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9862" y="3211512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5" name="AutoShape 15">
            <a:extLst>
              <a:ext uri="{FF2B5EF4-FFF2-40B4-BE49-F238E27FC236}">
                <a16:creationId xmlns:a16="http://schemas.microsoft.com/office/drawing/2014/main" id="{30A0C3F4-A810-E041-AE91-2FB8DA109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5487" y="3211512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6" name="AutoShape 16">
            <a:extLst>
              <a:ext uri="{FF2B5EF4-FFF2-40B4-BE49-F238E27FC236}">
                <a16:creationId xmlns:a16="http://schemas.microsoft.com/office/drawing/2014/main" id="{DCE5C42E-D8B5-974A-9E78-1B438835A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2700" y="321151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788BE59D-6839-5A43-8CD8-F5771C120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737" y="3405187"/>
            <a:ext cx="7924800" cy="1371600"/>
          </a:xfrm>
          <a:prstGeom prst="rect">
            <a:avLst/>
          </a:prstGeom>
          <a:solidFill>
            <a:srgbClr val="F2D9D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8" name="Text Box 19">
            <a:extLst>
              <a:ext uri="{FF2B5EF4-FFF2-40B4-BE49-F238E27FC236}">
                <a16:creationId xmlns:a16="http://schemas.microsoft.com/office/drawing/2014/main" id="{1ADAE04C-1869-324C-B0BC-AF36305A9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050" y="3482975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69" name="Line 20">
            <a:extLst>
              <a:ext uri="{FF2B5EF4-FFF2-40B4-BE49-F238E27FC236}">
                <a16:creationId xmlns:a16="http://schemas.microsoft.com/office/drawing/2014/main" id="{2725CC7F-4D1C-9144-AC9D-69B361F00D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8912" y="3403600"/>
            <a:ext cx="233363" cy="581025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42F3A6E-8197-3947-9E89-A974F8913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2975" y="3987800"/>
            <a:ext cx="7927975" cy="7842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1" name="Text Box 22">
            <a:extLst>
              <a:ext uri="{FF2B5EF4-FFF2-40B4-BE49-F238E27FC236}">
                <a16:creationId xmlns:a16="http://schemas.microsoft.com/office/drawing/2014/main" id="{DAB244E6-567C-3B48-AB98-A48EA4BBE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9537" y="4167187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sp>
        <p:nvSpPr>
          <p:cNvPr id="72" name="Line 23">
            <a:extLst>
              <a:ext uri="{FF2B5EF4-FFF2-40B4-BE49-F238E27FC236}">
                <a16:creationId xmlns:a16="http://schemas.microsoft.com/office/drawing/2014/main" id="{430F4461-5602-9A4D-82F3-E0749AC96A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1304" y="3984799"/>
            <a:ext cx="2970902" cy="17240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3" name="Line 24">
            <a:extLst>
              <a:ext uri="{FF2B5EF4-FFF2-40B4-BE49-F238E27FC236}">
                <a16:creationId xmlns:a16="http://schemas.microsoft.com/office/drawing/2014/main" id="{1483B1A2-94BD-6B4F-B145-2FE7F7666D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304337" y="3405187"/>
            <a:ext cx="233363" cy="581025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4" name="Text Box 25">
            <a:extLst>
              <a:ext uri="{FF2B5EF4-FFF2-40B4-BE49-F238E27FC236}">
                <a16:creationId xmlns:a16="http://schemas.microsoft.com/office/drawing/2014/main" id="{6E384CAB-94F8-2147-A10E-F7F9B640A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6762" y="3052762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cs typeface="ＭＳ Ｐゴシック" charset="0"/>
              </a:rPr>
              <a:t>G</a:t>
            </a:r>
          </a:p>
        </p:txBody>
      </p:sp>
      <p:sp>
        <p:nvSpPr>
          <p:cNvPr id="75" name="Text Box 26">
            <a:extLst>
              <a:ext uri="{FF2B5EF4-FFF2-40B4-BE49-F238E27FC236}">
                <a16:creationId xmlns:a16="http://schemas.microsoft.com/office/drawing/2014/main" id="{8E693DFF-1DAB-2F46-BE78-7ADF0A101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9012" y="3052762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cs typeface="ＭＳ Ｐゴシック" charset="0"/>
              </a:rPr>
              <a:t>E</a:t>
            </a:r>
          </a:p>
        </p:txBody>
      </p:sp>
      <p:sp>
        <p:nvSpPr>
          <p:cNvPr id="76" name="Line 27">
            <a:extLst>
              <a:ext uri="{FF2B5EF4-FFF2-40B4-BE49-F238E27FC236}">
                <a16:creationId xmlns:a16="http://schemas.microsoft.com/office/drawing/2014/main" id="{593A17FD-05E8-8140-926A-4D91B777BF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0" y="4057650"/>
            <a:ext cx="258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7" name="Text Box 28">
            <a:extLst>
              <a:ext uri="{FF2B5EF4-FFF2-40B4-BE49-F238E27FC236}">
                <a16:creationId xmlns:a16="http://schemas.microsoft.com/office/drawing/2014/main" id="{8E5373D6-E600-C247-A049-696461E0C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537" y="3983037"/>
            <a:ext cx="319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sz="1600">
                <a:cs typeface="ＭＳ Ｐゴシック" charset="0"/>
              </a:rPr>
              <a:t>A</a:t>
            </a:r>
          </a:p>
        </p:txBody>
      </p:sp>
      <p:sp>
        <p:nvSpPr>
          <p:cNvPr id="78" name="Text Box 29">
            <a:extLst>
              <a:ext uri="{FF2B5EF4-FFF2-40B4-BE49-F238E27FC236}">
                <a16:creationId xmlns:a16="http://schemas.microsoft.com/office/drawing/2014/main" id="{E4E25E24-64B2-0548-8575-0B7B78568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0200" y="3983037"/>
            <a:ext cx="319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sz="1600">
                <a:cs typeface="ＭＳ Ｐゴシック" charset="0"/>
              </a:rPr>
              <a:t>B</a:t>
            </a:r>
          </a:p>
        </p:txBody>
      </p:sp>
      <p:sp>
        <p:nvSpPr>
          <p:cNvPr id="79" name="Line 30">
            <a:extLst>
              <a:ext uri="{FF2B5EF4-FFF2-40B4-BE49-F238E27FC236}">
                <a16:creationId xmlns:a16="http://schemas.microsoft.com/office/drawing/2014/main" id="{6F9F71CE-6316-4F47-8728-CEA3660A32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19387" y="3403600"/>
            <a:ext cx="0" cy="58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0" name="Text Box 31">
            <a:extLst>
              <a:ext uri="{FF2B5EF4-FFF2-40B4-BE49-F238E27FC236}">
                <a16:creationId xmlns:a16="http://schemas.microsoft.com/office/drawing/2014/main" id="{0FBFA2F8-57F5-F542-8538-D355EB4AD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8387" y="3433762"/>
            <a:ext cx="46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h</a:t>
            </a:r>
            <a:r>
              <a:rPr lang="en-US" i="1" baseline="-25000">
                <a:latin typeface="Times New Roman" charset="0"/>
                <a:cs typeface="ＭＳ Ｐゴシック" charset="0"/>
              </a:rPr>
              <a:t>E</a:t>
            </a:r>
            <a:endParaRPr lang="en-US">
              <a:cs typeface="ＭＳ Ｐゴシック" charset="0"/>
            </a:endParaRPr>
          </a:p>
        </p:txBody>
      </p:sp>
      <p:sp>
        <p:nvSpPr>
          <p:cNvPr id="81" name="Text Box 32">
            <a:extLst>
              <a:ext uri="{FF2B5EF4-FFF2-40B4-BE49-F238E27FC236}">
                <a16:creationId xmlns:a16="http://schemas.microsoft.com/office/drawing/2014/main" id="{8E9EEE20-1FBD-8A46-84E8-8982DE6D3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5662" y="2338387"/>
            <a:ext cx="73576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We can’t measure </a:t>
            </a:r>
            <a:r>
              <a:rPr lang="en-US" i="1" dirty="0">
                <a:latin typeface="Symbol" pitchFamily="2" charset="2"/>
                <a:cs typeface="ＭＳ Ｐゴシック" charset="0"/>
              </a:rPr>
              <a:t>t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directly, but with reversed shots:</a:t>
            </a:r>
          </a:p>
        </p:txBody>
      </p:sp>
      <p:sp>
        <p:nvSpPr>
          <p:cNvPr id="82" name="Line 33">
            <a:extLst>
              <a:ext uri="{FF2B5EF4-FFF2-40B4-BE49-F238E27FC236}">
                <a16:creationId xmlns:a16="http://schemas.microsoft.com/office/drawing/2014/main" id="{9ADE518C-8F60-364F-9BAD-D91905D211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24550" y="3408362"/>
            <a:ext cx="233362" cy="581025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3" name="Line 34">
            <a:extLst>
              <a:ext uri="{FF2B5EF4-FFF2-40B4-BE49-F238E27FC236}">
                <a16:creationId xmlns:a16="http://schemas.microsoft.com/office/drawing/2014/main" id="{5C6B0D38-5A47-C44A-81D5-44A02EA0F37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04905" y="3984798"/>
            <a:ext cx="2907691" cy="5748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4" name="Line 35">
            <a:extLst>
              <a:ext uri="{FF2B5EF4-FFF2-40B4-BE49-F238E27FC236}">
                <a16:creationId xmlns:a16="http://schemas.microsoft.com/office/drawing/2014/main" id="{6513D23E-F92B-9E49-9193-C852AAA4B02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76962" y="3402012"/>
            <a:ext cx="233363" cy="581025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5" name="Text Box 36">
            <a:extLst>
              <a:ext uri="{FF2B5EF4-FFF2-40B4-BE49-F238E27FC236}">
                <a16:creationId xmlns:a16="http://schemas.microsoft.com/office/drawing/2014/main" id="{7130D7CF-0DD8-1945-B37C-FFA883B30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1087" y="3052762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cs typeface="ＭＳ Ｐゴシック" charset="0"/>
              </a:rPr>
              <a:t>H</a:t>
            </a:r>
          </a:p>
        </p:txBody>
      </p:sp>
      <p:sp>
        <p:nvSpPr>
          <p:cNvPr id="86" name="Text Box 37">
            <a:extLst>
              <a:ext uri="{FF2B5EF4-FFF2-40B4-BE49-F238E27FC236}">
                <a16:creationId xmlns:a16="http://schemas.microsoft.com/office/drawing/2014/main" id="{2608BB34-8061-B141-839A-2B45F80B9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862" y="4837112"/>
            <a:ext cx="3757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 dirty="0">
                <a:latin typeface="Symbol" charset="0"/>
                <a:cs typeface="ＭＳ Ｐゴシック" charset="0"/>
                <a:sym typeface="Symbol" charset="0"/>
              </a:rPr>
              <a:t></a:t>
            </a:r>
            <a:r>
              <a:rPr lang="en-US" i="1" baseline="-25000" dirty="0">
                <a:latin typeface="Times New Roman" charset="0"/>
                <a:cs typeface="ＭＳ Ｐゴシック" charset="0"/>
              </a:rPr>
              <a:t>H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from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cs typeface="ＭＳ Ｐゴシック" charset="0"/>
              </a:rPr>
              <a:t>E ≈ </a:t>
            </a:r>
            <a:r>
              <a:rPr lang="en-US" i="1" dirty="0">
                <a:latin typeface="Symbol" charset="0"/>
                <a:cs typeface="ＭＳ Ｐゴシック" charset="0"/>
                <a:sym typeface="Symbol" charset="0"/>
              </a:rPr>
              <a:t></a:t>
            </a:r>
            <a:r>
              <a:rPr lang="en-US" i="1" baseline="-25000" dirty="0">
                <a:latin typeface="Times New Roman" charset="0"/>
                <a:cs typeface="ＭＳ Ｐゴシック" charset="0"/>
              </a:rPr>
              <a:t>H</a:t>
            </a:r>
            <a:r>
              <a:rPr lang="en-US" dirty="0"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from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cs typeface="ＭＳ Ｐゴシック" charset="0"/>
              </a:rPr>
              <a:t>G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, and</a:t>
            </a:r>
          </a:p>
        </p:txBody>
      </p:sp>
      <p:pic>
        <p:nvPicPr>
          <p:cNvPr id="87" name="Picture 86">
            <a:extLst>
              <a:ext uri="{FF2B5EF4-FFF2-40B4-BE49-F238E27FC236}">
                <a16:creationId xmlns:a16="http://schemas.microsoft.com/office/drawing/2014/main" id="{FD2FBBA4-8715-9B4F-A7D9-2035AB2C8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737" y="5478462"/>
            <a:ext cx="2514600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8" name="AutoShape 5">
            <a:extLst>
              <a:ext uri="{FF2B5EF4-FFF2-40B4-BE49-F238E27FC236}">
                <a16:creationId xmlns:a16="http://schemas.microsoft.com/office/drawing/2014/main" id="{2C8E0621-0D25-114B-9392-784D94500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4937" y="322421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89" name="AutoShape 5">
            <a:extLst>
              <a:ext uri="{FF2B5EF4-FFF2-40B4-BE49-F238E27FC236}">
                <a16:creationId xmlns:a16="http://schemas.microsoft.com/office/drawing/2014/main" id="{4C56F965-2FB5-064F-9499-1DD43A9D6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1587" y="2982912"/>
            <a:ext cx="457200" cy="304800"/>
          </a:xfrm>
          <a:prstGeom prst="cloudCallout">
            <a:avLst>
              <a:gd name="adj1" fmla="val -9375"/>
              <a:gd name="adj2" fmla="val 8229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0" name="AutoShape 5">
            <a:extLst>
              <a:ext uri="{FF2B5EF4-FFF2-40B4-BE49-F238E27FC236}">
                <a16:creationId xmlns:a16="http://schemas.microsoft.com/office/drawing/2014/main" id="{695A2A13-59DE-B147-BDC1-DCEFA2CB0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6737" y="322421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1" name="AutoShape 17">
            <a:extLst>
              <a:ext uri="{FF2B5EF4-FFF2-40B4-BE49-F238E27FC236}">
                <a16:creationId xmlns:a16="http://schemas.microsoft.com/office/drawing/2014/main" id="{135E874C-7493-9143-B3C0-B4B52847F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8787" y="2947987"/>
            <a:ext cx="457200" cy="304800"/>
          </a:xfrm>
          <a:prstGeom prst="cloudCallout">
            <a:avLst>
              <a:gd name="adj1" fmla="val -9375"/>
              <a:gd name="adj2" fmla="val 98440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138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3">
            <a:extLst>
              <a:ext uri="{FF2B5EF4-FFF2-40B4-BE49-F238E27FC236}">
                <a16:creationId xmlns:a16="http://schemas.microsoft.com/office/drawing/2014/main" id="{00F33CD9-AB8E-964B-A905-51EA85783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0563" y="257175"/>
            <a:ext cx="8348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Refraction from an irregular surface: </a:t>
            </a:r>
            <a:r>
              <a:rPr lang="en-US" i="1" dirty="0">
                <a:solidFill>
                  <a:srgbClr val="FF0300"/>
                </a:solidFill>
                <a:latin typeface="Arial Black" charset="0"/>
                <a:cs typeface="ＭＳ Ｐゴシック" charset="0"/>
              </a:rPr>
              <a:t>Delay-Time Method</a:t>
            </a:r>
            <a:endParaRPr lang="en-US" dirty="0">
              <a:cs typeface="ＭＳ Ｐゴシック" charset="0"/>
            </a:endParaRPr>
          </a:p>
        </p:txBody>
      </p:sp>
      <p:sp>
        <p:nvSpPr>
          <p:cNvPr id="11" name="AutoShape 4">
            <a:extLst>
              <a:ext uri="{FF2B5EF4-FFF2-40B4-BE49-F238E27FC236}">
                <a16:creationId xmlns:a16="http://schemas.microsoft.com/office/drawing/2014/main" id="{2DF54653-C947-4748-85DD-2431215FC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1122362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2" name="AutoShape 5">
            <a:extLst>
              <a:ext uri="{FF2B5EF4-FFF2-40B4-BE49-F238E27FC236}">
                <a16:creationId xmlns:a16="http://schemas.microsoft.com/office/drawing/2014/main" id="{D3DD11D5-A1F6-6A4D-ADC4-9F32BC521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063" y="135096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55280149-DBB7-384A-8E9D-18BDCF021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9688" y="135096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4" name="AutoShape 7">
            <a:extLst>
              <a:ext uri="{FF2B5EF4-FFF2-40B4-BE49-F238E27FC236}">
                <a16:creationId xmlns:a16="http://schemas.microsoft.com/office/drawing/2014/main" id="{F4F6C4CD-614C-624B-92D0-45FFAF8E0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5313" y="135096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5" name="AutoShape 8">
            <a:extLst>
              <a:ext uri="{FF2B5EF4-FFF2-40B4-BE49-F238E27FC236}">
                <a16:creationId xmlns:a16="http://schemas.microsoft.com/office/drawing/2014/main" id="{A25FB44A-84ED-1745-8F39-C6CD426FD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525" y="1350962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6" name="AutoShape 9">
            <a:extLst>
              <a:ext uri="{FF2B5EF4-FFF2-40B4-BE49-F238E27FC236}">
                <a16:creationId xmlns:a16="http://schemas.microsoft.com/office/drawing/2014/main" id="{A24D5348-D7DE-8B4F-A355-4C34D0136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8150" y="1350962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7" name="AutoShape 10">
            <a:extLst>
              <a:ext uri="{FF2B5EF4-FFF2-40B4-BE49-F238E27FC236}">
                <a16:creationId xmlns:a16="http://schemas.microsoft.com/office/drawing/2014/main" id="{AA737D4E-2ACC-BC4D-AEBD-6A04C4C28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135096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8" name="AutoShape 11">
            <a:extLst>
              <a:ext uri="{FF2B5EF4-FFF2-40B4-BE49-F238E27FC236}">
                <a16:creationId xmlns:a16="http://schemas.microsoft.com/office/drawing/2014/main" id="{218267D0-CAB0-CA4D-BFCA-39515E57B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0988" y="135096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9" name="AutoShape 12">
            <a:extLst>
              <a:ext uri="{FF2B5EF4-FFF2-40B4-BE49-F238E27FC236}">
                <a16:creationId xmlns:a16="http://schemas.microsoft.com/office/drawing/2014/main" id="{28D7D5C0-9346-6E4D-BBF3-C268EE060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6613" y="135096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0" name="AutoShape 13">
            <a:extLst>
              <a:ext uri="{FF2B5EF4-FFF2-40B4-BE49-F238E27FC236}">
                <a16:creationId xmlns:a16="http://schemas.microsoft.com/office/drawing/2014/main" id="{CE87C378-66C1-A740-9AAC-4C30B4884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3825" y="1350962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1" name="AutoShape 14">
            <a:extLst>
              <a:ext uri="{FF2B5EF4-FFF2-40B4-BE49-F238E27FC236}">
                <a16:creationId xmlns:a16="http://schemas.microsoft.com/office/drawing/2014/main" id="{B8324A5A-9E99-224E-BAB1-E5FF2C246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9450" y="1350962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2" name="AutoShape 15">
            <a:extLst>
              <a:ext uri="{FF2B5EF4-FFF2-40B4-BE49-F238E27FC236}">
                <a16:creationId xmlns:a16="http://schemas.microsoft.com/office/drawing/2014/main" id="{F46E7923-C31F-4C44-8CE9-BBA300D7C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663" y="1350962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3" name="AutoShape 16">
            <a:extLst>
              <a:ext uri="{FF2B5EF4-FFF2-40B4-BE49-F238E27FC236}">
                <a16:creationId xmlns:a16="http://schemas.microsoft.com/office/drawing/2014/main" id="{78D58E47-CB95-3B42-8614-2FCB7C2A8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2750" y="1087437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06FF4C9-3691-194D-87FA-8C30A4EEB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700" y="1544637"/>
            <a:ext cx="7924800" cy="1371600"/>
          </a:xfrm>
          <a:prstGeom prst="rect">
            <a:avLst/>
          </a:prstGeom>
          <a:solidFill>
            <a:srgbClr val="F2D9D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Text Box 18">
            <a:extLst>
              <a:ext uri="{FF2B5EF4-FFF2-40B4-BE49-F238E27FC236}">
                <a16:creationId xmlns:a16="http://schemas.microsoft.com/office/drawing/2014/main" id="{757AF0E2-0E37-8749-9516-EEB9AB960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2900" y="1697037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F65EB5F1-40F1-504E-931D-F66901BC2B29}"/>
              </a:ext>
            </a:extLst>
          </p:cNvPr>
          <p:cNvSpPr>
            <a:spLocks/>
          </p:cNvSpPr>
          <p:nvPr/>
        </p:nvSpPr>
        <p:spPr bwMode="auto">
          <a:xfrm>
            <a:off x="1882775" y="1925637"/>
            <a:ext cx="8364538" cy="1657350"/>
          </a:xfrm>
          <a:custGeom>
            <a:avLst/>
            <a:gdLst>
              <a:gd name="T0" fmla="*/ 182 w 5269"/>
              <a:gd name="T1" fmla="*/ 144 h 1044"/>
              <a:gd name="T2" fmla="*/ 692 w 5269"/>
              <a:gd name="T3" fmla="*/ 52 h 1044"/>
              <a:gd name="T4" fmla="*/ 1285 w 5269"/>
              <a:gd name="T5" fmla="*/ 171 h 1044"/>
              <a:gd name="T6" fmla="*/ 1629 w 5269"/>
              <a:gd name="T7" fmla="*/ 384 h 1044"/>
              <a:gd name="T8" fmla="*/ 2123 w 5269"/>
              <a:gd name="T9" fmla="*/ 540 h 1044"/>
              <a:gd name="T10" fmla="*/ 3023 w 5269"/>
              <a:gd name="T11" fmla="*/ 615 h 1044"/>
              <a:gd name="T12" fmla="*/ 3410 w 5269"/>
              <a:gd name="T13" fmla="*/ 427 h 1044"/>
              <a:gd name="T14" fmla="*/ 3698 w 5269"/>
              <a:gd name="T15" fmla="*/ 277 h 1044"/>
              <a:gd name="T16" fmla="*/ 4254 w 5269"/>
              <a:gd name="T17" fmla="*/ 196 h 1044"/>
              <a:gd name="T18" fmla="*/ 4667 w 5269"/>
              <a:gd name="T19" fmla="*/ 277 h 1044"/>
              <a:gd name="T20" fmla="*/ 5142 w 5269"/>
              <a:gd name="T21" fmla="*/ 465 h 1044"/>
              <a:gd name="T22" fmla="*/ 5204 w 5269"/>
              <a:gd name="T23" fmla="*/ 559 h 1044"/>
              <a:gd name="T24" fmla="*/ 5210 w 5269"/>
              <a:gd name="T25" fmla="*/ 877 h 1044"/>
              <a:gd name="T26" fmla="*/ 5192 w 5269"/>
              <a:gd name="T27" fmla="*/ 927 h 1044"/>
              <a:gd name="T28" fmla="*/ 5017 w 5269"/>
              <a:gd name="T29" fmla="*/ 921 h 1044"/>
              <a:gd name="T30" fmla="*/ 3679 w 5269"/>
              <a:gd name="T31" fmla="*/ 921 h 1044"/>
              <a:gd name="T32" fmla="*/ 560 w 5269"/>
              <a:gd name="T33" fmla="*/ 915 h 1044"/>
              <a:gd name="T34" fmla="*/ 317 w 5269"/>
              <a:gd name="T35" fmla="*/ 921 h 1044"/>
              <a:gd name="T36" fmla="*/ 204 w 5269"/>
              <a:gd name="T37" fmla="*/ 915 h 1044"/>
              <a:gd name="T38" fmla="*/ 182 w 5269"/>
              <a:gd name="T39" fmla="*/ 144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269" h="1044">
                <a:moveTo>
                  <a:pt x="182" y="144"/>
                </a:moveTo>
                <a:cubicBezTo>
                  <a:pt x="263" y="0"/>
                  <a:pt x="508" y="48"/>
                  <a:pt x="692" y="52"/>
                </a:cubicBezTo>
                <a:cubicBezTo>
                  <a:pt x="876" y="56"/>
                  <a:pt x="1129" y="116"/>
                  <a:pt x="1285" y="171"/>
                </a:cubicBezTo>
                <a:cubicBezTo>
                  <a:pt x="1441" y="226"/>
                  <a:pt x="1489" y="323"/>
                  <a:pt x="1629" y="384"/>
                </a:cubicBezTo>
                <a:cubicBezTo>
                  <a:pt x="1769" y="445"/>
                  <a:pt x="1891" y="502"/>
                  <a:pt x="2123" y="540"/>
                </a:cubicBezTo>
                <a:cubicBezTo>
                  <a:pt x="2355" y="578"/>
                  <a:pt x="2809" y="634"/>
                  <a:pt x="3023" y="615"/>
                </a:cubicBezTo>
                <a:cubicBezTo>
                  <a:pt x="3237" y="596"/>
                  <a:pt x="3298" y="483"/>
                  <a:pt x="3410" y="427"/>
                </a:cubicBezTo>
                <a:cubicBezTo>
                  <a:pt x="3522" y="371"/>
                  <a:pt x="3557" y="315"/>
                  <a:pt x="3698" y="277"/>
                </a:cubicBezTo>
                <a:cubicBezTo>
                  <a:pt x="3839" y="239"/>
                  <a:pt x="4093" y="196"/>
                  <a:pt x="4254" y="196"/>
                </a:cubicBezTo>
                <a:cubicBezTo>
                  <a:pt x="4415" y="196"/>
                  <a:pt x="4519" y="232"/>
                  <a:pt x="4667" y="277"/>
                </a:cubicBezTo>
                <a:cubicBezTo>
                  <a:pt x="4815" y="322"/>
                  <a:pt x="5053" y="418"/>
                  <a:pt x="5142" y="465"/>
                </a:cubicBezTo>
                <a:cubicBezTo>
                  <a:pt x="5231" y="512"/>
                  <a:pt x="5193" y="490"/>
                  <a:pt x="5204" y="559"/>
                </a:cubicBezTo>
                <a:cubicBezTo>
                  <a:pt x="5215" y="628"/>
                  <a:pt x="5212" y="816"/>
                  <a:pt x="5210" y="877"/>
                </a:cubicBezTo>
                <a:cubicBezTo>
                  <a:pt x="5208" y="938"/>
                  <a:pt x="5224" y="920"/>
                  <a:pt x="5192" y="927"/>
                </a:cubicBezTo>
                <a:cubicBezTo>
                  <a:pt x="5160" y="934"/>
                  <a:pt x="5269" y="922"/>
                  <a:pt x="5017" y="921"/>
                </a:cubicBezTo>
                <a:cubicBezTo>
                  <a:pt x="4765" y="920"/>
                  <a:pt x="4422" y="922"/>
                  <a:pt x="3679" y="921"/>
                </a:cubicBezTo>
                <a:cubicBezTo>
                  <a:pt x="2936" y="920"/>
                  <a:pt x="1120" y="915"/>
                  <a:pt x="560" y="915"/>
                </a:cubicBezTo>
                <a:cubicBezTo>
                  <a:pt x="0" y="915"/>
                  <a:pt x="376" y="921"/>
                  <a:pt x="317" y="921"/>
                </a:cubicBezTo>
                <a:cubicBezTo>
                  <a:pt x="258" y="921"/>
                  <a:pt x="226" y="1044"/>
                  <a:pt x="204" y="915"/>
                </a:cubicBezTo>
                <a:cubicBezTo>
                  <a:pt x="182" y="786"/>
                  <a:pt x="101" y="288"/>
                  <a:pt x="182" y="144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E932508-5EE2-F44B-AAC6-063249530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6025" y="2154237"/>
            <a:ext cx="152400" cy="1295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3CD7AE8-6689-084D-B6C8-B96ACD49F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3590" y="2001837"/>
            <a:ext cx="152400" cy="1295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94CC1C7-ED79-034B-810A-2E2147F37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0" y="3373437"/>
            <a:ext cx="80772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Text Box 23">
            <a:extLst>
              <a:ext uri="{FF2B5EF4-FFF2-40B4-BE49-F238E27FC236}">
                <a16:creationId xmlns:a16="http://schemas.microsoft.com/office/drawing/2014/main" id="{D20D494A-367D-1E4F-914E-BE0D2FEFC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535237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sp>
        <p:nvSpPr>
          <p:cNvPr id="31" name="Line 24">
            <a:extLst>
              <a:ext uri="{FF2B5EF4-FFF2-40B4-BE49-F238E27FC236}">
                <a16:creationId xmlns:a16="http://schemas.microsoft.com/office/drawing/2014/main" id="{C0F5AD6B-F420-5340-BB0D-1404EDD22B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1543050"/>
            <a:ext cx="179388" cy="465137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8DDD1251-658C-C543-B6CA-8ECB710CF60A}"/>
              </a:ext>
            </a:extLst>
          </p:cNvPr>
          <p:cNvSpPr>
            <a:spLocks/>
          </p:cNvSpPr>
          <p:nvPr/>
        </p:nvSpPr>
        <p:spPr bwMode="auto">
          <a:xfrm>
            <a:off x="2857500" y="1998662"/>
            <a:ext cx="2008188" cy="695325"/>
          </a:xfrm>
          <a:custGeom>
            <a:avLst/>
            <a:gdLst>
              <a:gd name="T0" fmla="*/ 0 w 1265"/>
              <a:gd name="T1" fmla="*/ 2 h 438"/>
              <a:gd name="T2" fmla="*/ 171 w 1265"/>
              <a:gd name="T3" fmla="*/ 13 h 438"/>
              <a:gd name="T4" fmla="*/ 559 w 1265"/>
              <a:gd name="T5" fmla="*/ 81 h 438"/>
              <a:gd name="T6" fmla="*/ 809 w 1265"/>
              <a:gd name="T7" fmla="*/ 194 h 438"/>
              <a:gd name="T8" fmla="*/ 946 w 1265"/>
              <a:gd name="T9" fmla="*/ 300 h 438"/>
              <a:gd name="T10" fmla="*/ 1265 w 1265"/>
              <a:gd name="T11" fmla="*/ 438 h 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65" h="438">
                <a:moveTo>
                  <a:pt x="0" y="2"/>
                </a:moveTo>
                <a:cubicBezTo>
                  <a:pt x="39" y="1"/>
                  <a:pt x="78" y="0"/>
                  <a:pt x="171" y="13"/>
                </a:cubicBezTo>
                <a:cubicBezTo>
                  <a:pt x="264" y="26"/>
                  <a:pt x="453" y="51"/>
                  <a:pt x="559" y="81"/>
                </a:cubicBezTo>
                <a:cubicBezTo>
                  <a:pt x="665" y="111"/>
                  <a:pt x="745" y="158"/>
                  <a:pt x="809" y="194"/>
                </a:cubicBezTo>
                <a:cubicBezTo>
                  <a:pt x="873" y="230"/>
                  <a:pt x="870" y="259"/>
                  <a:pt x="946" y="300"/>
                </a:cubicBezTo>
                <a:cubicBezTo>
                  <a:pt x="1022" y="341"/>
                  <a:pt x="1143" y="389"/>
                  <a:pt x="1265" y="438"/>
                </a:cubicBezTo>
              </a:path>
            </a:pathLst>
          </a:custGeom>
          <a:noFill/>
          <a:ln w="38100">
            <a:solidFill>
              <a:srgbClr val="FF050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3" name="Line 26">
            <a:extLst>
              <a:ext uri="{FF2B5EF4-FFF2-40B4-BE49-F238E27FC236}">
                <a16:creationId xmlns:a16="http://schemas.microsoft.com/office/drawing/2014/main" id="{F09D40AB-BDD6-D34A-B4C2-3218FF9E6F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14900" y="1562100"/>
            <a:ext cx="646113" cy="1131887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4" name="Line 27">
            <a:extLst>
              <a:ext uri="{FF2B5EF4-FFF2-40B4-BE49-F238E27FC236}">
                <a16:creationId xmlns:a16="http://schemas.microsoft.com/office/drawing/2014/main" id="{9FCDDB63-311F-864C-88AA-783E6D98145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603500"/>
            <a:ext cx="257175" cy="100012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5" name="Line 28">
            <a:extLst>
              <a:ext uri="{FF2B5EF4-FFF2-40B4-BE49-F238E27FC236}">
                <a16:creationId xmlns:a16="http://schemas.microsoft.com/office/drawing/2014/main" id="{C1A1E931-6603-7E48-A9C2-2C89070953A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61013" y="1582737"/>
            <a:ext cx="98425" cy="1258888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Line 29">
            <a:extLst>
              <a:ext uri="{FF2B5EF4-FFF2-40B4-BE49-F238E27FC236}">
                <a16:creationId xmlns:a16="http://schemas.microsoft.com/office/drawing/2014/main" id="{11102C86-CDC8-774A-BAA3-03E797C6A6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3825" y="1552575"/>
            <a:ext cx="465138" cy="723900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2C0952EF-3C66-3240-A722-FE6935FA33BE}"/>
              </a:ext>
            </a:extLst>
          </p:cNvPr>
          <p:cNvSpPr>
            <a:spLocks/>
          </p:cNvSpPr>
          <p:nvPr/>
        </p:nvSpPr>
        <p:spPr bwMode="auto">
          <a:xfrm>
            <a:off x="5668963" y="2225675"/>
            <a:ext cx="3360737" cy="700087"/>
          </a:xfrm>
          <a:custGeom>
            <a:avLst/>
            <a:gdLst>
              <a:gd name="T0" fmla="*/ 2117 w 2117"/>
              <a:gd name="T1" fmla="*/ 51 h 441"/>
              <a:gd name="T2" fmla="*/ 1957 w 2117"/>
              <a:gd name="T3" fmla="*/ 7 h 441"/>
              <a:gd name="T4" fmla="*/ 1813 w 2117"/>
              <a:gd name="T5" fmla="*/ 7 h 441"/>
              <a:gd name="T6" fmla="*/ 1475 w 2117"/>
              <a:gd name="T7" fmla="*/ 51 h 441"/>
              <a:gd name="T8" fmla="*/ 1250 w 2117"/>
              <a:gd name="T9" fmla="*/ 107 h 441"/>
              <a:gd name="T10" fmla="*/ 1007 w 2117"/>
              <a:gd name="T11" fmla="*/ 245 h 441"/>
              <a:gd name="T12" fmla="*/ 794 w 2117"/>
              <a:gd name="T13" fmla="*/ 395 h 441"/>
              <a:gd name="T14" fmla="*/ 475 w 2117"/>
              <a:gd name="T15" fmla="*/ 438 h 441"/>
              <a:gd name="T16" fmla="*/ 88 w 2117"/>
              <a:gd name="T17" fmla="*/ 413 h 441"/>
              <a:gd name="T18" fmla="*/ 0 w 2117"/>
              <a:gd name="T19" fmla="*/ 388 h 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17" h="441">
                <a:moveTo>
                  <a:pt x="2117" y="51"/>
                </a:moveTo>
                <a:cubicBezTo>
                  <a:pt x="2062" y="32"/>
                  <a:pt x="2008" y="14"/>
                  <a:pt x="1957" y="7"/>
                </a:cubicBezTo>
                <a:cubicBezTo>
                  <a:pt x="1906" y="0"/>
                  <a:pt x="1893" y="0"/>
                  <a:pt x="1813" y="7"/>
                </a:cubicBezTo>
                <a:cubicBezTo>
                  <a:pt x="1733" y="14"/>
                  <a:pt x="1569" y="34"/>
                  <a:pt x="1475" y="51"/>
                </a:cubicBezTo>
                <a:cubicBezTo>
                  <a:pt x="1381" y="68"/>
                  <a:pt x="1328" y="75"/>
                  <a:pt x="1250" y="107"/>
                </a:cubicBezTo>
                <a:cubicBezTo>
                  <a:pt x="1172" y="139"/>
                  <a:pt x="1083" y="197"/>
                  <a:pt x="1007" y="245"/>
                </a:cubicBezTo>
                <a:cubicBezTo>
                  <a:pt x="931" y="293"/>
                  <a:pt x="883" y="363"/>
                  <a:pt x="794" y="395"/>
                </a:cubicBezTo>
                <a:cubicBezTo>
                  <a:pt x="705" y="427"/>
                  <a:pt x="593" y="435"/>
                  <a:pt x="475" y="438"/>
                </a:cubicBezTo>
                <a:cubicBezTo>
                  <a:pt x="357" y="441"/>
                  <a:pt x="167" y="421"/>
                  <a:pt x="88" y="413"/>
                </a:cubicBezTo>
                <a:cubicBezTo>
                  <a:pt x="9" y="405"/>
                  <a:pt x="4" y="396"/>
                  <a:pt x="0" y="388"/>
                </a:cubicBezTo>
              </a:path>
            </a:pathLst>
          </a:custGeom>
          <a:noFill/>
          <a:ln w="38100">
            <a:solidFill>
              <a:srgbClr val="FF050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8" name="Line 31">
            <a:extLst>
              <a:ext uri="{FF2B5EF4-FFF2-40B4-BE49-F238E27FC236}">
                <a16:creationId xmlns:a16="http://schemas.microsoft.com/office/drawing/2014/main" id="{E0EE5D7E-9446-DD4E-9872-BCFFEF957A1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40388" y="2852737"/>
            <a:ext cx="207962" cy="28575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9" name="Text Box 32">
            <a:extLst>
              <a:ext uri="{FF2B5EF4-FFF2-40B4-BE49-F238E27FC236}">
                <a16:creationId xmlns:a16="http://schemas.microsoft.com/office/drawing/2014/main" id="{B8ABE2DA-AE6A-1741-8728-1D24758B7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1192212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cs typeface="ＭＳ Ｐゴシック" charset="0"/>
              </a:rPr>
              <a:t>H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AA69B1A2-C3FF-5941-A330-295C71380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0" y="3495675"/>
            <a:ext cx="2514600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9B0E26DE-FC05-0C4C-A0BE-C5625E608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313" y="3455987"/>
            <a:ext cx="2070100" cy="827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42" name="Text Box 35">
            <a:extLst>
              <a:ext uri="{FF2B5EF4-FFF2-40B4-BE49-F238E27FC236}">
                <a16:creationId xmlns:a16="http://schemas.microsoft.com/office/drawing/2014/main" id="{FC7B8B48-7D9B-D94C-9ECE-715E51207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388" y="4500562"/>
            <a:ext cx="7917552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Problem however: to get </a:t>
            </a:r>
            <a:r>
              <a:rPr lang="en-US" i="1" dirty="0" err="1">
                <a:latin typeface="Times New Roman" charset="0"/>
                <a:cs typeface="ＭＳ Ｐゴシック" charset="0"/>
              </a:rPr>
              <a:t>h</a:t>
            </a:r>
            <a:r>
              <a:rPr lang="en-US" i="1" baseline="-25000" dirty="0" err="1">
                <a:latin typeface="Times New Roman" charset="0"/>
                <a:cs typeface="ＭＳ Ｐゴシック" charset="0"/>
              </a:rPr>
              <a:t>H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from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i="1" dirty="0">
                <a:latin typeface="Symbol" charset="0"/>
                <a:cs typeface="ＭＳ Ｐゴシック" charset="0"/>
                <a:sym typeface="Symbol" charset="0"/>
              </a:rPr>
              <a:t></a:t>
            </a:r>
            <a:r>
              <a:rPr lang="en-US" i="1" baseline="-25000" dirty="0">
                <a:latin typeface="Times New Roman" charset="0"/>
                <a:cs typeface="ＭＳ Ｐゴシック" charset="0"/>
              </a:rPr>
              <a:t>H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, we need to know </a:t>
            </a:r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2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!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But we can also expect: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endParaRPr lang="en-US" sz="1200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(</a:t>
            </a:r>
            <a:r>
              <a:rPr lang="en-US" dirty="0">
                <a:solidFill>
                  <a:srgbClr val="0039AC"/>
                </a:solidFill>
                <a:cs typeface="ＭＳ Ｐゴシック" charset="0"/>
                <a:sym typeface="Symbol" charset="0"/>
              </a:rPr>
              <a:t> a line with slope </a:t>
            </a:r>
            <a:r>
              <a:rPr lang="en-US" dirty="0">
                <a:latin typeface="Times New Roman" charset="0"/>
                <a:cs typeface="ＭＳ Ｐゴシック" charset="0"/>
              </a:rPr>
              <a:t>2/</a:t>
            </a:r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2</a:t>
            </a:r>
            <a:r>
              <a:rPr lang="en-US" dirty="0">
                <a:solidFill>
                  <a:srgbClr val="0039AC"/>
                </a:solidFill>
                <a:cs typeface="ＭＳ Ｐゴシック" charset="0"/>
                <a:sym typeface="Symbol" charset="0"/>
              </a:rPr>
              <a:t>!)</a:t>
            </a:r>
            <a:endParaRPr lang="en-US" dirty="0">
              <a:solidFill>
                <a:srgbClr val="0039AC"/>
              </a:solidFill>
              <a:cs typeface="ＭＳ Ｐゴシック" charset="0"/>
            </a:endParaRPr>
          </a:p>
        </p:txBody>
      </p:sp>
      <p:sp>
        <p:nvSpPr>
          <p:cNvPr id="43" name="Text Box 36">
            <a:extLst>
              <a:ext uri="{FF2B5EF4-FFF2-40B4-BE49-F238E27FC236}">
                <a16:creationId xmlns:a16="http://schemas.microsoft.com/office/drawing/2014/main" id="{E9216321-AECD-4543-9513-8823CA233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1200" y="1192212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cs typeface="ＭＳ Ｐゴシック" charset="0"/>
              </a:rPr>
              <a:t>G</a:t>
            </a:r>
          </a:p>
        </p:txBody>
      </p:sp>
      <p:sp>
        <p:nvSpPr>
          <p:cNvPr id="44" name="Text Box 37">
            <a:extLst>
              <a:ext uri="{FF2B5EF4-FFF2-40B4-BE49-F238E27FC236}">
                <a16:creationId xmlns:a16="http://schemas.microsoft.com/office/drawing/2014/main" id="{2C72A81A-C71B-BE41-95EF-011B85C9D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3450" y="1192212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cs typeface="ＭＳ Ｐゴシック" charset="0"/>
              </a:rPr>
              <a:t>E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B8998D6-613F-1E4A-BFA0-4B7611835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07406" y="5186362"/>
            <a:ext cx="8053388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46" name="Line 39">
            <a:extLst>
              <a:ext uri="{FF2B5EF4-FFF2-40B4-BE49-F238E27FC236}">
                <a16:creationId xmlns:a16="http://schemas.microsoft.com/office/drawing/2014/main" id="{AFCB5B78-7A54-6944-A019-716839DFDF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3825" y="817562"/>
            <a:ext cx="6823075" cy="14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7" name="Text Box 40">
            <a:extLst>
              <a:ext uri="{FF2B5EF4-FFF2-40B4-BE49-F238E27FC236}">
                <a16:creationId xmlns:a16="http://schemas.microsoft.com/office/drawing/2014/main" id="{DEBB4514-22F9-1741-B6FA-20617F90E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5013" y="684212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y</a:t>
            </a:r>
            <a:endParaRPr lang="en-US">
              <a:cs typeface="ＭＳ Ｐゴシック" charset="0"/>
            </a:endParaRPr>
          </a:p>
        </p:txBody>
      </p:sp>
      <p:sp>
        <p:nvSpPr>
          <p:cNvPr id="48" name="Line 41">
            <a:extLst>
              <a:ext uri="{FF2B5EF4-FFF2-40B4-BE49-F238E27FC236}">
                <a16:creationId xmlns:a16="http://schemas.microsoft.com/office/drawing/2014/main" id="{49C3DE32-9C31-8E44-836A-021BAB2478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1047750"/>
            <a:ext cx="2887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9" name="Text Box 42">
            <a:extLst>
              <a:ext uri="{FF2B5EF4-FFF2-40B4-BE49-F238E27FC236}">
                <a16:creationId xmlns:a16="http://schemas.microsoft.com/office/drawing/2014/main" id="{F8E19593-61A3-F049-BB2F-DD291472C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893762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x</a:t>
            </a:r>
            <a:endParaRPr lang="en-US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018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>
            <a:extLst>
              <a:ext uri="{FF2B5EF4-FFF2-40B4-BE49-F238E27FC236}">
                <a16:creationId xmlns:a16="http://schemas.microsoft.com/office/drawing/2014/main" id="{A25DBA3E-086E-4443-905F-CBEB02422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8015" y="538956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87B8C343-DF64-CC42-A805-4DB44FB09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528" y="767556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A8E0194C-A6A7-8E4F-A503-46D0953CF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2153" y="767556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778B21ED-5E73-F34C-B568-490A70A6E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7778" y="767556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9" name="AutoShape 7">
            <a:extLst>
              <a:ext uri="{FF2B5EF4-FFF2-40B4-BE49-F238E27FC236}">
                <a16:creationId xmlns:a16="http://schemas.microsoft.com/office/drawing/2014/main" id="{D3842630-1DFE-D645-90C5-FF234A96C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4990" y="767556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0" name="AutoShape 8">
            <a:extLst>
              <a:ext uri="{FF2B5EF4-FFF2-40B4-BE49-F238E27FC236}">
                <a16:creationId xmlns:a16="http://schemas.microsoft.com/office/drawing/2014/main" id="{18499D45-B281-4041-8A9D-05724E165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0615" y="767556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1" name="AutoShape 9">
            <a:extLst>
              <a:ext uri="{FF2B5EF4-FFF2-40B4-BE49-F238E27FC236}">
                <a16:creationId xmlns:a16="http://schemas.microsoft.com/office/drawing/2014/main" id="{1C01094C-790C-8349-9A27-504404DD3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7828" y="767556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19663DA9-8B6A-B34A-8BB8-629BF63F2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453" y="767556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4A47DB3A-8AC1-6F49-8C42-F3F417F5A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9078" y="767556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4" name="AutoShape 12">
            <a:extLst>
              <a:ext uri="{FF2B5EF4-FFF2-40B4-BE49-F238E27FC236}">
                <a16:creationId xmlns:a16="http://schemas.microsoft.com/office/drawing/2014/main" id="{24147E4E-8B09-324F-AC48-CC7893B4E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6290" y="767556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5" name="AutoShape 13">
            <a:extLst>
              <a:ext uri="{FF2B5EF4-FFF2-40B4-BE49-F238E27FC236}">
                <a16:creationId xmlns:a16="http://schemas.microsoft.com/office/drawing/2014/main" id="{53AE500A-F34D-284A-856F-AD5D05EA8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1915" y="767556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6" name="AutoShape 14">
            <a:extLst>
              <a:ext uri="{FF2B5EF4-FFF2-40B4-BE49-F238E27FC236}">
                <a16:creationId xmlns:a16="http://schemas.microsoft.com/office/drawing/2014/main" id="{B526D23C-F790-8446-8912-7F22941AF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128" y="767556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D8BB137F-1B51-AA41-900F-9B494A969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5215" y="504031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F0337B-B66A-3D45-A4D4-3A8134636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4165" y="961231"/>
            <a:ext cx="7924800" cy="1371600"/>
          </a:xfrm>
          <a:prstGeom prst="rect">
            <a:avLst/>
          </a:prstGeom>
          <a:solidFill>
            <a:srgbClr val="F2D9D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Text Box 17">
            <a:extLst>
              <a:ext uri="{FF2B5EF4-FFF2-40B4-BE49-F238E27FC236}">
                <a16:creationId xmlns:a16="http://schemas.microsoft.com/office/drawing/2014/main" id="{118D3DD4-14DB-0249-BA01-BB12E79A7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5365" y="1113631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D14BFD48-EE5F-F34B-A560-FB013825682B}"/>
              </a:ext>
            </a:extLst>
          </p:cNvPr>
          <p:cNvSpPr>
            <a:spLocks/>
          </p:cNvSpPr>
          <p:nvPr/>
        </p:nvSpPr>
        <p:spPr bwMode="auto">
          <a:xfrm>
            <a:off x="1865240" y="1342231"/>
            <a:ext cx="8364538" cy="1657350"/>
          </a:xfrm>
          <a:custGeom>
            <a:avLst/>
            <a:gdLst>
              <a:gd name="T0" fmla="*/ 182 w 5269"/>
              <a:gd name="T1" fmla="*/ 144 h 1044"/>
              <a:gd name="T2" fmla="*/ 692 w 5269"/>
              <a:gd name="T3" fmla="*/ 52 h 1044"/>
              <a:gd name="T4" fmla="*/ 1285 w 5269"/>
              <a:gd name="T5" fmla="*/ 171 h 1044"/>
              <a:gd name="T6" fmla="*/ 1629 w 5269"/>
              <a:gd name="T7" fmla="*/ 384 h 1044"/>
              <a:gd name="T8" fmla="*/ 2123 w 5269"/>
              <a:gd name="T9" fmla="*/ 540 h 1044"/>
              <a:gd name="T10" fmla="*/ 3023 w 5269"/>
              <a:gd name="T11" fmla="*/ 615 h 1044"/>
              <a:gd name="T12" fmla="*/ 3410 w 5269"/>
              <a:gd name="T13" fmla="*/ 427 h 1044"/>
              <a:gd name="T14" fmla="*/ 3698 w 5269"/>
              <a:gd name="T15" fmla="*/ 277 h 1044"/>
              <a:gd name="T16" fmla="*/ 4254 w 5269"/>
              <a:gd name="T17" fmla="*/ 196 h 1044"/>
              <a:gd name="T18" fmla="*/ 4667 w 5269"/>
              <a:gd name="T19" fmla="*/ 277 h 1044"/>
              <a:gd name="T20" fmla="*/ 5142 w 5269"/>
              <a:gd name="T21" fmla="*/ 465 h 1044"/>
              <a:gd name="T22" fmla="*/ 5204 w 5269"/>
              <a:gd name="T23" fmla="*/ 559 h 1044"/>
              <a:gd name="T24" fmla="*/ 5210 w 5269"/>
              <a:gd name="T25" fmla="*/ 877 h 1044"/>
              <a:gd name="T26" fmla="*/ 5192 w 5269"/>
              <a:gd name="T27" fmla="*/ 927 h 1044"/>
              <a:gd name="T28" fmla="*/ 5017 w 5269"/>
              <a:gd name="T29" fmla="*/ 921 h 1044"/>
              <a:gd name="T30" fmla="*/ 3679 w 5269"/>
              <a:gd name="T31" fmla="*/ 921 h 1044"/>
              <a:gd name="T32" fmla="*/ 560 w 5269"/>
              <a:gd name="T33" fmla="*/ 915 h 1044"/>
              <a:gd name="T34" fmla="*/ 317 w 5269"/>
              <a:gd name="T35" fmla="*/ 921 h 1044"/>
              <a:gd name="T36" fmla="*/ 204 w 5269"/>
              <a:gd name="T37" fmla="*/ 915 h 1044"/>
              <a:gd name="T38" fmla="*/ 182 w 5269"/>
              <a:gd name="T39" fmla="*/ 144 h 1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269" h="1044">
                <a:moveTo>
                  <a:pt x="182" y="144"/>
                </a:moveTo>
                <a:cubicBezTo>
                  <a:pt x="263" y="0"/>
                  <a:pt x="508" y="48"/>
                  <a:pt x="692" y="52"/>
                </a:cubicBezTo>
                <a:cubicBezTo>
                  <a:pt x="876" y="56"/>
                  <a:pt x="1129" y="116"/>
                  <a:pt x="1285" y="171"/>
                </a:cubicBezTo>
                <a:cubicBezTo>
                  <a:pt x="1441" y="226"/>
                  <a:pt x="1489" y="323"/>
                  <a:pt x="1629" y="384"/>
                </a:cubicBezTo>
                <a:cubicBezTo>
                  <a:pt x="1769" y="445"/>
                  <a:pt x="1891" y="502"/>
                  <a:pt x="2123" y="540"/>
                </a:cubicBezTo>
                <a:cubicBezTo>
                  <a:pt x="2355" y="578"/>
                  <a:pt x="2809" y="634"/>
                  <a:pt x="3023" y="615"/>
                </a:cubicBezTo>
                <a:cubicBezTo>
                  <a:pt x="3237" y="596"/>
                  <a:pt x="3298" y="483"/>
                  <a:pt x="3410" y="427"/>
                </a:cubicBezTo>
                <a:cubicBezTo>
                  <a:pt x="3522" y="371"/>
                  <a:pt x="3557" y="315"/>
                  <a:pt x="3698" y="277"/>
                </a:cubicBezTo>
                <a:cubicBezTo>
                  <a:pt x="3839" y="239"/>
                  <a:pt x="4093" y="196"/>
                  <a:pt x="4254" y="196"/>
                </a:cubicBezTo>
                <a:cubicBezTo>
                  <a:pt x="4415" y="196"/>
                  <a:pt x="4519" y="232"/>
                  <a:pt x="4667" y="277"/>
                </a:cubicBezTo>
                <a:cubicBezTo>
                  <a:pt x="4815" y="322"/>
                  <a:pt x="5053" y="418"/>
                  <a:pt x="5142" y="465"/>
                </a:cubicBezTo>
                <a:cubicBezTo>
                  <a:pt x="5231" y="512"/>
                  <a:pt x="5193" y="490"/>
                  <a:pt x="5204" y="559"/>
                </a:cubicBezTo>
                <a:cubicBezTo>
                  <a:pt x="5215" y="628"/>
                  <a:pt x="5212" y="816"/>
                  <a:pt x="5210" y="877"/>
                </a:cubicBezTo>
                <a:cubicBezTo>
                  <a:pt x="5208" y="938"/>
                  <a:pt x="5224" y="920"/>
                  <a:pt x="5192" y="927"/>
                </a:cubicBezTo>
                <a:cubicBezTo>
                  <a:pt x="5160" y="934"/>
                  <a:pt x="5269" y="922"/>
                  <a:pt x="5017" y="921"/>
                </a:cubicBezTo>
                <a:cubicBezTo>
                  <a:pt x="4765" y="920"/>
                  <a:pt x="4422" y="922"/>
                  <a:pt x="3679" y="921"/>
                </a:cubicBezTo>
                <a:cubicBezTo>
                  <a:pt x="2936" y="920"/>
                  <a:pt x="1120" y="915"/>
                  <a:pt x="560" y="915"/>
                </a:cubicBezTo>
                <a:cubicBezTo>
                  <a:pt x="0" y="915"/>
                  <a:pt x="376" y="921"/>
                  <a:pt x="317" y="921"/>
                </a:cubicBezTo>
                <a:cubicBezTo>
                  <a:pt x="258" y="921"/>
                  <a:pt x="226" y="1044"/>
                  <a:pt x="204" y="915"/>
                </a:cubicBezTo>
                <a:cubicBezTo>
                  <a:pt x="182" y="786"/>
                  <a:pt x="101" y="288"/>
                  <a:pt x="182" y="144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8D7EF9-B359-4149-BDBC-ED4395960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8490" y="1570831"/>
            <a:ext cx="152400" cy="1295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4CE7555-4567-854E-BC3F-C8DB2560A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1765" y="1418431"/>
            <a:ext cx="152400" cy="1295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3" name="Text Box 21">
            <a:extLst>
              <a:ext uri="{FF2B5EF4-FFF2-40B4-BE49-F238E27FC236}">
                <a16:creationId xmlns:a16="http://schemas.microsoft.com/office/drawing/2014/main" id="{8FD48B34-5C14-174D-9AF0-C984E7758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0965" y="1951831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2</a:t>
            </a:r>
            <a:endParaRPr lang="en-US">
              <a:cs typeface="ＭＳ Ｐゴシック" charset="0"/>
            </a:endParaRPr>
          </a:p>
        </p:txBody>
      </p:sp>
      <p:sp>
        <p:nvSpPr>
          <p:cNvPr id="24" name="Line 22">
            <a:extLst>
              <a:ext uri="{FF2B5EF4-FFF2-40B4-BE49-F238E27FC236}">
                <a16:creationId xmlns:a16="http://schemas.microsoft.com/office/drawing/2014/main" id="{81C873E8-96EF-9F4D-B0F7-2A740E46DC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5340" y="959644"/>
            <a:ext cx="179388" cy="465137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A10D20DE-CD93-374A-BA88-EF6C9EFF376A}"/>
              </a:ext>
            </a:extLst>
          </p:cNvPr>
          <p:cNvSpPr>
            <a:spLocks/>
          </p:cNvSpPr>
          <p:nvPr/>
        </p:nvSpPr>
        <p:spPr bwMode="auto">
          <a:xfrm>
            <a:off x="2839965" y="1415256"/>
            <a:ext cx="2008188" cy="695325"/>
          </a:xfrm>
          <a:custGeom>
            <a:avLst/>
            <a:gdLst>
              <a:gd name="T0" fmla="*/ 0 w 1265"/>
              <a:gd name="T1" fmla="*/ 2 h 438"/>
              <a:gd name="T2" fmla="*/ 171 w 1265"/>
              <a:gd name="T3" fmla="*/ 13 h 438"/>
              <a:gd name="T4" fmla="*/ 559 w 1265"/>
              <a:gd name="T5" fmla="*/ 81 h 438"/>
              <a:gd name="T6" fmla="*/ 809 w 1265"/>
              <a:gd name="T7" fmla="*/ 194 h 438"/>
              <a:gd name="T8" fmla="*/ 946 w 1265"/>
              <a:gd name="T9" fmla="*/ 300 h 438"/>
              <a:gd name="T10" fmla="*/ 1265 w 1265"/>
              <a:gd name="T11" fmla="*/ 438 h 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65" h="438">
                <a:moveTo>
                  <a:pt x="0" y="2"/>
                </a:moveTo>
                <a:cubicBezTo>
                  <a:pt x="39" y="1"/>
                  <a:pt x="78" y="0"/>
                  <a:pt x="171" y="13"/>
                </a:cubicBezTo>
                <a:cubicBezTo>
                  <a:pt x="264" y="26"/>
                  <a:pt x="453" y="51"/>
                  <a:pt x="559" y="81"/>
                </a:cubicBezTo>
                <a:cubicBezTo>
                  <a:pt x="665" y="111"/>
                  <a:pt x="745" y="158"/>
                  <a:pt x="809" y="194"/>
                </a:cubicBezTo>
                <a:cubicBezTo>
                  <a:pt x="873" y="230"/>
                  <a:pt x="870" y="259"/>
                  <a:pt x="946" y="300"/>
                </a:cubicBezTo>
                <a:cubicBezTo>
                  <a:pt x="1022" y="341"/>
                  <a:pt x="1143" y="389"/>
                  <a:pt x="1265" y="438"/>
                </a:cubicBezTo>
              </a:path>
            </a:pathLst>
          </a:custGeom>
          <a:noFill/>
          <a:ln w="38100">
            <a:solidFill>
              <a:srgbClr val="FF050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Line 24">
            <a:extLst>
              <a:ext uri="{FF2B5EF4-FFF2-40B4-BE49-F238E27FC236}">
                <a16:creationId xmlns:a16="http://schemas.microsoft.com/office/drawing/2014/main" id="{081CE198-498E-FC4E-8F41-63DC0B6FB4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97365" y="978694"/>
            <a:ext cx="646113" cy="1131887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Line 25">
            <a:extLst>
              <a:ext uri="{FF2B5EF4-FFF2-40B4-BE49-F238E27FC236}">
                <a16:creationId xmlns:a16="http://schemas.microsoft.com/office/drawing/2014/main" id="{F88B7DC0-75E9-2B46-A420-758A18896F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0665" y="2020094"/>
            <a:ext cx="257175" cy="100012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Line 26">
            <a:extLst>
              <a:ext uri="{FF2B5EF4-FFF2-40B4-BE49-F238E27FC236}">
                <a16:creationId xmlns:a16="http://schemas.microsoft.com/office/drawing/2014/main" id="{CA3CDDDD-72D0-104C-9077-26B6E6870FB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43478" y="999331"/>
            <a:ext cx="98425" cy="1258888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Line 27">
            <a:extLst>
              <a:ext uri="{FF2B5EF4-FFF2-40B4-BE49-F238E27FC236}">
                <a16:creationId xmlns:a16="http://schemas.microsoft.com/office/drawing/2014/main" id="{3706F3AA-C158-A94E-BC19-9CBEA2F4D2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96290" y="969169"/>
            <a:ext cx="465138" cy="723900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7D6F538F-9438-9E44-89B5-56B972C7FD22}"/>
              </a:ext>
            </a:extLst>
          </p:cNvPr>
          <p:cNvSpPr>
            <a:spLocks/>
          </p:cNvSpPr>
          <p:nvPr/>
        </p:nvSpPr>
        <p:spPr bwMode="auto">
          <a:xfrm>
            <a:off x="5651428" y="1642269"/>
            <a:ext cx="3360737" cy="700087"/>
          </a:xfrm>
          <a:custGeom>
            <a:avLst/>
            <a:gdLst>
              <a:gd name="T0" fmla="*/ 2117 w 2117"/>
              <a:gd name="T1" fmla="*/ 51 h 441"/>
              <a:gd name="T2" fmla="*/ 1957 w 2117"/>
              <a:gd name="T3" fmla="*/ 7 h 441"/>
              <a:gd name="T4" fmla="*/ 1813 w 2117"/>
              <a:gd name="T5" fmla="*/ 7 h 441"/>
              <a:gd name="T6" fmla="*/ 1475 w 2117"/>
              <a:gd name="T7" fmla="*/ 51 h 441"/>
              <a:gd name="T8" fmla="*/ 1250 w 2117"/>
              <a:gd name="T9" fmla="*/ 107 h 441"/>
              <a:gd name="T10" fmla="*/ 1007 w 2117"/>
              <a:gd name="T11" fmla="*/ 245 h 441"/>
              <a:gd name="T12" fmla="*/ 794 w 2117"/>
              <a:gd name="T13" fmla="*/ 395 h 441"/>
              <a:gd name="T14" fmla="*/ 475 w 2117"/>
              <a:gd name="T15" fmla="*/ 438 h 441"/>
              <a:gd name="T16" fmla="*/ 88 w 2117"/>
              <a:gd name="T17" fmla="*/ 413 h 441"/>
              <a:gd name="T18" fmla="*/ 0 w 2117"/>
              <a:gd name="T19" fmla="*/ 388 h 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17" h="441">
                <a:moveTo>
                  <a:pt x="2117" y="51"/>
                </a:moveTo>
                <a:cubicBezTo>
                  <a:pt x="2062" y="32"/>
                  <a:pt x="2008" y="14"/>
                  <a:pt x="1957" y="7"/>
                </a:cubicBezTo>
                <a:cubicBezTo>
                  <a:pt x="1906" y="0"/>
                  <a:pt x="1893" y="0"/>
                  <a:pt x="1813" y="7"/>
                </a:cubicBezTo>
                <a:cubicBezTo>
                  <a:pt x="1733" y="14"/>
                  <a:pt x="1569" y="34"/>
                  <a:pt x="1475" y="51"/>
                </a:cubicBezTo>
                <a:cubicBezTo>
                  <a:pt x="1381" y="68"/>
                  <a:pt x="1328" y="75"/>
                  <a:pt x="1250" y="107"/>
                </a:cubicBezTo>
                <a:cubicBezTo>
                  <a:pt x="1172" y="139"/>
                  <a:pt x="1083" y="197"/>
                  <a:pt x="1007" y="245"/>
                </a:cubicBezTo>
                <a:cubicBezTo>
                  <a:pt x="931" y="293"/>
                  <a:pt x="883" y="363"/>
                  <a:pt x="794" y="395"/>
                </a:cubicBezTo>
                <a:cubicBezTo>
                  <a:pt x="705" y="427"/>
                  <a:pt x="593" y="435"/>
                  <a:pt x="475" y="438"/>
                </a:cubicBezTo>
                <a:cubicBezTo>
                  <a:pt x="357" y="441"/>
                  <a:pt x="167" y="421"/>
                  <a:pt x="88" y="413"/>
                </a:cubicBezTo>
                <a:cubicBezTo>
                  <a:pt x="9" y="405"/>
                  <a:pt x="4" y="396"/>
                  <a:pt x="0" y="388"/>
                </a:cubicBezTo>
              </a:path>
            </a:pathLst>
          </a:custGeom>
          <a:noFill/>
          <a:ln w="38100">
            <a:solidFill>
              <a:srgbClr val="FF050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Line 29">
            <a:extLst>
              <a:ext uri="{FF2B5EF4-FFF2-40B4-BE49-F238E27FC236}">
                <a16:creationId xmlns:a16="http://schemas.microsoft.com/office/drawing/2014/main" id="{41900B0D-EC15-E842-932E-D53838FF590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22853" y="2269331"/>
            <a:ext cx="207962" cy="28575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Text Box 30">
            <a:extLst>
              <a:ext uri="{FF2B5EF4-FFF2-40B4-BE49-F238E27FC236}">
                <a16:creationId xmlns:a16="http://schemas.microsoft.com/office/drawing/2014/main" id="{E6BF1854-072E-1B4C-9E66-497841265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5065" y="613569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i</a:t>
            </a:r>
            <a:endParaRPr lang="en-US">
              <a:cs typeface="ＭＳ Ｐゴシック" charset="0"/>
            </a:endParaRPr>
          </a:p>
        </p:txBody>
      </p:sp>
      <p:sp>
        <p:nvSpPr>
          <p:cNvPr id="33" name="Text Box 31">
            <a:extLst>
              <a:ext uri="{FF2B5EF4-FFF2-40B4-BE49-F238E27FC236}">
                <a16:creationId xmlns:a16="http://schemas.microsoft.com/office/drawing/2014/main" id="{EB0A7D34-532F-DB4C-BA4B-603F4B712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48753" y="608806"/>
            <a:ext cx="354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cs typeface="ＭＳ Ｐゴシック" charset="0"/>
              </a:rPr>
              <a:t>2</a:t>
            </a:r>
          </a:p>
        </p:txBody>
      </p:sp>
      <p:sp>
        <p:nvSpPr>
          <p:cNvPr id="34" name="Text Box 32">
            <a:extLst>
              <a:ext uri="{FF2B5EF4-FFF2-40B4-BE49-F238E27FC236}">
                <a16:creationId xmlns:a16="http://schemas.microsoft.com/office/drawing/2014/main" id="{2E1FB96E-090A-4442-BFE5-4F1739732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5915" y="608806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>
                <a:cs typeface="ＭＳ Ｐゴシック" charset="0"/>
              </a:rPr>
              <a:t>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8B8C93F-31EC-A54A-9306-965977351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7965" y="2770981"/>
            <a:ext cx="8077200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6" name="Text Box 34">
            <a:extLst>
              <a:ext uri="{FF2B5EF4-FFF2-40B4-BE49-F238E27FC236}">
                <a16:creationId xmlns:a16="http://schemas.microsoft.com/office/drawing/2014/main" id="{00D1C523-95C5-B648-A7EC-B9C70469C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190" y="2896394"/>
            <a:ext cx="835356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Sometimes also called the </a:t>
            </a:r>
            <a:r>
              <a:rPr lang="en-US" i="1" dirty="0">
                <a:solidFill>
                  <a:srgbClr val="FF0300"/>
                </a:solidFill>
                <a:latin typeface="Arial Black" charset="0"/>
                <a:cs typeface="ＭＳ Ｐゴシック" charset="0"/>
              </a:rPr>
              <a:t>“plus-minus method”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: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>
              <a:buFontTx/>
              <a:buChar char="•"/>
            </a:pP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Plot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i="1" dirty="0">
                <a:latin typeface="Times New Roman" charset="0"/>
                <a:cs typeface="ＭＳ Ｐゴシック" charset="0"/>
              </a:rPr>
              <a:t>t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1</a:t>
            </a:r>
            <a:r>
              <a:rPr lang="en-US" i="1" baseline="-25000" dirty="0">
                <a:latin typeface="Times New Roman" charset="0"/>
                <a:cs typeface="ＭＳ Ｐゴシック" charset="0"/>
              </a:rPr>
              <a:t>i</a:t>
            </a:r>
            <a:r>
              <a:rPr lang="en-US" i="1" dirty="0">
                <a:latin typeface="Times New Roman" charset="0"/>
                <a:cs typeface="ＭＳ Ｐゴシック" charset="0"/>
              </a:rPr>
              <a:t>–t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2</a:t>
            </a:r>
            <a:r>
              <a:rPr lang="en-US" i="1" baseline="-25000" dirty="0">
                <a:latin typeface="Times New Roman" charset="0"/>
                <a:cs typeface="ＭＳ Ｐゴシック" charset="0"/>
              </a:rPr>
              <a:t>i</a:t>
            </a:r>
            <a:r>
              <a:rPr lang="en-US" dirty="0">
                <a:cs typeface="ＭＳ Ｐゴシック" charset="0"/>
              </a:rPr>
              <a:t> </a:t>
            </a:r>
            <a:r>
              <a:rPr lang="en-US" dirty="0" err="1">
                <a:solidFill>
                  <a:srgbClr val="0039AC"/>
                </a:solidFill>
                <a:cs typeface="ＭＳ Ｐゴシック" charset="0"/>
              </a:rPr>
              <a:t>vs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i="1" dirty="0">
                <a:latin typeface="Times New Roman" charset="0"/>
                <a:cs typeface="ＭＳ Ｐゴシック" charset="0"/>
              </a:rPr>
              <a:t>x</a:t>
            </a:r>
            <a:r>
              <a:rPr lang="en-US" i="1" baseline="-25000" dirty="0">
                <a:latin typeface="Times New Roman" charset="0"/>
                <a:cs typeface="ＭＳ Ｐゴシック" charset="0"/>
              </a:rPr>
              <a:t>i</a:t>
            </a:r>
            <a:r>
              <a:rPr lang="en-US" dirty="0"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for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cs typeface="ＭＳ Ｐゴシック" charset="0"/>
              </a:rPr>
              <a:t>SP</a:t>
            </a:r>
            <a:r>
              <a:rPr lang="en-US" dirty="0">
                <a:latin typeface="Times New Roman" charset="0"/>
                <a:cs typeface="ＭＳ Ｐゴシック" charset="0"/>
              </a:rPr>
              <a:t>1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,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cs typeface="ＭＳ Ｐゴシック" charset="0"/>
              </a:rPr>
              <a:t>SP</a:t>
            </a:r>
            <a:r>
              <a:rPr lang="en-US" dirty="0">
                <a:latin typeface="Times New Roman" charset="0"/>
                <a:cs typeface="ＭＳ Ｐゴシック" charset="0"/>
              </a:rPr>
              <a:t>2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and all geophones </a:t>
            </a:r>
            <a:r>
              <a:rPr lang="en-US" i="1" dirty="0" err="1">
                <a:latin typeface="Times New Roman" charset="0"/>
                <a:cs typeface="ＭＳ Ｐゴシック" charset="0"/>
              </a:rPr>
              <a:t>i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. Calculate</a:t>
            </a:r>
          </a:p>
          <a:p>
            <a:pPr eaLnBrk="0" hangingPunct="0"/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  </a:t>
            </a:r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2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from slope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of the line fit (</a:t>
            </a:r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2</a:t>
            </a:r>
            <a:r>
              <a:rPr lang="en-US" dirty="0">
                <a:latin typeface="Times New Roman" charset="0"/>
                <a:cs typeface="ＭＳ Ｐゴシック" charset="0"/>
              </a:rPr>
              <a:t> = 2/</a:t>
            </a:r>
            <a:r>
              <a:rPr lang="en-US" i="1" dirty="0">
                <a:latin typeface="Times New Roman" charset="0"/>
                <a:cs typeface="ＭＳ Ｐゴシック" charset="0"/>
              </a:rPr>
              <a:t>m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).</a:t>
            </a:r>
          </a:p>
          <a:p>
            <a:pPr eaLnBrk="0" hangingPunct="0"/>
            <a:endParaRPr lang="en-US" dirty="0">
              <a:solidFill>
                <a:srgbClr val="0039AC"/>
              </a:solidFill>
              <a:cs typeface="ＭＳ Ｐゴシック" charset="0"/>
            </a:endParaRPr>
          </a:p>
          <a:p>
            <a:pPr eaLnBrk="0" hangingPunct="0">
              <a:buFontTx/>
              <a:buChar char="•"/>
            </a:pP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At each geophone </a:t>
            </a:r>
            <a:r>
              <a:rPr lang="en-US" i="1" dirty="0" err="1">
                <a:latin typeface="Times New Roman" charset="0"/>
                <a:cs typeface="ＭＳ Ｐゴシック" charset="0"/>
              </a:rPr>
              <a:t>i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, calculate thickness as 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CB3CD298-FAA3-414B-89A3-46C57DAD1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040" y="5503069"/>
            <a:ext cx="3067050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0479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B3665AE3-EC34-1C4C-9EB4-B2770C9E0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3606" y="2031207"/>
            <a:ext cx="7848600" cy="1828800"/>
          </a:xfrm>
          <a:prstGeom prst="rect">
            <a:avLst/>
          </a:prstGeom>
          <a:solidFill>
            <a:srgbClr val="F2D9D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6" name="Text Box 4">
            <a:extLst>
              <a:ext uri="{FF2B5EF4-FFF2-40B4-BE49-F238E27FC236}">
                <a16:creationId xmlns:a16="http://schemas.microsoft.com/office/drawing/2014/main" id="{246F0A02-E76F-9142-BC1D-848113707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5331" y="253207"/>
            <a:ext cx="56433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 dirty="0">
                <a:solidFill>
                  <a:srgbClr val="FF0000"/>
                </a:solidFill>
                <a:latin typeface="Arial Black" charset="0"/>
                <a:cs typeface="ＭＳ Ｐゴシック" charset="0"/>
              </a:rPr>
              <a:t>The Reflection Seismic Method:</a:t>
            </a:r>
          </a:p>
        </p:txBody>
      </p:sp>
      <p:sp>
        <p:nvSpPr>
          <p:cNvPr id="57" name="Text Box 5">
            <a:extLst>
              <a:ext uri="{FF2B5EF4-FFF2-40B4-BE49-F238E27FC236}">
                <a16:creationId xmlns:a16="http://schemas.microsoft.com/office/drawing/2014/main" id="{5EA914FF-721D-D540-828E-956126DDF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881" y="737394"/>
            <a:ext cx="790793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Consider a single horizontal layer over a half-space, with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    layer thickness </a:t>
            </a:r>
            <a:r>
              <a:rPr lang="en-US" i="1" dirty="0">
                <a:latin typeface="Times New Roman" charset="0"/>
                <a:cs typeface="ＭＳ Ｐゴシック" charset="0"/>
              </a:rPr>
              <a:t>h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1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and velocity </a:t>
            </a:r>
            <a:r>
              <a:rPr lang="en-US" i="1" dirty="0">
                <a:latin typeface="Times New Roman" charset="0"/>
                <a:cs typeface="ＭＳ Ｐゴシック" charset="0"/>
              </a:rPr>
              <a:t>V</a:t>
            </a:r>
            <a:r>
              <a:rPr lang="en-US" baseline="-25000" dirty="0">
                <a:latin typeface="Times New Roman" charset="0"/>
                <a:cs typeface="ＭＳ Ｐゴシック" charset="0"/>
              </a:rPr>
              <a:t>1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:</a:t>
            </a:r>
          </a:p>
        </p:txBody>
      </p:sp>
      <p:sp>
        <p:nvSpPr>
          <p:cNvPr id="58" name="AutoShape 6">
            <a:extLst>
              <a:ext uri="{FF2B5EF4-FFF2-40B4-BE49-F238E27FC236}">
                <a16:creationId xmlns:a16="http://schemas.microsoft.com/office/drawing/2014/main" id="{9D51C747-C2D1-3F45-B1F5-048EF2685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7456" y="1605757"/>
            <a:ext cx="457200" cy="304800"/>
          </a:xfrm>
          <a:prstGeom prst="cloudCallout">
            <a:avLst>
              <a:gd name="adj1" fmla="val -9375"/>
              <a:gd name="adj2" fmla="val 94273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59" name="AutoShape 7">
            <a:extLst>
              <a:ext uri="{FF2B5EF4-FFF2-40B4-BE49-F238E27FC236}">
                <a16:creationId xmlns:a16="http://schemas.microsoft.com/office/drawing/2014/main" id="{14A80D41-231D-5E44-A12A-C4C127214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7269" y="1834357"/>
            <a:ext cx="115887" cy="187325"/>
          </a:xfrm>
          <a:prstGeom prst="can">
            <a:avLst>
              <a:gd name="adj" fmla="val 4041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83819183-6CAF-0C4A-AE91-7A86A3892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3606" y="3860007"/>
            <a:ext cx="7848600" cy="38258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1" name="Line 9">
            <a:extLst>
              <a:ext uri="{FF2B5EF4-FFF2-40B4-BE49-F238E27FC236}">
                <a16:creationId xmlns:a16="http://schemas.microsoft.com/office/drawing/2014/main" id="{85FD6CE2-4142-9E44-9F02-590996BD3B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5256" y="2031207"/>
            <a:ext cx="1725613" cy="1814512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2" name="Line 10">
            <a:extLst>
              <a:ext uri="{FF2B5EF4-FFF2-40B4-BE49-F238E27FC236}">
                <a16:creationId xmlns:a16="http://schemas.microsoft.com/office/drawing/2014/main" id="{CB9EF27D-97EC-0D42-AD84-02D7332C55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5631" y="2034382"/>
            <a:ext cx="1725613" cy="1814512"/>
          </a:xfrm>
          <a:prstGeom prst="line">
            <a:avLst/>
          </a:prstGeom>
          <a:noFill/>
          <a:ln w="38100">
            <a:solidFill>
              <a:srgbClr val="FF050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3" name="Line 11">
            <a:extLst>
              <a:ext uri="{FF2B5EF4-FFF2-40B4-BE49-F238E27FC236}">
                <a16:creationId xmlns:a16="http://schemas.microsoft.com/office/drawing/2014/main" id="{DB4A0297-F3AD-4647-AD02-13BB656965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01344" y="2016919"/>
            <a:ext cx="0" cy="184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4" name="Text Box 12">
            <a:extLst>
              <a:ext uri="{FF2B5EF4-FFF2-40B4-BE49-F238E27FC236}">
                <a16:creationId xmlns:a16="http://schemas.microsoft.com/office/drawing/2014/main" id="{9F6C67E8-C19D-BF46-A9FF-8D689222F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6256" y="2640807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h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65" name="Line 13">
            <a:extLst>
              <a:ext uri="{FF2B5EF4-FFF2-40B4-BE49-F238E27FC236}">
                <a16:creationId xmlns:a16="http://schemas.microsoft.com/office/drawing/2014/main" id="{B489D197-AE36-AB4E-BBC4-77E51738F9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4781" y="1858169"/>
            <a:ext cx="1706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6" name="Text Box 14">
            <a:extLst>
              <a:ext uri="{FF2B5EF4-FFF2-40B4-BE49-F238E27FC236}">
                <a16:creationId xmlns:a16="http://schemas.microsoft.com/office/drawing/2014/main" id="{0EB25112-D1CB-664E-A1FA-567EA25B8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3606" y="2031207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V</a:t>
            </a:r>
            <a:r>
              <a:rPr lang="en-US" baseline="-25000">
                <a:latin typeface="Times New Roman" charset="0"/>
                <a:cs typeface="ＭＳ Ｐゴシック" charset="0"/>
              </a:rPr>
              <a:t>1</a:t>
            </a:r>
            <a:endParaRPr lang="en-US">
              <a:cs typeface="ＭＳ Ｐゴシック" charset="0"/>
            </a:endParaRPr>
          </a:p>
        </p:txBody>
      </p:sp>
      <p:sp>
        <p:nvSpPr>
          <p:cNvPr id="67" name="Text Box 15">
            <a:extLst>
              <a:ext uri="{FF2B5EF4-FFF2-40B4-BE49-F238E27FC236}">
                <a16:creationId xmlns:a16="http://schemas.microsoft.com/office/drawing/2014/main" id="{9A75381B-4A79-AB41-862A-B1B0B9B27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6606" y="1488282"/>
            <a:ext cx="557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i="1">
                <a:latin typeface="Times New Roman" charset="0"/>
                <a:cs typeface="ＭＳ Ｐゴシック" charset="0"/>
              </a:rPr>
              <a:t>x</a:t>
            </a:r>
            <a:r>
              <a:rPr lang="en-US">
                <a:latin typeface="Times New Roman" charset="0"/>
                <a:cs typeface="ＭＳ Ｐゴシック" charset="0"/>
              </a:rPr>
              <a:t>/2</a:t>
            </a:r>
          </a:p>
        </p:txBody>
      </p:sp>
      <p:sp>
        <p:nvSpPr>
          <p:cNvPr id="68" name="Text Box 16">
            <a:extLst>
              <a:ext uri="{FF2B5EF4-FFF2-40B4-BE49-F238E27FC236}">
                <a16:creationId xmlns:a16="http://schemas.microsoft.com/office/drawing/2014/main" id="{495BFBBA-CEA3-5D48-BC66-275E57EEB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881" y="4318794"/>
            <a:ext cx="7662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The travel-time for a reflected wave to a geophone at a</a:t>
            </a:r>
          </a:p>
          <a:p>
            <a:pPr eaLnBrk="0" hangingPunct="0"/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distance </a:t>
            </a:r>
            <a:r>
              <a:rPr lang="en-US" i="1" dirty="0">
                <a:latin typeface="Times New Roman" charset="0"/>
                <a:cs typeface="ＭＳ Ｐゴシック" charset="0"/>
              </a:rPr>
              <a:t>x</a:t>
            </a:r>
            <a:r>
              <a:rPr lang="en-US" dirty="0">
                <a:solidFill>
                  <a:schemeClr val="accent2"/>
                </a:solidFill>
                <a:cs typeface="ＭＳ Ｐゴシック" charset="0"/>
              </a:rPr>
              <a:t> </a:t>
            </a:r>
            <a:r>
              <a:rPr lang="en-US" dirty="0">
                <a:solidFill>
                  <a:srgbClr val="0039AC"/>
                </a:solidFill>
                <a:cs typeface="ＭＳ Ｐゴシック" charset="0"/>
              </a:rPr>
              <a:t>from the shot is given by: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D86203F8-18C8-C943-A9AA-87E610493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506" y="5274469"/>
            <a:ext cx="3429000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0065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24258</TotalTime>
  <Words>658</Words>
  <Application>Microsoft Macintosh PowerPoint</Application>
  <PresentationFormat>Widescreen</PresentationFormat>
  <Paragraphs>136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32</cp:revision>
  <cp:lastPrinted>2022-01-10T14:45:35Z</cp:lastPrinted>
  <dcterms:created xsi:type="dcterms:W3CDTF">2022-01-10T14:15:51Z</dcterms:created>
  <dcterms:modified xsi:type="dcterms:W3CDTF">2026-02-05T19:07:29Z</dcterms:modified>
</cp:coreProperties>
</file>