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317" r:id="rId4"/>
    <p:sldId id="318" r:id="rId5"/>
    <p:sldId id="319" r:id="rId6"/>
    <p:sldId id="320" r:id="rId7"/>
    <p:sldId id="321" r:id="rId8"/>
    <p:sldId id="283" r:id="rId9"/>
    <p:sldId id="323" r:id="rId10"/>
    <p:sldId id="291" r:id="rId11"/>
    <p:sldId id="356" r:id="rId12"/>
    <p:sldId id="327" r:id="rId13"/>
    <p:sldId id="328" r:id="rId14"/>
    <p:sldId id="3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2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Feb 2026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charset="0"/>
              </a:rPr>
              <a:t>(Lab 3)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530" y="6396335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</a:t>
            </a:r>
            <a:r>
              <a:rPr lang="en-US" sz="240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Lowry 2008-2026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E91FC406-D1EB-2844-B405-C7B63B0A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308" y="2521059"/>
            <a:ext cx="655538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 Black" charset="0"/>
                <a:cs typeface="+mn-cs"/>
              </a:rPr>
              <a:t>This Week’s Lab:</a:t>
            </a:r>
          </a:p>
          <a:p>
            <a:pPr>
              <a:defRPr/>
            </a:pPr>
            <a:endParaRPr lang="en-US" sz="1200" dirty="0">
              <a:solidFill>
                <a:srgbClr val="FF0000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• Review Lab 1</a:t>
            </a:r>
          </a:p>
          <a:p>
            <a:pPr>
              <a:defRPr/>
            </a:pPr>
            <a:endParaRPr lang="en-US" sz="1200" i="0" dirty="0">
              <a:solidFill>
                <a:srgbClr val="0039AC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• Lab 3: Modeling seismic refractions 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   (</a:t>
            </a:r>
            <a:r>
              <a:rPr lang="en-US" dirty="0">
                <a:solidFill>
                  <a:schemeClr val="tx2"/>
                </a:solidFill>
                <a:latin typeface="Arial Black" charset="0"/>
                <a:cs typeface="+mn-cs"/>
              </a:rPr>
              <a:t>Refract</a:t>
            </a:r>
            <a:r>
              <a:rPr lang="en-US" i="0" dirty="0">
                <a:solidFill>
                  <a:srgbClr val="0039AC"/>
                </a:solidFill>
                <a:latin typeface="Arial Black" charset="0"/>
                <a:cs typeface="+mn-cs"/>
              </a:rPr>
              <a:t> &amp; Xcel)</a:t>
            </a:r>
          </a:p>
          <a:p>
            <a:pPr>
              <a:defRPr/>
            </a:pPr>
            <a:endParaRPr lang="en-US" i="0" dirty="0">
              <a:solidFill>
                <a:srgbClr val="FF0000"/>
              </a:solidFill>
              <a:latin typeface="Arial Black" charset="0"/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FF0000"/>
                </a:solidFill>
                <a:latin typeface="Arial Black" charset="0"/>
                <a:cs typeface="+mn-cs"/>
              </a:rPr>
              <a:t>            </a:t>
            </a:r>
            <a:r>
              <a:rPr lang="en-US" sz="2800" i="0" dirty="0">
                <a:solidFill>
                  <a:srgbClr val="FF0000"/>
                </a:solidFill>
                <a:latin typeface="Arial Black" charset="0"/>
                <a:cs typeface="+mn-cs"/>
              </a:rPr>
              <a:t>Due 18 Feb at 2:30 pm</a:t>
            </a:r>
            <a:endParaRPr lang="en-US" i="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1F1FD544-9309-3646-967B-3BB90F7FB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766" y="797511"/>
            <a:ext cx="8082469" cy="5262979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A note on using Refract (&amp; any other code or</a:t>
            </a:r>
          </a:p>
          <a:p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     method):</a:t>
            </a:r>
          </a:p>
          <a:p>
            <a:endParaRPr lang="en-US" sz="800" i="1" dirty="0">
              <a:solidFill>
                <a:srgbClr val="FF0300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39AC"/>
                </a:solidFill>
              </a:rPr>
              <a:t>The goal of any modeling exercise is to match the model</a:t>
            </a:r>
          </a:p>
          <a:p>
            <a:r>
              <a:rPr lang="en-US" dirty="0">
                <a:solidFill>
                  <a:srgbClr val="0039AC"/>
                </a:solidFill>
              </a:rPr>
              <a:t>predictions to the data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as closely as possible</a:t>
            </a:r>
            <a:r>
              <a:rPr lang="en-US" dirty="0">
                <a:solidFill>
                  <a:srgbClr val="0039AC"/>
                </a:solidFill>
              </a:rPr>
              <a:t>. This</a:t>
            </a:r>
          </a:p>
          <a:p>
            <a:r>
              <a:rPr lang="en-US" dirty="0">
                <a:solidFill>
                  <a:srgbClr val="0039AC"/>
                </a:solidFill>
              </a:rPr>
              <a:t>means you should check (repeatedly!!!) whether another</a:t>
            </a:r>
          </a:p>
          <a:p>
            <a:r>
              <a:rPr lang="en-US" dirty="0">
                <a:solidFill>
                  <a:srgbClr val="0039AC"/>
                </a:solidFill>
              </a:rPr>
              <a:t>model with slightly different parameters gives a better</a:t>
            </a:r>
          </a:p>
          <a:p>
            <a:r>
              <a:rPr lang="en-US" dirty="0">
                <a:solidFill>
                  <a:srgbClr val="0039AC"/>
                </a:solidFill>
              </a:rPr>
              <a:t>fit to the data, before accepting a model as “correct”!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RMS misfit of your model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will be the final arbiter</a:t>
            </a:r>
          </a:p>
          <a:p>
            <a:r>
              <a:rPr lang="en-US" dirty="0">
                <a:solidFill>
                  <a:srgbClr val="0039AC"/>
                </a:solidFill>
              </a:rPr>
              <a:t>of whether or not your model is a likely representation of</a:t>
            </a:r>
          </a:p>
          <a:p>
            <a:r>
              <a:rPr lang="en-US" dirty="0">
                <a:solidFill>
                  <a:srgbClr val="0039AC"/>
                </a:solidFill>
              </a:rPr>
              <a:t>the subsurface structure. </a:t>
            </a:r>
          </a:p>
          <a:p>
            <a:endParaRPr lang="en-US" sz="800" dirty="0">
              <a:solidFill>
                <a:srgbClr val="0039AC"/>
              </a:solidFill>
            </a:endParaRP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Always include the RMS misfit of the model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to the data in any write-ups</a:t>
            </a:r>
            <a:r>
              <a:rPr lang="en-US" dirty="0">
                <a:solidFill>
                  <a:srgbClr val="0039AC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of labs for this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class in which you model real data!!!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39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F59DF4-5F8F-4331-AE24-E5FDA6A86632}"/>
              </a:ext>
            </a:extLst>
          </p:cNvPr>
          <p:cNvSpPr/>
          <p:nvPr/>
        </p:nvSpPr>
        <p:spPr>
          <a:xfrm>
            <a:off x="6234382" y="4212493"/>
            <a:ext cx="420283" cy="318052"/>
          </a:xfrm>
          <a:prstGeom prst="rect">
            <a:avLst/>
          </a:prstGeom>
          <a:solidFill>
            <a:srgbClr val="819A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3D3EC9-009D-988E-B321-512404A88D41}"/>
              </a:ext>
            </a:extLst>
          </p:cNvPr>
          <p:cNvSpPr/>
          <p:nvPr/>
        </p:nvSpPr>
        <p:spPr>
          <a:xfrm>
            <a:off x="2249216" y="5297278"/>
            <a:ext cx="681541" cy="340770"/>
          </a:xfrm>
          <a:prstGeom prst="rect">
            <a:avLst/>
          </a:prstGeom>
          <a:solidFill>
            <a:srgbClr val="8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E0853-3719-C984-7C3F-0523309B3FDC}"/>
              </a:ext>
            </a:extLst>
          </p:cNvPr>
          <p:cNvSpPr txBox="1"/>
          <p:nvPr/>
        </p:nvSpPr>
        <p:spPr>
          <a:xfrm>
            <a:off x="90189" y="2653943"/>
            <a:ext cx="120845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for the Benson Park-n-Ride site: Our motivation was to assess whether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find evidence for an inferred location of the West Cache Fault. Inspection 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showed the surface layer is a soil with fairly high clay content. Geologic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near the location (circled above, from Solomon [1999]) suggests the surface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deposits are Provo lacustrine sand and silts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lps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interprets the West Cache fault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(dashed w/ question marks, indicating the fault is not mapped based on observational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there) as approximately following the contact with Provo/Bonneville lacustrine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silts and clays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lbpm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It is worth noting that only one recent offset of the WCF has been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dated </a:t>
            </a:r>
            <a:r>
              <a:rPr lang="en-US" sz="24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after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 Bonneville dropped to the Provo level. We placed our seismic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about 100 m west of the mapped fault “guess” (because further east was muddy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still snow-covered!)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44889-8D66-A904-F055-7A5054A27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5" y="214521"/>
            <a:ext cx="3521710" cy="24952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3C8EC1-5638-8E46-D242-03DA97D2D173}"/>
              </a:ext>
            </a:extLst>
          </p:cNvPr>
          <p:cNvSpPr/>
          <p:nvPr/>
        </p:nvSpPr>
        <p:spPr>
          <a:xfrm>
            <a:off x="2131625" y="2479071"/>
            <a:ext cx="148590" cy="142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D9088-438B-D697-B287-6F8D4262E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57" y="624220"/>
            <a:ext cx="3177485" cy="1689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7E000-66D9-3D0F-F616-28AD27BFA1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1"/>
          <a:stretch/>
        </p:blipFill>
        <p:spPr>
          <a:xfrm>
            <a:off x="6963841" y="213449"/>
            <a:ext cx="5083958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3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30CFE02-8283-A37A-3C5D-C1C16CA2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348" y="1197620"/>
            <a:ext cx="926330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Lab 3 Continued</a:t>
            </a:r>
          </a:p>
          <a:p>
            <a:pPr algn="l"/>
            <a:endParaRPr lang="en-US" sz="1200" i="1" dirty="0">
              <a:solidFill>
                <a:srgbClr val="0039AC"/>
              </a:solidFill>
              <a:latin typeface="Arial Black" charset="0"/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Your write-up should address the following: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(1.a) Is there unequivocal evidence for dip on the layer interface(s)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generating your arrivals? 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(1.b) If the model has a 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“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dipping</a:t>
            </a:r>
            <a:r>
              <a:rPr lang="ja-JP" altLang="en-US">
                <a:solidFill>
                  <a:srgbClr val="0039AC"/>
                </a:solidFill>
                <a:ea typeface="ＭＳ Ｐゴシック" charset="0"/>
              </a:rPr>
              <a:t>”</a:t>
            </a:r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layer, is the dip consistent with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the thickness change you’d expect at this location if it were offset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by the WCF? (Note the forward shot was on the East side of the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profile!)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(1.c) Is there misfit in your best-fitting model of the picks that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    can’t be reduced by changing the model parameters?</a:t>
            </a:r>
          </a:p>
          <a:p>
            <a:pPr algn="l"/>
            <a:r>
              <a:rPr lang="en-US" dirty="0">
                <a:solidFill>
                  <a:srgbClr val="0039AC"/>
                </a:solidFill>
                <a:ea typeface="ＭＳ Ｐゴシック" charset="0"/>
              </a:rPr>
              <a:t>(1.d) If so, how might you interpret that misfit?</a:t>
            </a:r>
          </a:p>
        </p:txBody>
      </p:sp>
    </p:spTree>
    <p:extLst>
      <p:ext uri="{BB962C8B-B14F-4D97-AF65-F5344CB8AC3E}">
        <p14:creationId xmlns:p14="http://schemas.microsoft.com/office/powerpoint/2010/main" val="114832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78" y="367030"/>
            <a:ext cx="9222396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(2) If we crossed the West Cache fault trace, our target </a:t>
            </a:r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would</a:t>
            </a:r>
          </a:p>
          <a:p>
            <a:pPr algn="l"/>
            <a:r>
              <a:rPr lang="en-US" dirty="0">
                <a:solidFill>
                  <a:srgbClr val="323399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have travel-times somewhere on a spectrum between a layer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over a vertical contact and an offset layer boundary:</a:t>
            </a: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There are no Xcel spreadsheet models of these among the Burger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codes, but I’ve created one (on the website; E-</a:t>
            </a:r>
            <a:r>
              <a:rPr lang="en-US" dirty="0" err="1">
                <a:solidFill>
                  <a:srgbClr val="323399"/>
                </a:solidFill>
                <a:ea typeface="ＭＳ Ｐゴシック" charset="0"/>
              </a:rPr>
              <a:t>W_Seismic.xlsx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). 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716087" y="4762677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716087" y="2047875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88996" y="4780192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83311" y="2047876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4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6C64C1C9-2284-D736-041B-6A4B8AD42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623" y="12700"/>
            <a:ext cx="9581469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</a:defRPr>
            </a:lvl9pPr>
          </a:lstStyle>
          <a:p>
            <a:pPr algn="l"/>
            <a:r>
              <a:rPr lang="en-US" sz="3200" i="1" dirty="0">
                <a:solidFill>
                  <a:srgbClr val="323399"/>
                </a:solidFill>
                <a:latin typeface="Arial Black" charset="0"/>
                <a:ea typeface="ＭＳ Ｐゴシック" charset="0"/>
              </a:rPr>
              <a:t>Lab 3 Continued</a:t>
            </a:r>
            <a:endParaRPr lang="en-US" sz="1200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Use the spreadsheet to model both “fault-like” cases. Start out 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 using the parameters for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, thickness &amp;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from your </a:t>
            </a:r>
            <a:r>
              <a:rPr lang="en-US" b="1" i="1" dirty="0">
                <a:solidFill>
                  <a:schemeClr val="tx2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Refract</a:t>
            </a:r>
          </a:p>
          <a:p>
            <a:pPr algn="l"/>
            <a:r>
              <a:rPr lang="en-US" i="1" dirty="0">
                <a:solidFill>
                  <a:schemeClr val="tx1"/>
                </a:solidFill>
                <a:ea typeface="ＭＳ Ｐゴシック" charset="0"/>
              </a:rPr>
              <a:t>   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model; then vary all five parameters as needed to improve the fit.</a:t>
            </a: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endParaRPr lang="en-US" dirty="0">
              <a:solidFill>
                <a:srgbClr val="323399"/>
              </a:solidFill>
              <a:ea typeface="ＭＳ Ｐゴシック" charset="0"/>
            </a:endParaRP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(2.a) Which of the three models is most successful (i.e., which has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   the smallest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ea typeface="ＭＳ Ｐゴシック" charset="0"/>
                <a:cs typeface="Arial Black" panose="020B0604020202020204" pitchFamily="34" charset="0"/>
              </a:rPr>
              <a:t>RMS misfit</a:t>
            </a:r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)?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Be sure to include screenshots of your spreadsheet models (params,</a:t>
            </a:r>
          </a:p>
          <a:p>
            <a:pPr algn="l"/>
            <a:r>
              <a:rPr lang="en-US" dirty="0">
                <a:solidFill>
                  <a:srgbClr val="323399"/>
                </a:solidFill>
                <a:ea typeface="ＭＳ Ｐゴシック" charset="0"/>
              </a:rPr>
              <a:t>data, RMS misfits, and plots!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1DB357F-14C5-4364-3120-4FA9363CD831}"/>
              </a:ext>
            </a:extLst>
          </p:cNvPr>
          <p:cNvGrpSpPr/>
          <p:nvPr/>
        </p:nvGrpSpPr>
        <p:grpSpPr>
          <a:xfrm>
            <a:off x="1716087" y="4414062"/>
            <a:ext cx="4295776" cy="876301"/>
            <a:chOff x="1716087" y="5077002"/>
            <a:chExt cx="4295776" cy="876301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E33A014-8CC8-8465-4E39-20356291F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531027"/>
              <a:ext cx="2147888" cy="412750"/>
            </a:xfrm>
            <a:prstGeom prst="rect">
              <a:avLst/>
            </a:prstGeom>
            <a:solidFill>
              <a:srgbClr val="DAA40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14D4B4F-D7A4-D5D1-E092-8287BE0DB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975" y="5531027"/>
              <a:ext cx="2147888" cy="412750"/>
            </a:xfrm>
            <a:prstGeom prst="rect">
              <a:avLst/>
            </a:prstGeom>
            <a:solidFill>
              <a:srgbClr val="8FE38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2" name="AutoShape 7">
              <a:extLst>
                <a:ext uri="{FF2B5EF4-FFF2-40B4-BE49-F238E27FC236}">
                  <a16:creationId xmlns:a16="http://schemas.microsoft.com/office/drawing/2014/main" id="{26CFA47D-7553-1003-1C16-11DA4DF79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2300" y="509605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3" name="AutoShape 8">
              <a:extLst>
                <a:ext uri="{FF2B5EF4-FFF2-40B4-BE49-F238E27FC236}">
                  <a16:creationId xmlns:a16="http://schemas.microsoft.com/office/drawing/2014/main" id="{AB1DA8C7-2DBF-15CE-741E-F0BC6186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591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4" name="AutoShape 9">
              <a:extLst>
                <a:ext uri="{FF2B5EF4-FFF2-40B4-BE49-F238E27FC236}">
                  <a16:creationId xmlns:a16="http://schemas.microsoft.com/office/drawing/2014/main" id="{790032FE-C1EF-17AC-7214-BC527F58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819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5" name="AutoShape 10">
              <a:extLst>
                <a:ext uri="{FF2B5EF4-FFF2-40B4-BE49-F238E27FC236}">
                  <a16:creationId xmlns:a16="http://schemas.microsoft.com/office/drawing/2014/main" id="{5D43E0E1-E938-03BF-D448-DA0B167B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047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6" name="AutoShape 11">
              <a:extLst>
                <a:ext uri="{FF2B5EF4-FFF2-40B4-BE49-F238E27FC236}">
                  <a16:creationId xmlns:a16="http://schemas.microsoft.com/office/drawing/2014/main" id="{4DFCF7EF-C250-2627-50CE-D15246F5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688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" name="AutoShape 12">
              <a:extLst>
                <a:ext uri="{FF2B5EF4-FFF2-40B4-BE49-F238E27FC236}">
                  <a16:creationId xmlns:a16="http://schemas.microsoft.com/office/drawing/2014/main" id="{219E49DE-5558-6508-6E17-BFFFA802A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7916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" name="AutoShape 13">
              <a:extLst>
                <a:ext uri="{FF2B5EF4-FFF2-40B4-BE49-F238E27FC236}">
                  <a16:creationId xmlns:a16="http://schemas.microsoft.com/office/drawing/2014/main" id="{6A675391-4CE5-6608-120D-00211D497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557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9" name="AutoShape 14">
              <a:extLst>
                <a:ext uri="{FF2B5EF4-FFF2-40B4-BE49-F238E27FC236}">
                  <a16:creationId xmlns:a16="http://schemas.microsoft.com/office/drawing/2014/main" id="{664664F1-2B1D-398C-C2C7-53D1A7553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6785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0" name="AutoShape 15">
              <a:extLst>
                <a:ext uri="{FF2B5EF4-FFF2-40B4-BE49-F238E27FC236}">
                  <a16:creationId xmlns:a16="http://schemas.microsoft.com/office/drawing/2014/main" id="{1EE626FA-32EB-43D9-2606-39988BFDF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6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1" name="AutoShape 16">
              <a:extLst>
                <a:ext uri="{FF2B5EF4-FFF2-40B4-BE49-F238E27FC236}">
                  <a16:creationId xmlns:a16="http://schemas.microsoft.com/office/drawing/2014/main" id="{4C5AB1FF-C97F-AB3F-9947-9E0B173D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65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2" name="AutoShape 17">
              <a:extLst>
                <a:ext uri="{FF2B5EF4-FFF2-40B4-BE49-F238E27FC236}">
                  <a16:creationId xmlns:a16="http://schemas.microsoft.com/office/drawing/2014/main" id="{DDF5AADE-3433-ED80-B513-C3E7EF5DF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4295" y="5219877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3" name="AutoShape 18">
              <a:extLst>
                <a:ext uri="{FF2B5EF4-FFF2-40B4-BE49-F238E27FC236}">
                  <a16:creationId xmlns:a16="http://schemas.microsoft.com/office/drawing/2014/main" id="{FC143BAC-B02B-7E31-4379-E05377980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64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4" name="AutoShape 19">
              <a:extLst>
                <a:ext uri="{FF2B5EF4-FFF2-40B4-BE49-F238E27FC236}">
                  <a16:creationId xmlns:a16="http://schemas.microsoft.com/office/drawing/2014/main" id="{99A43CC1-464B-FFF8-E72F-1371150B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5077002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5" name="Text Box 20">
              <a:extLst>
                <a:ext uri="{FF2B5EF4-FFF2-40B4-BE49-F238E27FC236}">
                  <a16:creationId xmlns:a16="http://schemas.microsoft.com/office/drawing/2014/main" id="{DCAB1EB5-4380-7B93-B98B-E33F1B739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1387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136" name="Text Box 21">
              <a:extLst>
                <a:ext uri="{FF2B5EF4-FFF2-40B4-BE49-F238E27FC236}">
                  <a16:creationId xmlns:a16="http://schemas.microsoft.com/office/drawing/2014/main" id="{5C31F66C-6AB2-6A29-6B9C-7DD9977D8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550" y="567866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1000 m/s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92FCC0E-53ED-E91D-9004-9D2432891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087" y="5324652"/>
              <a:ext cx="4295776" cy="20637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8" name="Text Box 23">
              <a:extLst>
                <a:ext uri="{FF2B5EF4-FFF2-40B4-BE49-F238E27FC236}">
                  <a16:creationId xmlns:a16="http://schemas.microsoft.com/office/drawing/2014/main" id="{6355AD2E-8C29-77F8-4131-D9B02088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7" y="5286552"/>
              <a:ext cx="1044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139" name="AutoShape 24">
              <a:extLst>
                <a:ext uri="{FF2B5EF4-FFF2-40B4-BE49-F238E27FC236}">
                  <a16:creationId xmlns:a16="http://schemas.microsoft.com/office/drawing/2014/main" id="{547639E0-2E2F-4788-D5EB-E72240513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0" name="AutoShape 25">
              <a:extLst>
                <a:ext uri="{FF2B5EF4-FFF2-40B4-BE49-F238E27FC236}">
                  <a16:creationId xmlns:a16="http://schemas.microsoft.com/office/drawing/2014/main" id="{61D0E844-D9BE-0BD3-3F84-B16C2EEF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0" y="5218290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1" name="AutoShape 26">
              <a:extLst>
                <a:ext uri="{FF2B5EF4-FFF2-40B4-BE49-F238E27FC236}">
                  <a16:creationId xmlns:a16="http://schemas.microsoft.com/office/drawing/2014/main" id="{2C01B554-A46A-64A1-7AFC-FE05CFA0C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523" y="5219877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AF3AE03-0963-3E55-FAB7-A91759529902}"/>
              </a:ext>
            </a:extLst>
          </p:cNvPr>
          <p:cNvGrpSpPr/>
          <p:nvPr/>
        </p:nvGrpSpPr>
        <p:grpSpPr>
          <a:xfrm>
            <a:off x="1716087" y="1699260"/>
            <a:ext cx="4295775" cy="2716212"/>
            <a:chOff x="1716087" y="2362200"/>
            <a:chExt cx="4295775" cy="271621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8A8D0C-BB57-3758-9844-ACAB38994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339" y="2362200"/>
              <a:ext cx="4255520" cy="26673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Line 29">
              <a:extLst>
                <a:ext uri="{FF2B5EF4-FFF2-40B4-BE49-F238E27FC236}">
                  <a16:creationId xmlns:a16="http://schemas.microsoft.com/office/drawing/2014/main" id="{F8600F93-0C54-7C1F-F3E4-109E7B663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74171" y="4330136"/>
              <a:ext cx="508937" cy="68216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Line 30">
              <a:extLst>
                <a:ext uri="{FF2B5EF4-FFF2-40B4-BE49-F238E27FC236}">
                  <a16:creationId xmlns:a16="http://schemas.microsoft.com/office/drawing/2014/main" id="{EDADD6E9-6607-4007-ED47-89DC97157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30464" y="4527505"/>
              <a:ext cx="359419" cy="49150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Line 31">
              <a:extLst>
                <a:ext uri="{FF2B5EF4-FFF2-40B4-BE49-F238E27FC236}">
                  <a16:creationId xmlns:a16="http://schemas.microsoft.com/office/drawing/2014/main" id="{D4FEEB5D-1917-40DB-B757-5A6157773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9883" y="3944022"/>
              <a:ext cx="1778884" cy="578692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Line 32">
              <a:extLst>
                <a:ext uri="{FF2B5EF4-FFF2-40B4-BE49-F238E27FC236}">
                  <a16:creationId xmlns:a16="http://schemas.microsoft.com/office/drawing/2014/main" id="{F7688DD9-1192-A45E-5373-B684E2327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5603" y="2657295"/>
              <a:ext cx="2093256" cy="126852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9FB7243E-E296-68AD-F09F-F20D056F7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50556" y="3345210"/>
              <a:ext cx="1620740" cy="99450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0" name="Line 34">
              <a:extLst>
                <a:ext uri="{FF2B5EF4-FFF2-40B4-BE49-F238E27FC236}">
                  <a16:creationId xmlns:a16="http://schemas.microsoft.com/office/drawing/2014/main" id="{D41573DB-A64B-1F00-D991-BD81F54AA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30464" y="2657295"/>
              <a:ext cx="2120092" cy="68791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8707D8B-9547-D5F6-91D5-FA031F9FF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547" y="4505469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758B51-AF56-77A2-2EB6-87716F116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9174" y="438953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DA0B83D-4202-081F-A51A-D914AD73D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759" y="427360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C37E3DBA-884E-3F2E-AC7F-5035CB23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386" y="415767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D172CB-15F4-CACD-705B-953A26065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4013" y="404174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E041F38-95C7-E4BF-3533-22E668B80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598" y="3925818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9F94498-6FC2-38D9-491E-D57E82475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9921" y="499793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07B814-0691-95B6-7224-6B7D0922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723" y="371599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D29A167-9AA3-6840-8915-931DB930D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350" y="3500422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A04D28F-EAE1-7E45-A9AD-1E5B1AC7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976" y="328485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5E73BFE-2373-64D8-9CC9-CDA87C79E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603" y="306927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31058C3-7A0B-0EDB-D7F4-413920B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1230" y="2853705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AFCD81B-F0B0-773C-9494-AF991C109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856" y="2638133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EAED814-D707-045E-3C7A-CCB0DCF43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8096" y="3931567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E97A607-8B1C-4E57-231D-64667E4D33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52769" y="4191212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507E329B-2D9C-3C67-9F5A-FCF8EFE418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98143" y="397564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4E365A3C-D0B6-3C74-5406-9A68478543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43516" y="376006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474C58-DD8F-3E73-DD0B-26D1936761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88889" y="3544495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283A7A-5EB3-AFAC-4868-2B491240A9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34263" y="3328922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F0576F0-A18F-9079-8241-442EA492C2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716087" y="2641007"/>
              <a:ext cx="2164181" cy="735820"/>
              <a:chOff x="754" y="3270"/>
              <a:chExt cx="2258" cy="768"/>
            </a:xfrm>
            <a:solidFill>
              <a:srgbClr val="323399"/>
            </a:solidFill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E4F33176-5720-5F6F-D706-8960C306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869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EFDCF2BB-C0BA-9811-6158-A7E5DC19F7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" y="374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474DCE2-DA6C-D399-6DDF-A6970A64A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" y="3627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00F9642-C515-1CBB-0EDE-EB81E2885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5" y="3506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B0232F64-AF1E-245F-6866-50F7A7DD3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3385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F640062-ACD5-DF7A-B023-5FF3EA73C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399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1B0243-0E78-C77C-B52B-F1CAA33E4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" y="327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rgbClr val="000000"/>
                    </a:solidFill>
                    <a:latin typeface="Arial" charset="0"/>
                    <a:ea typeface="ヒラギノ角ゴ ProN W3" charset="0"/>
                    <a:cs typeface="ヒラギノ角ゴ ProN W3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1" name="Text Box 62">
              <a:extLst>
                <a:ext uri="{FF2B5EF4-FFF2-40B4-BE49-F238E27FC236}">
                  <a16:creationId xmlns:a16="http://schemas.microsoft.com/office/drawing/2014/main" id="{9B337C0C-9E15-CCE7-EC37-731B20518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365" y="2755979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2" name="Text Box 63">
              <a:extLst>
                <a:ext uri="{FF2B5EF4-FFF2-40B4-BE49-F238E27FC236}">
                  <a16:creationId xmlns:a16="http://schemas.microsoft.com/office/drawing/2014/main" id="{CD7ADE5D-C005-A358-B69D-F4D8CB3B2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2371" y="4073366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" name="Text Box 64">
              <a:extLst>
                <a:ext uri="{FF2B5EF4-FFF2-40B4-BE49-F238E27FC236}">
                  <a16:creationId xmlns:a16="http://schemas.microsoft.com/office/drawing/2014/main" id="{7D01771E-E0A7-B325-85D7-30F77785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718" y="3009875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4" name="Text Box 65">
              <a:extLst>
                <a:ext uri="{FF2B5EF4-FFF2-40B4-BE49-F238E27FC236}">
                  <a16:creationId xmlns:a16="http://schemas.microsoft.com/office/drawing/2014/main" id="{7FF2D26B-8F34-EA76-B351-306DBD56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757" y="3882704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E9C188C-4821-6DB6-EE3C-AA711D98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234" y="4751700"/>
              <a:ext cx="46006" cy="45989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7EBADF0-D386-D549-9022-A43DCCED46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58189" y="4989309"/>
              <a:ext cx="46006" cy="4598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8775727-84B4-9A54-2381-769ED877B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9313" y="4506427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073C2C2-7DFD-DB34-E2F4-F5DD4ECAB4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963939" y="499889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3562B61-C17F-FF15-7123-C4CA09A4C0B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786626" y="4752658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4786241-71E8-3604-AC66-33717C6756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450210" y="4323430"/>
              <a:ext cx="46006" cy="45989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1" name="Text Box 72">
              <a:extLst>
                <a:ext uri="{FF2B5EF4-FFF2-40B4-BE49-F238E27FC236}">
                  <a16:creationId xmlns:a16="http://schemas.microsoft.com/office/drawing/2014/main" id="{61046002-4847-A76E-C17E-4ACD31B8D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572" y="4711460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2" name="Text Box 73">
              <a:extLst>
                <a:ext uri="{FF2B5EF4-FFF2-40B4-BE49-F238E27FC236}">
                  <a16:creationId xmlns:a16="http://schemas.microsoft.com/office/drawing/2014/main" id="{2C669E4E-8F7A-03DC-BC95-4A509570AE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154" y="4803437"/>
              <a:ext cx="735132" cy="27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39A9E77-CC9F-47AB-3339-4F4ACB962BC1}"/>
              </a:ext>
            </a:extLst>
          </p:cNvPr>
          <p:cNvGrpSpPr/>
          <p:nvPr/>
        </p:nvGrpSpPr>
        <p:grpSpPr>
          <a:xfrm>
            <a:off x="6188996" y="4431577"/>
            <a:ext cx="4266970" cy="897362"/>
            <a:chOff x="6183316" y="5029200"/>
            <a:chExt cx="4295778" cy="989013"/>
          </a:xfrm>
        </p:grpSpPr>
        <p:sp>
          <p:nvSpPr>
            <p:cNvPr id="47" name="AutoShape 75">
              <a:extLst>
                <a:ext uri="{FF2B5EF4-FFF2-40B4-BE49-F238E27FC236}">
                  <a16:creationId xmlns:a16="http://schemas.microsoft.com/office/drawing/2014/main" id="{65EEAC68-4AFA-8281-6B13-2ADD6BA28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9529" y="504825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AutoShape 76">
              <a:extLst>
                <a:ext uri="{FF2B5EF4-FFF2-40B4-BE49-F238E27FC236}">
                  <a16:creationId xmlns:a16="http://schemas.microsoft.com/office/drawing/2014/main" id="{7A02B3BC-FDE2-51AF-E28F-B8403A4F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329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AutoShape 77">
              <a:extLst>
                <a:ext uri="{FF2B5EF4-FFF2-40B4-BE49-F238E27FC236}">
                  <a16:creationId xmlns:a16="http://schemas.microsoft.com/office/drawing/2014/main" id="{3A8F6009-E24E-D924-8762-866B0ED5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2954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AutoShape 78">
              <a:extLst>
                <a:ext uri="{FF2B5EF4-FFF2-40B4-BE49-F238E27FC236}">
                  <a16:creationId xmlns:a16="http://schemas.microsoft.com/office/drawing/2014/main" id="{18FDC1B3-D85B-6A26-E850-313FAF23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9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1" name="AutoShape 79">
              <a:extLst>
                <a:ext uri="{FF2B5EF4-FFF2-40B4-BE49-F238E27FC236}">
                  <a16:creationId xmlns:a16="http://schemas.microsoft.com/office/drawing/2014/main" id="{514B417E-3B27-F12D-BD85-27E051A46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2" name="AutoShape 80">
              <a:extLst>
                <a:ext uri="{FF2B5EF4-FFF2-40B4-BE49-F238E27FC236}">
                  <a16:creationId xmlns:a16="http://schemas.microsoft.com/office/drawing/2014/main" id="{28893B63-5351-523A-78A6-B585DA041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783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" name="AutoShape 81">
              <a:extLst>
                <a:ext uri="{FF2B5EF4-FFF2-40B4-BE49-F238E27FC236}">
                  <a16:creationId xmlns:a16="http://schemas.microsoft.com/office/drawing/2014/main" id="{2B888DEA-BB5C-5C96-E476-FB334F3BF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9455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4" name="AutoShape 82">
              <a:extLst>
                <a:ext uri="{FF2B5EF4-FFF2-40B4-BE49-F238E27FC236}">
                  <a16:creationId xmlns:a16="http://schemas.microsoft.com/office/drawing/2014/main" id="{C08F21FD-2A18-C90D-57CF-563DAD5B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1080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E0DD36FC-9481-583D-9476-BCA6A34EF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111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AutoShape 84">
              <a:extLst>
                <a:ext uri="{FF2B5EF4-FFF2-40B4-BE49-F238E27FC236}">
                  <a16:creationId xmlns:a16="http://schemas.microsoft.com/office/drawing/2014/main" id="{E0297960-DF9F-DD87-0597-D7925543C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33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AutoShape 85">
              <a:extLst>
                <a:ext uri="{FF2B5EF4-FFF2-40B4-BE49-F238E27FC236}">
                  <a16:creationId xmlns:a16="http://schemas.microsoft.com/office/drawing/2014/main" id="{DF518E48-7AFF-C1D1-E5BF-C3A453167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4368" y="5172075"/>
              <a:ext cx="63500" cy="101600"/>
            </a:xfrm>
            <a:prstGeom prst="can">
              <a:avLst>
                <a:gd name="adj" fmla="val 40000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AutoShape 86">
              <a:extLst>
                <a:ext uri="{FF2B5EF4-FFF2-40B4-BE49-F238E27FC236}">
                  <a16:creationId xmlns:a16="http://schemas.microsoft.com/office/drawing/2014/main" id="{8F1CE252-F23C-790D-63D5-C1975C6D3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7581" y="5172075"/>
              <a:ext cx="61913" cy="101600"/>
            </a:xfrm>
            <a:prstGeom prst="can">
              <a:avLst>
                <a:gd name="adj" fmla="val 41026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AutoShape 87">
              <a:extLst>
                <a:ext uri="{FF2B5EF4-FFF2-40B4-BE49-F238E27FC236}">
                  <a16:creationId xmlns:a16="http://schemas.microsoft.com/office/drawing/2014/main" id="{4E20175D-FE0A-D9A8-4D98-D282F8FD6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8881" y="5029200"/>
              <a:ext cx="247650" cy="165100"/>
            </a:xfrm>
            <a:prstGeom prst="cloudCallout">
              <a:avLst>
                <a:gd name="adj1" fmla="val -9375"/>
                <a:gd name="adj2" fmla="val 94273"/>
              </a:avLst>
            </a:prstGeom>
            <a:solidFill>
              <a:schemeClr val="bg2">
                <a:lumMod val="9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eaLnBrk="0" hangingPunct="0"/>
              <a:endPara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F5DD06-A42A-F29F-98B9-53779BEE0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6" y="5276850"/>
              <a:ext cx="4295778" cy="454025"/>
            </a:xfrm>
            <a:prstGeom prst="rect">
              <a:avLst/>
            </a:prstGeom>
            <a:solidFill>
              <a:srgbClr val="F2D9D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1" name="Text Box 89">
              <a:extLst>
                <a:ext uri="{FF2B5EF4-FFF2-40B4-BE49-F238E27FC236}">
                  <a16:creationId xmlns:a16="http://schemas.microsoft.com/office/drawing/2014/main" id="{8F82D127-A90F-94B5-E302-AD3CA04EE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3680" y="5286375"/>
              <a:ext cx="104457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500 m/s</a:t>
              </a: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997511A-AA09-825E-01C0-456FBE730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6" y="5524500"/>
              <a:ext cx="4295778" cy="454025"/>
            </a:xfrm>
            <a:custGeom>
              <a:avLst/>
              <a:gdLst>
                <a:gd name="T0" fmla="*/ 0 w 4992"/>
                <a:gd name="T1" fmla="*/ 0 h 528"/>
                <a:gd name="T2" fmla="*/ 2496 w 4992"/>
                <a:gd name="T3" fmla="*/ 0 h 528"/>
                <a:gd name="T4" fmla="*/ 2496 w 4992"/>
                <a:gd name="T5" fmla="*/ 240 h 528"/>
                <a:gd name="T6" fmla="*/ 4992 w 4992"/>
                <a:gd name="T7" fmla="*/ 240 h 528"/>
                <a:gd name="T8" fmla="*/ 4992 w 4992"/>
                <a:gd name="T9" fmla="*/ 528 h 528"/>
                <a:gd name="T10" fmla="*/ 0 w 4992"/>
                <a:gd name="T11" fmla="*/ 528 h 528"/>
                <a:gd name="T12" fmla="*/ 0 w 4992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2" h="528">
                  <a:moveTo>
                    <a:pt x="0" y="0"/>
                  </a:moveTo>
                  <a:lnTo>
                    <a:pt x="2496" y="0"/>
                  </a:lnTo>
                  <a:lnTo>
                    <a:pt x="2496" y="240"/>
                  </a:lnTo>
                  <a:lnTo>
                    <a:pt x="4992" y="240"/>
                  </a:lnTo>
                  <a:lnTo>
                    <a:pt x="4992" y="528"/>
                  </a:lnTo>
                  <a:lnTo>
                    <a:pt x="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3" name="Text Box 91">
              <a:extLst>
                <a:ext uri="{FF2B5EF4-FFF2-40B4-BE49-F238E27FC236}">
                  <a16:creationId xmlns:a16="http://schemas.microsoft.com/office/drawing/2014/main" id="{A5058C5A-2AC8-210D-0FA7-E97DB1840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7642" y="5743575"/>
              <a:ext cx="11287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V</a:t>
              </a:r>
              <a:r>
                <a:rPr lang="en-US" sz="1200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r>
                <a:rPr lang="en-US" sz="1200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 = 2000 m/s</a:t>
              </a:r>
            </a:p>
          </p:txBody>
        </p:sp>
        <p:sp>
          <p:nvSpPr>
            <p:cNvPr id="64" name="Line 92">
              <a:extLst>
                <a:ext uri="{FF2B5EF4-FFF2-40B4-BE49-F238E27FC236}">
                  <a16:creationId xmlns:a16="http://schemas.microsoft.com/office/drawing/2014/main" id="{90576C67-CA4C-01E0-3FDF-4553322DA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61129" y="5286375"/>
              <a:ext cx="101600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5" name="Line 93">
              <a:extLst>
                <a:ext uri="{FF2B5EF4-FFF2-40B4-BE49-F238E27FC236}">
                  <a16:creationId xmlns:a16="http://schemas.microsoft.com/office/drawing/2014/main" id="{91332DDD-B039-4FB1-9FF0-5EC16118A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2729" y="5524500"/>
              <a:ext cx="1025526" cy="3175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6" name="Line 94">
              <a:extLst>
                <a:ext uri="{FF2B5EF4-FFF2-40B4-BE49-F238E27FC236}">
                  <a16:creationId xmlns:a16="http://schemas.microsoft.com/office/drawing/2014/main" id="{5A4237B9-237D-8170-74E6-380206F42F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8417" y="5283200"/>
              <a:ext cx="103188" cy="2365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7" name="Line 95">
              <a:extLst>
                <a:ext uri="{FF2B5EF4-FFF2-40B4-BE49-F238E27FC236}">
                  <a16:creationId xmlns:a16="http://schemas.microsoft.com/office/drawing/2014/main" id="{3FFA8026-C22C-1800-E1D0-4A42E4E7E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391" y="5522913"/>
              <a:ext cx="1803401" cy="19843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3F346DE4-E4BF-4147-E74A-7BBDC2F62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2793" y="5730875"/>
              <a:ext cx="992188" cy="1588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4B3C51C5-CEF5-974E-D416-C2384CBA1A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24981" y="5273675"/>
              <a:ext cx="206375" cy="455613"/>
            </a:xfrm>
            <a:prstGeom prst="line">
              <a:avLst/>
            </a:prstGeom>
            <a:noFill/>
            <a:ln w="38100">
              <a:solidFill>
                <a:srgbClr val="FF050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0" name="Line 98">
              <a:extLst>
                <a:ext uri="{FF2B5EF4-FFF2-40B4-BE49-F238E27FC236}">
                  <a16:creationId xmlns:a16="http://schemas.microsoft.com/office/drawing/2014/main" id="{52BBFC41-A0B9-42E0-5CC7-9297B9C3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0418" y="5522913"/>
              <a:ext cx="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71" name="Text Box 99">
              <a:extLst>
                <a:ext uri="{FF2B5EF4-FFF2-40B4-BE49-F238E27FC236}">
                  <a16:creationId xmlns:a16="http://schemas.microsoft.com/office/drawing/2014/main" id="{F81CEBD5-D38F-A760-7080-C2B69785F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368" y="5486400"/>
              <a:ext cx="2428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z</a:t>
              </a:r>
            </a:p>
          </p:txBody>
        </p:sp>
        <p:sp>
          <p:nvSpPr>
            <p:cNvPr id="72" name="Text Box 100">
              <a:extLst>
                <a:ext uri="{FF2B5EF4-FFF2-40B4-BE49-F238E27FC236}">
                  <a16:creationId xmlns:a16="http://schemas.microsoft.com/office/drawing/2014/main" id="{A27E78EE-079C-F802-7C2F-52A38FDBA6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618" y="5313363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A</a:t>
              </a:r>
            </a:p>
          </p:txBody>
        </p:sp>
        <p:sp>
          <p:nvSpPr>
            <p:cNvPr id="73" name="Text Box 101">
              <a:extLst>
                <a:ext uri="{FF2B5EF4-FFF2-40B4-BE49-F238E27FC236}">
                  <a16:creationId xmlns:a16="http://schemas.microsoft.com/office/drawing/2014/main" id="{780C3A6C-58BA-FAFD-50EE-D42FB6660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0929" y="5257800"/>
              <a:ext cx="2857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ea typeface="ＭＳ Ｐゴシック" charset="0"/>
                  <a:cs typeface="ＭＳ Ｐゴシック" charset="0"/>
                </a:rPr>
                <a:t>B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F560F93-7B79-CE41-75B9-CFC6227A797A}"/>
              </a:ext>
            </a:extLst>
          </p:cNvPr>
          <p:cNvGrpSpPr/>
          <p:nvPr/>
        </p:nvGrpSpPr>
        <p:grpSpPr>
          <a:xfrm>
            <a:off x="6183311" y="1699261"/>
            <a:ext cx="4295774" cy="2725739"/>
            <a:chOff x="6183311" y="2362201"/>
            <a:chExt cx="4295774" cy="272573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5A481A-05D6-8DE3-04F6-194A02247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0594" y="2367962"/>
              <a:ext cx="4263128" cy="267293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Line 104">
              <a:extLst>
                <a:ext uri="{FF2B5EF4-FFF2-40B4-BE49-F238E27FC236}">
                  <a16:creationId xmlns:a16="http://schemas.microsoft.com/office/drawing/2014/main" id="{15ED62B9-8257-45FB-561A-A50CFBC62B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740719" y="4042385"/>
              <a:ext cx="717243" cy="9812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Line 105">
              <a:extLst>
                <a:ext uri="{FF2B5EF4-FFF2-40B4-BE49-F238E27FC236}">
                  <a16:creationId xmlns:a16="http://schemas.microsoft.com/office/drawing/2014/main" id="{2D63726C-3B09-6EAD-152D-C9B3FE8E7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713" y="4537800"/>
              <a:ext cx="360062" cy="492534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Line 106">
              <a:extLst>
                <a:ext uri="{FF2B5EF4-FFF2-40B4-BE49-F238E27FC236}">
                  <a16:creationId xmlns:a16="http://schemas.microsoft.com/office/drawing/2014/main" id="{EC5D840A-E06C-3579-960F-E9F75E104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64272" y="3200373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B3189C-BAE7-930B-58C3-C2B510471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4375" y="3351109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9258605-A12B-4600-3B20-90D68AF1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9636" y="312068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4C8F03-1EE2-3ADD-94F3-833AD366C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5418" y="24927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D519421-6EFD-B59D-8293-53C69A129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9114" y="3552732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49AAEC2-FB22-6622-A046-4B86EB9F04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726316" y="404238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BA97F0A-F872-FB4A-764C-5B4C70760C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371056" y="386380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218BFF3-28BE-50B1-CB28-EF68619C07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015795" y="3685226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FEB4B54-2E8E-AC32-7E8B-F10DEC4DD07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660534" y="350664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422122-5901-EF46-DD03-83F726073C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950013" y="327046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94E66B-24FE-2505-AF94-5106CB3256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94752" y="318405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39EA2-E0AF-E9AD-8FF3-F5C8AEE6FE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305274" y="336263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2" name="Text Box 118">
              <a:extLst>
                <a:ext uri="{FF2B5EF4-FFF2-40B4-BE49-F238E27FC236}">
                  <a16:creationId xmlns:a16="http://schemas.microsoft.com/office/drawing/2014/main" id="{697F38DD-C2F7-8110-027E-110FD844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648" y="2662714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 Box 119">
              <a:extLst>
                <a:ext uri="{FF2B5EF4-FFF2-40B4-BE49-F238E27FC236}">
                  <a16:creationId xmlns:a16="http://schemas.microsoft.com/office/drawing/2014/main" id="{127A3D1D-6954-BFEF-8313-B4DFA1007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5385" y="3999181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Text Box 120">
              <a:extLst>
                <a:ext uri="{FF2B5EF4-FFF2-40B4-BE49-F238E27FC236}">
                  <a16:creationId xmlns:a16="http://schemas.microsoft.com/office/drawing/2014/main" id="{4F4B2228-87E4-4076-0EA4-BEB7E7C82D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394" y="3032355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Text Box 121">
              <a:extLst>
                <a:ext uri="{FF2B5EF4-FFF2-40B4-BE49-F238E27FC236}">
                  <a16:creationId xmlns:a16="http://schemas.microsoft.com/office/drawing/2014/main" id="{A17B2955-B8DD-3FB8-18FA-2BFCAF53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0657" y="381484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67CEA8-E90B-9B0C-31F7-5A2726B4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782" y="4762464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A07DE5-7641-A65E-9934-81488930A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432997" y="5000570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03894B-5EF0-66A1-A373-BA9E10CF2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083497" y="4516677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8E07438-889E-9F74-023D-1FBB529C23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0261128" y="4763424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7DDF6E-9D1B-84D6-538C-0F4A156936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924110" y="4310255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1" name="Text Box 127">
              <a:extLst>
                <a:ext uri="{FF2B5EF4-FFF2-40B4-BE49-F238E27FC236}">
                  <a16:creationId xmlns:a16="http://schemas.microsoft.com/office/drawing/2014/main" id="{48FF04FC-915F-A73C-4DA1-48800E6C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7634" y="4721180"/>
              <a:ext cx="73548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Text Box 128">
              <a:extLst>
                <a:ext uri="{FF2B5EF4-FFF2-40B4-BE49-F238E27FC236}">
                  <a16:creationId xmlns:a16="http://schemas.microsoft.com/office/drawing/2014/main" id="{7381B9D9-ABA4-9459-3882-190D711BA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746" y="4813350"/>
              <a:ext cx="734526" cy="274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pPr algn="l" eaLnBrk="0" hangingPunct="0"/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m = </a:t>
              </a:r>
              <a:r>
                <a:rPr lang="en-US" sz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r>
                <a:rPr lang="en-US" sz="1200" i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/V</a:t>
              </a:r>
              <a:r>
                <a:rPr lang="en-US" sz="1200" i="1" baseline="-25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lang="en-US" sz="12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Line 129">
              <a:extLst>
                <a:ext uri="{FF2B5EF4-FFF2-40B4-BE49-F238E27FC236}">
                  <a16:creationId xmlns:a16="http://schemas.microsoft.com/office/drawing/2014/main" id="{F1E3E47B-B781-C687-BE91-C8481392EE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0594" y="2567664"/>
              <a:ext cx="1694690" cy="872736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209C13-CA10-ABEF-29C4-3A6A64E3A5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83311" y="2550382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53E5DF-0155-DE4E-25D4-D904EA9A1E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528010" y="27232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10CBE-A6E5-FD39-5FFA-18ABF530369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883271" y="291330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141CB6E-3195-CE43-48CB-FF210A4C48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38531" y="3091881"/>
              <a:ext cx="46088" cy="46085"/>
            </a:xfrm>
            <a:prstGeom prst="ellipse">
              <a:avLst/>
            </a:prstGeom>
            <a:solidFill>
              <a:srgbClr val="32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34">
              <a:extLst>
                <a:ext uri="{FF2B5EF4-FFF2-40B4-BE49-F238E27FC236}">
                  <a16:creationId xmlns:a16="http://schemas.microsoft.com/office/drawing/2014/main" id="{C3CA5BC3-64DC-20DB-676A-D86DFDDD6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3536" y="3459601"/>
              <a:ext cx="2066273" cy="1063797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35">
              <a:extLst>
                <a:ext uri="{FF2B5EF4-FFF2-40B4-BE49-F238E27FC236}">
                  <a16:creationId xmlns:a16="http://schemas.microsoft.com/office/drawing/2014/main" id="{6C9DD5E8-1D35-F354-C94C-60B57F444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14303" y="2362201"/>
              <a:ext cx="1683168" cy="866975"/>
            </a:xfrm>
            <a:prstGeom prst="line">
              <a:avLst/>
            </a:prstGeom>
            <a:noFill/>
            <a:ln w="25400">
              <a:solidFill>
                <a:srgbClr val="E3626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81581-10FA-7C2E-3916-66B7C326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7673" y="431889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AA4BEB-B936-32E2-CB90-C6C7A0F5C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2412" y="4515717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C535215-41E6-4BFD-4772-1D8200AE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3894" y="413455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7062F9B-6AA6-AC8F-220E-99E8D40A3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155" y="395597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46090F-E2B7-4BB3-2428-89CC18F1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415" y="376587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0CAE5B8-44A3-9AF9-306B-7050D49B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4896" y="2855695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DDB439-FD84-C509-9D63-303B15B78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0157" y="2677116"/>
              <a:ext cx="46088" cy="46085"/>
            </a:xfrm>
            <a:prstGeom prst="ellipse">
              <a:avLst/>
            </a:prstGeom>
            <a:solidFill>
              <a:srgbClr val="FF05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rgbClr val="000000"/>
                  </a:solidFill>
                  <a:latin typeface="Arial" charset="0"/>
                  <a:ea typeface="ヒラギノ角ゴ ProN W3" charset="0"/>
                  <a:cs typeface="ヒラギノ角ゴ ProN W3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581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7A5F8AD-97FE-599D-4077-E1467C90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428" y="889844"/>
            <a:ext cx="891622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Your lab assignment (due at 2:30 pm on 30 Jan):</a:t>
            </a:r>
          </a:p>
          <a:p>
            <a:pPr>
              <a:defRPr/>
            </a:pPr>
            <a:endParaRPr lang="en-US" sz="1200" i="0" dirty="0">
              <a:solidFill>
                <a:schemeClr val="accent1">
                  <a:lumMod val="60000"/>
                  <a:lumOff val="40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Download the Benson Park-n-Ride (3-m forward and reverse)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data files from the course website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Using the RAS-24 picking software, pick the travel-times at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each of the 24 geophones for both the forward and reverse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lines. (For this, you may either use the PCs in the Oldham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room computer lab, assuming they still have the software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installed, or you can download the software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zipfile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provided on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the Canvas page and try to install it on your own PC).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In a plotting software of your choice (e.g., Xcel or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Matlab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),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plot time versus distance from the source for both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forward and reverse experiments, and answer each of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questions posed on the following slide: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96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08A671-C042-DB64-3C83-F63BC6B43276}"/>
              </a:ext>
            </a:extLst>
          </p:cNvPr>
          <p:cNvSpPr txBox="1"/>
          <p:nvPr/>
        </p:nvSpPr>
        <p:spPr>
          <a:xfrm>
            <a:off x="1539601" y="3408790"/>
            <a:ext cx="106506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arrivals in both directions are all negative, and occur at roughly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bars shown above. It’s important to carefully select the first moment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 deviates from the noise! The nearest ~3-4  traces must be blown up to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magnification to see the direct arrival (velocity ~380 m/s), which is much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 amplitude than the Rayleigh wave arriving at ~180 m/s. Once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of the small direct arrivals is recognized, however, it is fairly easy to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all traces (including the most distant traces where noise from vehicles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sources is larger relative to the signal). My best estimate of the</a:t>
            </a:r>
          </a:p>
          <a:p>
            <a:r>
              <a:rPr lang="en-US" sz="2400" dirty="0">
                <a:solidFill>
                  <a:srgbClr val="32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arrival picks is given at left.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800CA4E-DAB8-2709-149A-6FA1E35B173C}"/>
              </a:ext>
            </a:extLst>
          </p:cNvPr>
          <p:cNvGrpSpPr/>
          <p:nvPr/>
        </p:nvGrpSpPr>
        <p:grpSpPr>
          <a:xfrm>
            <a:off x="198023" y="1178596"/>
            <a:ext cx="11742582" cy="2113096"/>
            <a:chOff x="198023" y="3121696"/>
            <a:chExt cx="11742582" cy="211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A69205-8D95-F3A7-4F07-B4BDE03DE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8556"/>
            <a:stretch/>
          </p:blipFill>
          <p:spPr>
            <a:xfrm>
              <a:off x="198023" y="3121696"/>
              <a:ext cx="5815584" cy="11070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C7DB00-E090-3583-7ACF-355A537835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797"/>
            <a:stretch/>
          </p:blipFill>
          <p:spPr>
            <a:xfrm>
              <a:off x="6130290" y="3121696"/>
              <a:ext cx="5810315" cy="10642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D59C7E-3C42-15E4-7D9D-B01B4FB11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023" y="4269105"/>
              <a:ext cx="5815584" cy="9656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1D0420-DB8B-6CF7-0686-9835C84E6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361"/>
            <a:stretch/>
          </p:blipFill>
          <p:spPr>
            <a:xfrm>
              <a:off x="6125021" y="4269105"/>
              <a:ext cx="5793564" cy="965687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864881-A89A-77EB-AB06-B735D2E06662}"/>
                </a:ext>
              </a:extLst>
            </p:cNvPr>
            <p:cNvCxnSpPr/>
            <p:nvPr/>
          </p:nvCxnSpPr>
          <p:spPr>
            <a:xfrm>
              <a:off x="485775" y="4463415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07AEC8-943D-BB4C-7844-0A73827DFD01}"/>
                </a:ext>
              </a:extLst>
            </p:cNvPr>
            <p:cNvCxnSpPr/>
            <p:nvPr/>
          </p:nvCxnSpPr>
          <p:spPr>
            <a:xfrm>
              <a:off x="706755" y="455295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13797B-2436-362F-62D2-D033A1FC6CF4}"/>
                </a:ext>
              </a:extLst>
            </p:cNvPr>
            <p:cNvCxnSpPr/>
            <p:nvPr/>
          </p:nvCxnSpPr>
          <p:spPr>
            <a:xfrm>
              <a:off x="939165" y="4642485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239F96F-9210-45A9-3A15-B12D0D51ACDE}"/>
                </a:ext>
              </a:extLst>
            </p:cNvPr>
            <p:cNvCxnSpPr/>
            <p:nvPr/>
          </p:nvCxnSpPr>
          <p:spPr>
            <a:xfrm>
              <a:off x="1160145" y="474623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AF7FF5-221A-05F6-45C0-A9C3A140C9E4}"/>
                </a:ext>
              </a:extLst>
            </p:cNvPr>
            <p:cNvCxnSpPr/>
            <p:nvPr/>
          </p:nvCxnSpPr>
          <p:spPr>
            <a:xfrm>
              <a:off x="1392555" y="366419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849D2D-A5FD-DE6E-ABF5-37A57E094121}"/>
                </a:ext>
              </a:extLst>
            </p:cNvPr>
            <p:cNvCxnSpPr/>
            <p:nvPr/>
          </p:nvCxnSpPr>
          <p:spPr>
            <a:xfrm>
              <a:off x="1619250" y="367943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F6E044-8DB5-4278-DF28-B01803227B92}"/>
                </a:ext>
              </a:extLst>
            </p:cNvPr>
            <p:cNvCxnSpPr/>
            <p:nvPr/>
          </p:nvCxnSpPr>
          <p:spPr>
            <a:xfrm>
              <a:off x="1840230" y="369467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D6823A6-0A42-09FC-13B2-CAB614E8E384}"/>
                </a:ext>
              </a:extLst>
            </p:cNvPr>
            <p:cNvCxnSpPr/>
            <p:nvPr/>
          </p:nvCxnSpPr>
          <p:spPr>
            <a:xfrm>
              <a:off x="2061210" y="371841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F3E5C7-5F38-2677-6737-066BE3843DDC}"/>
                </a:ext>
              </a:extLst>
            </p:cNvPr>
            <p:cNvCxnSpPr/>
            <p:nvPr/>
          </p:nvCxnSpPr>
          <p:spPr>
            <a:xfrm>
              <a:off x="2270760" y="373086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4D18A6-8764-CD66-435E-2C30F29C9F81}"/>
                </a:ext>
              </a:extLst>
            </p:cNvPr>
            <p:cNvCxnSpPr/>
            <p:nvPr/>
          </p:nvCxnSpPr>
          <p:spPr>
            <a:xfrm>
              <a:off x="2503170" y="375182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29830D1-37CD-DC07-61E8-0D8CFEA85EFF}"/>
                </a:ext>
              </a:extLst>
            </p:cNvPr>
            <p:cNvCxnSpPr/>
            <p:nvPr/>
          </p:nvCxnSpPr>
          <p:spPr>
            <a:xfrm>
              <a:off x="2729865" y="376706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884365-D2F2-A2B9-2ED1-6D8817E283BB}"/>
                </a:ext>
              </a:extLst>
            </p:cNvPr>
            <p:cNvCxnSpPr/>
            <p:nvPr/>
          </p:nvCxnSpPr>
          <p:spPr>
            <a:xfrm>
              <a:off x="2962275" y="3796516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8271BD4-0427-8A10-D6E1-18A6D04DDD0A}"/>
                </a:ext>
              </a:extLst>
            </p:cNvPr>
            <p:cNvCxnSpPr/>
            <p:nvPr/>
          </p:nvCxnSpPr>
          <p:spPr>
            <a:xfrm>
              <a:off x="3185160" y="381087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2F91D7-961A-AC70-6966-B094CEF85002}"/>
                </a:ext>
              </a:extLst>
            </p:cNvPr>
            <p:cNvCxnSpPr/>
            <p:nvPr/>
          </p:nvCxnSpPr>
          <p:spPr>
            <a:xfrm>
              <a:off x="3406140" y="383183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5FFF53D-3AB6-EED7-228D-2EB1474AD9BE}"/>
                </a:ext>
              </a:extLst>
            </p:cNvPr>
            <p:cNvCxnSpPr/>
            <p:nvPr/>
          </p:nvCxnSpPr>
          <p:spPr>
            <a:xfrm>
              <a:off x="3627120" y="384135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041672F-384A-794B-0C11-298D570CD0C4}"/>
                </a:ext>
              </a:extLst>
            </p:cNvPr>
            <p:cNvCxnSpPr/>
            <p:nvPr/>
          </p:nvCxnSpPr>
          <p:spPr>
            <a:xfrm>
              <a:off x="3865245" y="387081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E51514F-B2C0-FDCE-18EC-B582CA1FF01D}"/>
                </a:ext>
              </a:extLst>
            </p:cNvPr>
            <p:cNvCxnSpPr/>
            <p:nvPr/>
          </p:nvCxnSpPr>
          <p:spPr>
            <a:xfrm>
              <a:off x="4063365" y="389469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74335C1-099E-D143-0273-5FC8E2FC11E4}"/>
                </a:ext>
              </a:extLst>
            </p:cNvPr>
            <p:cNvCxnSpPr/>
            <p:nvPr/>
          </p:nvCxnSpPr>
          <p:spPr>
            <a:xfrm>
              <a:off x="4267200" y="391565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6E911D-4AFA-6D94-2DC6-99B0717BFDBB}"/>
                </a:ext>
              </a:extLst>
            </p:cNvPr>
            <p:cNvCxnSpPr/>
            <p:nvPr/>
          </p:nvCxnSpPr>
          <p:spPr>
            <a:xfrm>
              <a:off x="4516755" y="392517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7AC642-F716-FF41-DEC4-B75E8EB0C7E9}"/>
                </a:ext>
              </a:extLst>
            </p:cNvPr>
            <p:cNvCxnSpPr/>
            <p:nvPr/>
          </p:nvCxnSpPr>
          <p:spPr>
            <a:xfrm>
              <a:off x="4686300" y="395463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527530C-7E54-7FC6-4EC1-BC4E304BD5D6}"/>
                </a:ext>
              </a:extLst>
            </p:cNvPr>
            <p:cNvCxnSpPr/>
            <p:nvPr/>
          </p:nvCxnSpPr>
          <p:spPr>
            <a:xfrm>
              <a:off x="4985385" y="398232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826956F-077B-7573-599A-2704227FBCBF}"/>
                </a:ext>
              </a:extLst>
            </p:cNvPr>
            <p:cNvCxnSpPr/>
            <p:nvPr/>
          </p:nvCxnSpPr>
          <p:spPr>
            <a:xfrm>
              <a:off x="5177790" y="3991853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B3D94E-0615-DBB5-2B4E-3584C1036121}"/>
                </a:ext>
              </a:extLst>
            </p:cNvPr>
            <p:cNvCxnSpPr/>
            <p:nvPr/>
          </p:nvCxnSpPr>
          <p:spPr>
            <a:xfrm>
              <a:off x="5473065" y="401280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48FAF7-6FAC-6D78-7957-FA8035B5D9F0}"/>
                </a:ext>
              </a:extLst>
            </p:cNvPr>
            <p:cNvCxnSpPr/>
            <p:nvPr/>
          </p:nvCxnSpPr>
          <p:spPr>
            <a:xfrm>
              <a:off x="5682615" y="4042261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30D64A-D6F9-6544-03D1-7A1011C48B8D}"/>
                </a:ext>
              </a:extLst>
            </p:cNvPr>
            <p:cNvCxnSpPr/>
            <p:nvPr/>
          </p:nvCxnSpPr>
          <p:spPr>
            <a:xfrm flipH="1">
              <a:off x="11582400" y="448437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48F756-9EFF-4ACE-4161-F157DEA7F632}"/>
                </a:ext>
              </a:extLst>
            </p:cNvPr>
            <p:cNvCxnSpPr/>
            <p:nvPr/>
          </p:nvCxnSpPr>
          <p:spPr>
            <a:xfrm flipH="1">
              <a:off x="11361420" y="456819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0956CB-8488-D23D-83E0-3139AC93477A}"/>
                </a:ext>
              </a:extLst>
            </p:cNvPr>
            <p:cNvCxnSpPr/>
            <p:nvPr/>
          </p:nvCxnSpPr>
          <p:spPr>
            <a:xfrm flipH="1">
              <a:off x="11129010" y="4663440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9713AD-9825-2072-E716-5A8A10D881B7}"/>
                </a:ext>
              </a:extLst>
            </p:cNvPr>
            <p:cNvCxnSpPr/>
            <p:nvPr/>
          </p:nvCxnSpPr>
          <p:spPr>
            <a:xfrm flipH="1">
              <a:off x="10896600" y="4744328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58F4FEA-92A2-F923-3E53-1BFCFB885011}"/>
                </a:ext>
              </a:extLst>
            </p:cNvPr>
            <p:cNvCxnSpPr/>
            <p:nvPr/>
          </p:nvCxnSpPr>
          <p:spPr>
            <a:xfrm flipH="1">
              <a:off x="10687147" y="362946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13DF95E-B1C8-244A-E1F8-2CACB2E78EEE}"/>
                </a:ext>
              </a:extLst>
            </p:cNvPr>
            <p:cNvCxnSpPr/>
            <p:nvPr/>
          </p:nvCxnSpPr>
          <p:spPr>
            <a:xfrm flipH="1">
              <a:off x="10460452" y="365613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EE34DFF-8502-927A-7A32-F23BF6F61EB9}"/>
                </a:ext>
              </a:extLst>
            </p:cNvPr>
            <p:cNvCxnSpPr/>
            <p:nvPr/>
          </p:nvCxnSpPr>
          <p:spPr>
            <a:xfrm flipH="1">
              <a:off x="10233757" y="367708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9560C9-9108-DCA4-5220-B55A9E4DFAD0}"/>
                </a:ext>
              </a:extLst>
            </p:cNvPr>
            <p:cNvCxnSpPr/>
            <p:nvPr/>
          </p:nvCxnSpPr>
          <p:spPr>
            <a:xfrm flipH="1">
              <a:off x="10012777" y="370082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6B06A-6D92-A8A8-1423-61138DF69A0C}"/>
                </a:ext>
              </a:extLst>
            </p:cNvPr>
            <p:cNvCxnSpPr/>
            <p:nvPr/>
          </p:nvCxnSpPr>
          <p:spPr>
            <a:xfrm flipH="1">
              <a:off x="9780367" y="371328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DF383FA-7DFA-83A3-59AF-DA0CFBAC4A1C}"/>
                </a:ext>
              </a:extLst>
            </p:cNvPr>
            <p:cNvCxnSpPr/>
            <p:nvPr/>
          </p:nvCxnSpPr>
          <p:spPr>
            <a:xfrm flipH="1">
              <a:off x="9559387" y="373423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A86EE2-6396-83FF-4E22-5C2269C98EAD}"/>
                </a:ext>
              </a:extLst>
            </p:cNvPr>
            <p:cNvCxnSpPr/>
            <p:nvPr/>
          </p:nvCxnSpPr>
          <p:spPr>
            <a:xfrm flipH="1">
              <a:off x="9332692" y="374947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6F03C32-B4F1-8E4D-EDF3-F2FBDA07A73A}"/>
                </a:ext>
              </a:extLst>
            </p:cNvPr>
            <p:cNvCxnSpPr/>
            <p:nvPr/>
          </p:nvCxnSpPr>
          <p:spPr>
            <a:xfrm flipH="1">
              <a:off x="9111712" y="378464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EB2F8DD-3913-EEBA-571D-A73558897C4A}"/>
                </a:ext>
              </a:extLst>
            </p:cNvPr>
            <p:cNvCxnSpPr/>
            <p:nvPr/>
          </p:nvCxnSpPr>
          <p:spPr>
            <a:xfrm flipH="1">
              <a:off x="8888827" y="380472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C2994C5-04D2-499A-4959-22C3F9C26443}"/>
                </a:ext>
              </a:extLst>
            </p:cNvPr>
            <p:cNvCxnSpPr/>
            <p:nvPr/>
          </p:nvCxnSpPr>
          <p:spPr>
            <a:xfrm flipH="1">
              <a:off x="8644987" y="381424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C786633-6756-9884-5978-E5F8835CCB20}"/>
                </a:ext>
              </a:extLst>
            </p:cNvPr>
            <p:cNvCxnSpPr/>
            <p:nvPr/>
          </p:nvCxnSpPr>
          <p:spPr>
            <a:xfrm flipH="1">
              <a:off x="8384002" y="383520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2E04E9B-BD39-8CAF-426D-E6B67B9FF1B8}"/>
                </a:ext>
              </a:extLst>
            </p:cNvPr>
            <p:cNvCxnSpPr/>
            <p:nvPr/>
          </p:nvCxnSpPr>
          <p:spPr>
            <a:xfrm flipH="1">
              <a:off x="8140162" y="386465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90C135-EF99-5E8F-EAEE-E31A9DE2E4F3}"/>
                </a:ext>
              </a:extLst>
            </p:cNvPr>
            <p:cNvCxnSpPr/>
            <p:nvPr/>
          </p:nvCxnSpPr>
          <p:spPr>
            <a:xfrm flipH="1">
              <a:off x="7999192" y="389425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212311C-76AE-873E-5F40-1CFDBFF95DBA}"/>
                </a:ext>
              </a:extLst>
            </p:cNvPr>
            <p:cNvCxnSpPr/>
            <p:nvPr/>
          </p:nvCxnSpPr>
          <p:spPr>
            <a:xfrm flipH="1">
              <a:off x="7778212" y="392664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EC5DDAB-9937-80C4-9E8D-BF9162B54050}"/>
                </a:ext>
              </a:extLst>
            </p:cNvPr>
            <p:cNvCxnSpPr/>
            <p:nvPr/>
          </p:nvCxnSpPr>
          <p:spPr>
            <a:xfrm flipH="1">
              <a:off x="7551517" y="393616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B9A9CC3-44DE-AF3A-25BF-838ADD78ACE9}"/>
                </a:ext>
              </a:extLst>
            </p:cNvPr>
            <p:cNvCxnSpPr/>
            <p:nvPr/>
          </p:nvCxnSpPr>
          <p:spPr>
            <a:xfrm flipH="1">
              <a:off x="7319107" y="397133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0C5808C-598F-2846-F753-B9E15C9132D7}"/>
                </a:ext>
              </a:extLst>
            </p:cNvPr>
            <p:cNvCxnSpPr/>
            <p:nvPr/>
          </p:nvCxnSpPr>
          <p:spPr>
            <a:xfrm flipH="1">
              <a:off x="7128607" y="399331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86C2F31-9C24-4030-DFE8-C709FC0F22D2}"/>
                </a:ext>
              </a:extLst>
            </p:cNvPr>
            <p:cNvCxnSpPr/>
            <p:nvPr/>
          </p:nvCxnSpPr>
          <p:spPr>
            <a:xfrm flipH="1">
              <a:off x="6930487" y="4008559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BE2995F-5143-DBD2-B409-35553DC7E1BD}"/>
                </a:ext>
              </a:extLst>
            </p:cNvPr>
            <p:cNvCxnSpPr/>
            <p:nvPr/>
          </p:nvCxnSpPr>
          <p:spPr>
            <a:xfrm flipH="1">
              <a:off x="6732367" y="4029514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BD1879-A4DC-0762-174A-4AE2EF381B07}"/>
                </a:ext>
              </a:extLst>
            </p:cNvPr>
            <p:cNvCxnSpPr/>
            <p:nvPr/>
          </p:nvCxnSpPr>
          <p:spPr>
            <a:xfrm flipH="1">
              <a:off x="6419947" y="4047537"/>
              <a:ext cx="9715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3B4030-B7BC-751E-402B-496CF6B37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98" y="3312795"/>
            <a:ext cx="1385269" cy="3416303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02C3AAFE-4C38-DB43-EF43-3CEA4EE96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706" y="55454"/>
            <a:ext cx="84705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Using the RAS-24 picking software, pick the travel-times at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each of the 24 geophones for both the forward and reverse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lines.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5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253" y="272624"/>
            <a:ext cx="83134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• In a plotting software of your choice (e.g., Xcel or </a:t>
            </a:r>
            <a:r>
              <a:rPr lang="en-US" i="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Matlab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),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plot time versus distance from the source for both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forward and reverse experiments, and answer each of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questions posed on the following slide: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  <a:cs typeface="+mn-cs"/>
            </a:endParaRPr>
          </a:p>
        </p:txBody>
      </p:sp>
      <p:pic>
        <p:nvPicPr>
          <p:cNvPr id="4" name="Picture 3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B21B9E10-399E-13A0-5912-D22ADF2D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81" y="1897380"/>
            <a:ext cx="7164734" cy="449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5430590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1481904" y="396156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Travel-time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622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B21B9E10-399E-13A0-5912-D22ADF2D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26" y="1897380"/>
            <a:ext cx="7164734" cy="449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7733735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3785049" y="396156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Travel-time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06BF446-7230-6956-EBC1-AB119444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1" y="93583"/>
            <a:ext cx="855073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>
              <a:buAutoNum type="arabicParenBoth"/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Look carefully at your first arrival picks.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a. How many different “straight lines” can you distinguish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in the plots of travel-time vs distance? 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b. What range of geophones corresponds to each straight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line?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90472-6370-D064-B87B-B10E46685CFB}"/>
              </a:ext>
            </a:extLst>
          </p:cNvPr>
          <p:cNvSpPr txBox="1"/>
          <p:nvPr/>
        </p:nvSpPr>
        <p:spPr>
          <a:xfrm>
            <a:off x="177165" y="2125980"/>
            <a:ext cx="461536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1.a. There are two “lines” in both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forward and reverse profiles.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might argue for more, but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may be just errors in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picks!)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1.b. On the Forward profile, one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includes geophones 1–4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other 4–24; on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Reverse profile, one includes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21–24 and the other geophones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1–21.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F8095-9E16-0A97-7D11-4D6FEF31F633}"/>
              </a:ext>
            </a:extLst>
          </p:cNvPr>
          <p:cNvCxnSpPr>
            <a:cxnSpLocks/>
          </p:cNvCxnSpPr>
          <p:nvPr/>
        </p:nvCxnSpPr>
        <p:spPr>
          <a:xfrm flipV="1">
            <a:off x="5092065" y="3560445"/>
            <a:ext cx="1645920" cy="26974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2BF21-B28C-891A-DFBA-4AE3E11EA664}"/>
              </a:ext>
            </a:extLst>
          </p:cNvPr>
          <p:cNvCxnSpPr>
            <a:cxnSpLocks/>
          </p:cNvCxnSpPr>
          <p:nvPr/>
        </p:nvCxnSpPr>
        <p:spPr>
          <a:xfrm flipH="1" flipV="1">
            <a:off x="10312860" y="3473828"/>
            <a:ext cx="1701975" cy="27840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FFEBAD-F17E-DB9C-BC9C-5852E8A4EE3B}"/>
              </a:ext>
            </a:extLst>
          </p:cNvPr>
          <p:cNvCxnSpPr>
            <a:cxnSpLocks/>
          </p:cNvCxnSpPr>
          <p:nvPr/>
        </p:nvCxnSpPr>
        <p:spPr>
          <a:xfrm>
            <a:off x="5267059" y="2000250"/>
            <a:ext cx="6242951" cy="2703195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05E317-CE4F-5C8B-3D7D-12171B556497}"/>
              </a:ext>
            </a:extLst>
          </p:cNvPr>
          <p:cNvCxnSpPr>
            <a:cxnSpLocks/>
          </p:cNvCxnSpPr>
          <p:nvPr/>
        </p:nvCxnSpPr>
        <p:spPr>
          <a:xfrm flipH="1">
            <a:off x="5623582" y="2016413"/>
            <a:ext cx="6341723" cy="2544157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28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with red and blue dots&#10;&#10;Description automatically generated">
            <a:extLst>
              <a:ext uri="{FF2B5EF4-FFF2-40B4-BE49-F238E27FC236}">
                <a16:creationId xmlns:a16="http://schemas.microsoft.com/office/drawing/2014/main" id="{B21B9E10-399E-13A0-5912-D22ADF2D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726" y="1897380"/>
            <a:ext cx="7164734" cy="4497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7733735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3785049" y="3961565"/>
            <a:ext cx="1856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Travel-time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90472-6370-D064-B87B-B10E46685CFB}"/>
              </a:ext>
            </a:extLst>
          </p:cNvPr>
          <p:cNvSpPr txBox="1"/>
          <p:nvPr/>
        </p:nvSpPr>
        <p:spPr>
          <a:xfrm>
            <a:off x="474345" y="2754630"/>
            <a:ext cx="38475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1.c. The “lines” nearest the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source, with steeper slope,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direct arrival, and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lines with more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slope are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 from the top of a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layer underneath.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8F8095-9E16-0A97-7D11-4D6FEF31F633}"/>
              </a:ext>
            </a:extLst>
          </p:cNvPr>
          <p:cNvCxnSpPr>
            <a:cxnSpLocks/>
          </p:cNvCxnSpPr>
          <p:nvPr/>
        </p:nvCxnSpPr>
        <p:spPr>
          <a:xfrm flipV="1">
            <a:off x="5092065" y="3560445"/>
            <a:ext cx="1645920" cy="269748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52BF21-B28C-891A-DFBA-4AE3E11EA664}"/>
              </a:ext>
            </a:extLst>
          </p:cNvPr>
          <p:cNvCxnSpPr>
            <a:cxnSpLocks/>
          </p:cNvCxnSpPr>
          <p:nvPr/>
        </p:nvCxnSpPr>
        <p:spPr>
          <a:xfrm flipH="1" flipV="1">
            <a:off x="10312860" y="3473828"/>
            <a:ext cx="1701975" cy="278409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FFEBAD-F17E-DB9C-BC9C-5852E8A4EE3B}"/>
              </a:ext>
            </a:extLst>
          </p:cNvPr>
          <p:cNvCxnSpPr>
            <a:cxnSpLocks/>
          </p:cNvCxnSpPr>
          <p:nvPr/>
        </p:nvCxnSpPr>
        <p:spPr>
          <a:xfrm>
            <a:off x="5267059" y="2000250"/>
            <a:ext cx="6242951" cy="2703195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05E317-CE4F-5C8B-3D7D-12171B556497}"/>
              </a:ext>
            </a:extLst>
          </p:cNvPr>
          <p:cNvCxnSpPr>
            <a:cxnSpLocks/>
          </p:cNvCxnSpPr>
          <p:nvPr/>
        </p:nvCxnSpPr>
        <p:spPr>
          <a:xfrm flipH="1">
            <a:off x="5623582" y="2016413"/>
            <a:ext cx="6341723" cy="2544157"/>
          </a:xfrm>
          <a:prstGeom prst="line">
            <a:avLst/>
          </a:prstGeom>
          <a:ln w="19050">
            <a:solidFill>
              <a:srgbClr val="001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3">
            <a:extLst>
              <a:ext uri="{FF2B5EF4-FFF2-40B4-BE49-F238E27FC236}">
                <a16:creationId xmlns:a16="http://schemas.microsoft.com/office/drawing/2014/main" id="{1889BE91-DD55-1B1D-6E40-180703C7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2" y="1133803"/>
            <a:ext cx="83615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c. What travel path would you interpret each straight line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to represent?</a:t>
            </a:r>
          </a:p>
        </p:txBody>
      </p:sp>
    </p:spTree>
    <p:extLst>
      <p:ext uri="{BB962C8B-B14F-4D97-AF65-F5344CB8AC3E}">
        <p14:creationId xmlns:p14="http://schemas.microsoft.com/office/powerpoint/2010/main" val="14866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5F084A-728E-23CB-CF24-CBE19D179333}"/>
              </a:ext>
            </a:extLst>
          </p:cNvPr>
          <p:cNvSpPr txBox="1"/>
          <p:nvPr/>
        </p:nvSpPr>
        <p:spPr>
          <a:xfrm>
            <a:off x="8008055" y="6395085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Distance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39C9D-2435-4B1D-F9F0-A3E933FCC656}"/>
              </a:ext>
            </a:extLst>
          </p:cNvPr>
          <p:cNvSpPr txBox="1"/>
          <p:nvPr/>
        </p:nvSpPr>
        <p:spPr>
          <a:xfrm rot="16200000">
            <a:off x="3513634" y="3961565"/>
            <a:ext cx="407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 Minus R Travel-time Difference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90472-6370-D064-B87B-B10E46685CFB}"/>
              </a:ext>
            </a:extLst>
          </p:cNvPr>
          <p:cNvSpPr txBox="1"/>
          <p:nvPr/>
        </p:nvSpPr>
        <p:spPr>
          <a:xfrm>
            <a:off x="177165" y="1451610"/>
            <a:ext cx="500970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2.a. There are small differences in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travel-time for geophones 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identical distances from forward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reverse sources.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2.b. One might interpret these as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errors in measurements of travel-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or distance, but picks should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accurate to ~ 0.5 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these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systematic in that differences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mostly positive from 16–48 m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negative from 51–72 m. So,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may also reflect differences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velocity or thickness of the upper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or velocity of the lower layer!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889BE91-DD55-1B1D-6E40-180703C7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285" y="230833"/>
            <a:ext cx="93474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(2) </a:t>
            </a:r>
            <a:r>
              <a:rPr lang="en-US" sz="1200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a. Are the travel-times exactly the same in both directions?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   b. What might that imply about the subsurface beneath the</a:t>
            </a:r>
          </a:p>
          <a:p>
            <a:pPr>
              <a:defRPr/>
            </a:pPr>
            <a:r>
              <a:rPr lang="en-US" i="0" dirty="0">
                <a:solidFill>
                  <a:schemeClr val="accent1">
                    <a:lumMod val="60000"/>
                    <a:lumOff val="40000"/>
                  </a:schemeClr>
                </a:solidFill>
                <a:cs typeface="+mn-cs"/>
              </a:rPr>
              <a:t>                survey? </a:t>
            </a:r>
          </a:p>
        </p:txBody>
      </p:sp>
      <p:pic>
        <p:nvPicPr>
          <p:cNvPr id="8" name="Picture 7" descr="A graph with red dots&#10;&#10;Description automatically generated">
            <a:extLst>
              <a:ext uri="{FF2B5EF4-FFF2-40B4-BE49-F238E27FC236}">
                <a16:creationId xmlns:a16="http://schemas.microsoft.com/office/drawing/2014/main" id="{E66E331C-8B74-70CA-6837-0C5BA1CB1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26" y="1903095"/>
            <a:ext cx="5935455" cy="44988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22C564-E489-3032-D3E5-B1328DF508BD}"/>
              </a:ext>
            </a:extLst>
          </p:cNvPr>
          <p:cNvCxnSpPr/>
          <p:nvPr/>
        </p:nvCxnSpPr>
        <p:spPr>
          <a:xfrm>
            <a:off x="5892165" y="4606290"/>
            <a:ext cx="568642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9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D3F724-8EC4-0385-ABB9-D7129421772E}"/>
              </a:ext>
            </a:extLst>
          </p:cNvPr>
          <p:cNvSpPr txBox="1"/>
          <p:nvPr/>
        </p:nvSpPr>
        <p:spPr>
          <a:xfrm>
            <a:off x="2401591" y="3136613"/>
            <a:ext cx="7388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0039AC"/>
                </a:solidFill>
                <a:latin typeface="Arial Black" charset="0"/>
                <a:ea typeface="ＭＳ Ｐゴシック" charset="0"/>
              </a:rPr>
              <a:t>Lab 3: Modeling Refraction Data</a:t>
            </a:r>
          </a:p>
        </p:txBody>
      </p:sp>
    </p:spTree>
    <p:extLst>
      <p:ext uri="{BB962C8B-B14F-4D97-AF65-F5344CB8AC3E}">
        <p14:creationId xmlns:p14="http://schemas.microsoft.com/office/powerpoint/2010/main" val="1513564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CFA61F0-4CC0-7544-9D0C-F0A9A8FA2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698" y="889844"/>
            <a:ext cx="890660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i="0" dirty="0">
                <a:solidFill>
                  <a:srgbClr val="0039AC"/>
                </a:solidFill>
                <a:cs typeface="+mn-cs"/>
              </a:rPr>
              <a:t>Your lab assignment (due at 2:30pm on 18 Feb):</a:t>
            </a:r>
          </a:p>
          <a:p>
            <a:pPr>
              <a:defRPr/>
            </a:pPr>
            <a:endParaRPr lang="en-US" sz="600" i="0" dirty="0">
              <a:solidFill>
                <a:srgbClr val="0039AC"/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cs typeface="+mn-cs"/>
              </a:rPr>
              <a:t>0. Install the Burger et al software on a pc/laptop you use.</a:t>
            </a:r>
          </a:p>
          <a:p>
            <a:pPr>
              <a:buFontTx/>
              <a:buChar char="•"/>
              <a:defRPr/>
            </a:pPr>
            <a:endParaRPr lang="en-US" sz="600" i="0" dirty="0">
              <a:solidFill>
                <a:srgbClr val="0039AC"/>
              </a:solidFill>
              <a:cs typeface="+mn-cs"/>
            </a:endParaRP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cs typeface="+mn-cs"/>
              </a:rPr>
              <a:t>1. Using </a:t>
            </a:r>
            <a:r>
              <a:rPr lang="en-US" dirty="0">
                <a:solidFill>
                  <a:schemeClr val="tx2"/>
                </a:solidFill>
                <a:latin typeface="Arial Black" charset="0"/>
                <a:cs typeface="+mn-cs"/>
              </a:rPr>
              <a:t>Refract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model the travel-times for the picks given on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slide 3 of this </a:t>
            </a:r>
            <a:r>
              <a:rPr lang="en-US" i="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Be sure to test a range of different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for the velocity of the two layers and thickness of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the upper layer, and your lab write-up should discuss your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results for the </a:t>
            </a:r>
            <a:r>
              <a:rPr lang="en-US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best possible model 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the model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parameters that give a </a:t>
            </a:r>
            <a:r>
              <a:rPr lang="en-US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minimum RMS misfit 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the 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model prediction and the measured travel-times!) Your lab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report should include screenshots of all four of the </a:t>
            </a:r>
            <a:r>
              <a:rPr lang="en-US" dirty="0">
                <a:solidFill>
                  <a:schemeClr val="tx2"/>
                </a:solidFill>
                <a:latin typeface="Arial Black" charset="0"/>
                <a:cs typeface="+mn-cs"/>
              </a:rPr>
              <a:t>Refract</a:t>
            </a:r>
          </a:p>
          <a:p>
            <a:pPr>
              <a:defRPr/>
            </a:pPr>
            <a:r>
              <a:rPr lang="en-US" i="0" dirty="0">
                <a:solidFill>
                  <a:schemeClr val="tx2"/>
                </a:solidFill>
                <a:latin typeface="Arial Black" charset="0"/>
                <a:cs typeface="+mn-cs"/>
              </a:rPr>
              <a:t>  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windows (Model, Data, Plot, and Cross-section windows)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for completeness. The </a:t>
            </a:r>
            <a:r>
              <a:rPr lang="en-US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RMS misfit</a:t>
            </a: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shown in the Data</a:t>
            </a:r>
          </a:p>
          <a:p>
            <a:pPr>
              <a:defRPr/>
            </a:pPr>
            <a:r>
              <a:rPr lang="en-US" i="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window!</a:t>
            </a:r>
          </a:p>
        </p:txBody>
      </p:sp>
    </p:spTree>
    <p:extLst>
      <p:ext uri="{BB962C8B-B14F-4D97-AF65-F5344CB8AC3E}">
        <p14:creationId xmlns:p14="http://schemas.microsoft.com/office/powerpoint/2010/main" val="288618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1634</Words>
  <Application>Microsoft Macintosh PowerPoint</Application>
  <PresentationFormat>Widescreen</PresentationFormat>
  <Paragraphs>222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29</cp:revision>
  <cp:lastPrinted>2022-01-10T14:45:35Z</cp:lastPrinted>
  <dcterms:created xsi:type="dcterms:W3CDTF">2022-01-10T14:15:51Z</dcterms:created>
  <dcterms:modified xsi:type="dcterms:W3CDTF">2026-02-05T19:02:25Z</dcterms:modified>
</cp:coreProperties>
</file>