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90" r:id="rId3"/>
    <p:sldId id="363" r:id="rId4"/>
    <p:sldId id="280" r:id="rId5"/>
    <p:sldId id="274" r:id="rId6"/>
    <p:sldId id="292" r:id="rId7"/>
    <p:sldId id="293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491"/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Mar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3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Mon 16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349-378 (§6.1-6.4)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70">
            <a:extLst>
              <a:ext uri="{FF2B5EF4-FFF2-40B4-BE49-F238E27FC236}">
                <a16:creationId xmlns:a16="http://schemas.microsoft.com/office/drawing/2014/main" id="{F8EF989A-4575-B9AC-5B4E-9510BFB0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198" y="1410731"/>
            <a:ext cx="890551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Ground Penetrating Radar (GPR)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Radar</a:t>
            </a:r>
            <a:r>
              <a:rPr lang="en-US" i="1" dirty="0">
                <a:solidFill>
                  <a:srgbClr val="FF0300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= electromagnetic radiation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(light) in the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50-1000 MHz (radio) frequency band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Governed by the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wave equation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similar to seismic!)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Source &amp; receiver are dipole antennae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Signal is a single pulse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Processing &amp; display analogous to seismic section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High frequency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high resolution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(but also...)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  <a:sym typeface="Symbol" charset="0"/>
              </a:rPr>
              <a:t>H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igh attenuation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Images variations 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electromagnetic impedance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Z</a:t>
            </a:r>
            <a:endParaRPr lang="en-US" i="1" dirty="0">
              <a:solidFill>
                <a:schemeClr val="accent2"/>
              </a:solidFill>
              <a:latin typeface="Arial Black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C9DB7-116E-21AB-0248-1DFD3ADE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79" y="5239781"/>
            <a:ext cx="1552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80D099-3E93-704A-E5FE-CF5FE284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9" y="5239781"/>
            <a:ext cx="1552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7C3FBC-CCC2-0358-E9BF-D3E8037A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67" y="5322331"/>
            <a:ext cx="15351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F6C411B-E641-C44B-A336-F51AEA26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71628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5337E58A-2780-4645-99D1-987C85047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04800"/>
            <a:ext cx="8398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Some of the data processing steps are similar to seismic but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AFBBFA2B-50BD-394B-945B-137BACE1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38175"/>
            <a:ext cx="218681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lack some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tools (such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 refraction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analysis).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Commonly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do static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corrections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elevation,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some filtering,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automatic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gain control;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much less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common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migrate.</a:t>
            </a:r>
          </a:p>
        </p:txBody>
      </p:sp>
    </p:spTree>
    <p:extLst>
      <p:ext uri="{BB962C8B-B14F-4D97-AF65-F5344CB8AC3E}">
        <p14:creationId xmlns:p14="http://schemas.microsoft.com/office/powerpoint/2010/main" val="145538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0">
            <a:extLst>
              <a:ext uri="{FF2B5EF4-FFF2-40B4-BE49-F238E27FC236}">
                <a16:creationId xmlns:a16="http://schemas.microsoft.com/office/drawing/2014/main" id="{FA08C9B1-2C0A-B049-99C7-A5A97C3C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12" y="1173114"/>
            <a:ext cx="914955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Ground Penetrating Radar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Radar reflections image variations in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Dielectric permittivity</a:t>
            </a:r>
          </a:p>
          <a:p>
            <a:pPr algn="l" eaLnBrk="0" hangingPunct="0"/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(real part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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permittivity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3-40 for most Earth materials;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higher when H</a:t>
            </a:r>
            <a:r>
              <a:rPr lang="en-US" sz="2400" baseline="-25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 &amp;/or clay present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Radar attenuation similar to seismic: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 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where: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higher for clay, silt, brines; limits imaging to upper few m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Velocity is not estimated (rather depth is approx. from 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~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(but can be estimated </a:t>
            </a:r>
            <a:r>
              <a:rPr lang="en-US" dirty="0">
                <a:solidFill>
                  <a:srgbClr val="0039AC"/>
                </a:solidFill>
              </a:rPr>
              <a:t>from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NMO or diffraction moveout!!!)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069D20-FAA5-E84B-AC1F-609FADA4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49" y="3005089"/>
            <a:ext cx="1155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9DA61D-1D80-CB4A-8EA2-163A77409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0"/>
          <a:stretch/>
        </p:blipFill>
        <p:spPr bwMode="auto">
          <a:xfrm>
            <a:off x="5024272" y="3386089"/>
            <a:ext cx="2143456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E61688-90DC-8E4B-88B0-A95EA332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87" y="4910089"/>
            <a:ext cx="979488" cy="696913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63334E-DB30-D94B-85DA-40EF2938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87" y="2001789"/>
            <a:ext cx="2986088" cy="987425"/>
          </a:xfrm>
          <a:prstGeom prst="rect">
            <a:avLst/>
          </a:prstGeom>
          <a:solidFill>
            <a:srgbClr val="C8C8C8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606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DB1C-6653-941B-BF31-B4CC69EC0394}"/>
              </a:ext>
            </a:extLst>
          </p:cNvPr>
          <p:cNvSpPr txBox="1"/>
          <p:nvPr/>
        </p:nvSpPr>
        <p:spPr>
          <a:xfrm>
            <a:off x="3443639" y="2090172"/>
            <a:ext cx="53047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Reminder:</a:t>
            </a:r>
            <a:r>
              <a:rPr lang="en-US" sz="24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Friday 6 March is Exam I!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(nonprogrammable) calculator,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pencil,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single sheet of paper/3x5 card with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 most important equations</a:t>
            </a:r>
          </a:p>
        </p:txBody>
      </p:sp>
    </p:spTree>
    <p:extLst>
      <p:ext uri="{BB962C8B-B14F-4D97-AF65-F5344CB8AC3E}">
        <p14:creationId xmlns:p14="http://schemas.microsoft.com/office/powerpoint/2010/main" val="15590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03E08-B01B-9C4B-917A-197C75BD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9" y="98425"/>
            <a:ext cx="48006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929AD9-080D-E240-8A58-7969DC94E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9" y="3359150"/>
            <a:ext cx="48006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7E85E72E-9250-984C-AD33-07534FFB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469" y="930275"/>
            <a:ext cx="30684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Skin depth, or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depth of penetration,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</a:t>
            </a:r>
            <a:r>
              <a:rPr lang="en-US" dirty="0">
                <a:solidFill>
                  <a:srgbClr val="0039AC"/>
                </a:solidFill>
                <a:latin typeface="Times New Roman" charset="0"/>
                <a:cs typeface="ＭＳ Ｐゴシック" charset="0"/>
              </a:rPr>
              <a:t>~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1/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Hence main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applications are in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archaeology,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environmental,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engineering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site investigation…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Also used for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cavity detection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other very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near-surface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applications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AD6F7DDF-F8DD-2547-BDA9-86D27F567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269" y="4259263"/>
            <a:ext cx="41084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49DC63CD-6169-EA41-AA2F-C97304E14F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5906" y="1401763"/>
            <a:ext cx="604838" cy="2838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43B7676C-31D8-2D4A-875A-57DDD32EB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269" y="4924425"/>
            <a:ext cx="4087812" cy="0"/>
          </a:xfrm>
          <a:prstGeom prst="line">
            <a:avLst/>
          </a:prstGeom>
          <a:noFill/>
          <a:ln w="25400">
            <a:solidFill>
              <a:srgbClr val="0039A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19AD8119-3518-A749-A353-85E96A4859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5744" y="1352550"/>
            <a:ext cx="1527175" cy="3562350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D5C262C5-DB1C-6E46-B31F-7FBD94A03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269" y="5589588"/>
            <a:ext cx="4087812" cy="9525"/>
          </a:xfrm>
          <a:prstGeom prst="line">
            <a:avLst/>
          </a:prstGeom>
          <a:noFill/>
          <a:ln w="25400">
            <a:solidFill>
              <a:srgbClr val="00FF0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29CA44D9-9CDE-AB4D-8879-8129BD5CE5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5744" y="1293813"/>
            <a:ext cx="2430462" cy="4284662"/>
          </a:xfrm>
          <a:prstGeom prst="line">
            <a:avLst/>
          </a:prstGeom>
          <a:noFill/>
          <a:ln w="1905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0DE4DF-FED3-8148-8F0E-2D6D8735B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699" y="3475038"/>
            <a:ext cx="1341032" cy="2751137"/>
          </a:xfrm>
          <a:prstGeom prst="rect">
            <a:avLst/>
          </a:prstGeom>
          <a:solidFill>
            <a:srgbClr val="FF0000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4FCF1909-4099-8E43-B22B-6E4E17182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131" y="3498850"/>
            <a:ext cx="636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GPR</a:t>
            </a:r>
          </a:p>
          <a:p>
            <a:r>
              <a:rPr lang="en-US" sz="1600">
                <a:solidFill>
                  <a:srgbClr val="FF0000"/>
                </a:solidFill>
              </a:rPr>
              <a:t>freqs</a:t>
            </a:r>
          </a:p>
        </p:txBody>
      </p:sp>
    </p:spTree>
    <p:extLst>
      <p:ext uri="{BB962C8B-B14F-4D97-AF65-F5344CB8AC3E}">
        <p14:creationId xmlns:p14="http://schemas.microsoft.com/office/powerpoint/2010/main" val="407128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18B4FF-43C9-234E-8EA1-2D9049C8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67" y="61824"/>
            <a:ext cx="48006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6A1019-1C5D-204B-A093-62F3FACD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67" y="3322549"/>
            <a:ext cx="48006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CA518CD1-D292-CE47-9A20-FD2EE025D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367" y="4222662"/>
            <a:ext cx="41084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3A7C2CB6-86E1-A149-AD13-1A5273B4F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8005" y="1365162"/>
            <a:ext cx="604837" cy="2838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DF80635C-3D57-BF42-BF0A-2C538B12F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367" y="4887824"/>
            <a:ext cx="4087813" cy="0"/>
          </a:xfrm>
          <a:prstGeom prst="line">
            <a:avLst/>
          </a:prstGeom>
          <a:noFill/>
          <a:ln w="25400">
            <a:solidFill>
              <a:srgbClr val="0039A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90A59532-97F8-A241-AAD8-776BBDCCDC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7842" y="1315949"/>
            <a:ext cx="1527175" cy="3562350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E9A2A1D8-1885-9C4A-AF3D-8216EB01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367" y="5552987"/>
            <a:ext cx="4087813" cy="9525"/>
          </a:xfrm>
          <a:prstGeom prst="lin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9E727B86-E7E9-F749-8626-D8705811AE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7842" y="1257212"/>
            <a:ext cx="2430463" cy="4284662"/>
          </a:xfrm>
          <a:prstGeom prst="line">
            <a:avLst/>
          </a:prstGeom>
          <a:noFill/>
          <a:ln w="1905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6E323B00-C89E-C449-B257-3BEA59AD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692" y="109449"/>
            <a:ext cx="36925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Frequency-dependence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the attenuation results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dispersion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High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frequencies attenuate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more rapidly; pulse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appears to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broaden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the phase is delayed: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614E0E7-65D2-F145-AC32-83275E1D6390}"/>
              </a:ext>
            </a:extLst>
          </p:cNvPr>
          <p:cNvSpPr>
            <a:spLocks/>
          </p:cNvSpPr>
          <p:nvPr/>
        </p:nvSpPr>
        <p:spPr bwMode="auto">
          <a:xfrm>
            <a:off x="6628367" y="2776449"/>
            <a:ext cx="3379788" cy="1182688"/>
          </a:xfrm>
          <a:custGeom>
            <a:avLst/>
            <a:gdLst>
              <a:gd name="T0" fmla="*/ 0 w 2129"/>
              <a:gd name="T1" fmla="*/ 407 h 745"/>
              <a:gd name="T2" fmla="*/ 423 w 2129"/>
              <a:gd name="T3" fmla="*/ 399 h 745"/>
              <a:gd name="T4" fmla="*/ 711 w 2129"/>
              <a:gd name="T5" fmla="*/ 355 h 745"/>
              <a:gd name="T6" fmla="*/ 879 w 2129"/>
              <a:gd name="T7" fmla="*/ 155 h 745"/>
              <a:gd name="T8" fmla="*/ 973 w 2129"/>
              <a:gd name="T9" fmla="*/ 5 h 745"/>
              <a:gd name="T10" fmla="*/ 1023 w 2129"/>
              <a:gd name="T11" fmla="*/ 124 h 745"/>
              <a:gd name="T12" fmla="*/ 1086 w 2129"/>
              <a:gd name="T13" fmla="*/ 574 h 745"/>
              <a:gd name="T14" fmla="*/ 1129 w 2129"/>
              <a:gd name="T15" fmla="*/ 724 h 745"/>
              <a:gd name="T16" fmla="*/ 1198 w 2129"/>
              <a:gd name="T17" fmla="*/ 699 h 745"/>
              <a:gd name="T18" fmla="*/ 1261 w 2129"/>
              <a:gd name="T19" fmla="*/ 524 h 745"/>
              <a:gd name="T20" fmla="*/ 1304 w 2129"/>
              <a:gd name="T21" fmla="*/ 399 h 745"/>
              <a:gd name="T22" fmla="*/ 1517 w 2129"/>
              <a:gd name="T23" fmla="*/ 342 h 745"/>
              <a:gd name="T24" fmla="*/ 1979 w 2129"/>
              <a:gd name="T25" fmla="*/ 349 h 745"/>
              <a:gd name="T26" fmla="*/ 2129 w 2129"/>
              <a:gd name="T27" fmla="*/ 342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29" h="745">
                <a:moveTo>
                  <a:pt x="0" y="407"/>
                </a:moveTo>
                <a:cubicBezTo>
                  <a:pt x="152" y="407"/>
                  <a:pt x="305" y="408"/>
                  <a:pt x="423" y="399"/>
                </a:cubicBezTo>
                <a:cubicBezTo>
                  <a:pt x="541" y="390"/>
                  <a:pt x="635" y="396"/>
                  <a:pt x="711" y="355"/>
                </a:cubicBezTo>
                <a:cubicBezTo>
                  <a:pt x="787" y="314"/>
                  <a:pt x="835" y="213"/>
                  <a:pt x="879" y="155"/>
                </a:cubicBezTo>
                <a:cubicBezTo>
                  <a:pt x="923" y="97"/>
                  <a:pt x="949" y="10"/>
                  <a:pt x="973" y="5"/>
                </a:cubicBezTo>
                <a:cubicBezTo>
                  <a:pt x="997" y="0"/>
                  <a:pt x="1004" y="29"/>
                  <a:pt x="1023" y="124"/>
                </a:cubicBezTo>
                <a:cubicBezTo>
                  <a:pt x="1042" y="219"/>
                  <a:pt x="1068" y="474"/>
                  <a:pt x="1086" y="574"/>
                </a:cubicBezTo>
                <a:cubicBezTo>
                  <a:pt x="1104" y="674"/>
                  <a:pt x="1110" y="703"/>
                  <a:pt x="1129" y="724"/>
                </a:cubicBezTo>
                <a:cubicBezTo>
                  <a:pt x="1148" y="745"/>
                  <a:pt x="1176" y="732"/>
                  <a:pt x="1198" y="699"/>
                </a:cubicBezTo>
                <a:cubicBezTo>
                  <a:pt x="1220" y="666"/>
                  <a:pt x="1243" y="574"/>
                  <a:pt x="1261" y="524"/>
                </a:cubicBezTo>
                <a:cubicBezTo>
                  <a:pt x="1279" y="474"/>
                  <a:pt x="1261" y="429"/>
                  <a:pt x="1304" y="399"/>
                </a:cubicBezTo>
                <a:cubicBezTo>
                  <a:pt x="1347" y="369"/>
                  <a:pt x="1404" y="350"/>
                  <a:pt x="1517" y="342"/>
                </a:cubicBezTo>
                <a:cubicBezTo>
                  <a:pt x="1630" y="334"/>
                  <a:pt x="1877" y="349"/>
                  <a:pt x="1979" y="349"/>
                </a:cubicBezTo>
                <a:cubicBezTo>
                  <a:pt x="2081" y="349"/>
                  <a:pt x="2105" y="345"/>
                  <a:pt x="2129" y="34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54EB7446-EB38-EE41-A913-C82F3BAE1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7167" y="3690849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6FFF2B1-0470-DF43-B717-B5722779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492" y="5595849"/>
            <a:ext cx="382794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yields a lower velocity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(because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partly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imaginary!).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CE2A02D-F792-524F-9B9D-32389FA5EEF2}"/>
              </a:ext>
            </a:extLst>
          </p:cNvPr>
          <p:cNvSpPr>
            <a:spLocks/>
          </p:cNvSpPr>
          <p:nvPr/>
        </p:nvSpPr>
        <p:spPr bwMode="auto">
          <a:xfrm>
            <a:off x="6933167" y="4376649"/>
            <a:ext cx="2819400" cy="1155700"/>
          </a:xfrm>
          <a:custGeom>
            <a:avLst/>
            <a:gdLst>
              <a:gd name="T0" fmla="*/ 0 w 1201"/>
              <a:gd name="T1" fmla="*/ 374 h 728"/>
              <a:gd name="T2" fmla="*/ 148 w 1201"/>
              <a:gd name="T3" fmla="*/ 388 h 728"/>
              <a:gd name="T4" fmla="*/ 291 w 1201"/>
              <a:gd name="T5" fmla="*/ 368 h 728"/>
              <a:gd name="T6" fmla="*/ 375 w 1201"/>
              <a:gd name="T7" fmla="*/ 336 h 728"/>
              <a:gd name="T8" fmla="*/ 466 w 1201"/>
              <a:gd name="T9" fmla="*/ 258 h 728"/>
              <a:gd name="T10" fmla="*/ 538 w 1201"/>
              <a:gd name="T11" fmla="*/ 147 h 728"/>
              <a:gd name="T12" fmla="*/ 597 w 1201"/>
              <a:gd name="T13" fmla="*/ 56 h 728"/>
              <a:gd name="T14" fmla="*/ 629 w 1201"/>
              <a:gd name="T15" fmla="*/ 4 h 728"/>
              <a:gd name="T16" fmla="*/ 662 w 1201"/>
              <a:gd name="T17" fmla="*/ 30 h 728"/>
              <a:gd name="T18" fmla="*/ 701 w 1201"/>
              <a:gd name="T19" fmla="*/ 186 h 728"/>
              <a:gd name="T20" fmla="*/ 740 w 1201"/>
              <a:gd name="T21" fmla="*/ 518 h 728"/>
              <a:gd name="T22" fmla="*/ 779 w 1201"/>
              <a:gd name="T23" fmla="*/ 687 h 728"/>
              <a:gd name="T24" fmla="*/ 818 w 1201"/>
              <a:gd name="T25" fmla="*/ 726 h 728"/>
              <a:gd name="T26" fmla="*/ 863 w 1201"/>
              <a:gd name="T27" fmla="*/ 674 h 728"/>
              <a:gd name="T28" fmla="*/ 915 w 1201"/>
              <a:gd name="T29" fmla="*/ 537 h 728"/>
              <a:gd name="T30" fmla="*/ 928 w 1201"/>
              <a:gd name="T31" fmla="*/ 433 h 728"/>
              <a:gd name="T32" fmla="*/ 987 w 1201"/>
              <a:gd name="T33" fmla="*/ 368 h 728"/>
              <a:gd name="T34" fmla="*/ 1097 w 1201"/>
              <a:gd name="T35" fmla="*/ 336 h 728"/>
              <a:gd name="T36" fmla="*/ 1201 w 1201"/>
              <a:gd name="T37" fmla="*/ 329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01" h="728">
                <a:moveTo>
                  <a:pt x="0" y="374"/>
                </a:moveTo>
                <a:cubicBezTo>
                  <a:pt x="50" y="381"/>
                  <a:pt x="100" y="389"/>
                  <a:pt x="148" y="388"/>
                </a:cubicBezTo>
                <a:cubicBezTo>
                  <a:pt x="196" y="387"/>
                  <a:pt x="253" y="377"/>
                  <a:pt x="291" y="368"/>
                </a:cubicBezTo>
                <a:cubicBezTo>
                  <a:pt x="329" y="359"/>
                  <a:pt x="346" y="354"/>
                  <a:pt x="375" y="336"/>
                </a:cubicBezTo>
                <a:cubicBezTo>
                  <a:pt x="404" y="318"/>
                  <a:pt x="439" y="289"/>
                  <a:pt x="466" y="258"/>
                </a:cubicBezTo>
                <a:cubicBezTo>
                  <a:pt x="493" y="227"/>
                  <a:pt x="516" y="181"/>
                  <a:pt x="538" y="147"/>
                </a:cubicBezTo>
                <a:cubicBezTo>
                  <a:pt x="560" y="113"/>
                  <a:pt x="582" y="80"/>
                  <a:pt x="597" y="56"/>
                </a:cubicBezTo>
                <a:cubicBezTo>
                  <a:pt x="612" y="32"/>
                  <a:pt x="618" y="8"/>
                  <a:pt x="629" y="4"/>
                </a:cubicBezTo>
                <a:cubicBezTo>
                  <a:pt x="640" y="0"/>
                  <a:pt x="650" y="0"/>
                  <a:pt x="662" y="30"/>
                </a:cubicBezTo>
                <a:cubicBezTo>
                  <a:pt x="674" y="60"/>
                  <a:pt x="688" y="105"/>
                  <a:pt x="701" y="186"/>
                </a:cubicBezTo>
                <a:cubicBezTo>
                  <a:pt x="714" y="267"/>
                  <a:pt x="727" y="435"/>
                  <a:pt x="740" y="518"/>
                </a:cubicBezTo>
                <a:cubicBezTo>
                  <a:pt x="753" y="601"/>
                  <a:pt x="766" y="652"/>
                  <a:pt x="779" y="687"/>
                </a:cubicBezTo>
                <a:cubicBezTo>
                  <a:pt x="792" y="722"/>
                  <a:pt x="804" y="728"/>
                  <a:pt x="818" y="726"/>
                </a:cubicBezTo>
                <a:cubicBezTo>
                  <a:pt x="832" y="724"/>
                  <a:pt x="847" y="705"/>
                  <a:pt x="863" y="674"/>
                </a:cubicBezTo>
                <a:cubicBezTo>
                  <a:pt x="879" y="643"/>
                  <a:pt x="904" y="577"/>
                  <a:pt x="915" y="537"/>
                </a:cubicBezTo>
                <a:cubicBezTo>
                  <a:pt x="926" y="497"/>
                  <a:pt x="916" y="461"/>
                  <a:pt x="928" y="433"/>
                </a:cubicBezTo>
                <a:cubicBezTo>
                  <a:pt x="940" y="405"/>
                  <a:pt x="959" y="384"/>
                  <a:pt x="987" y="368"/>
                </a:cubicBezTo>
                <a:cubicBezTo>
                  <a:pt x="1015" y="352"/>
                  <a:pt x="1061" y="342"/>
                  <a:pt x="1097" y="336"/>
                </a:cubicBezTo>
                <a:cubicBezTo>
                  <a:pt x="1133" y="330"/>
                  <a:pt x="1184" y="331"/>
                  <a:pt x="1201" y="329"/>
                </a:cubicBezTo>
              </a:path>
            </a:pathLst>
          </a:custGeom>
          <a:noFill/>
          <a:ln w="508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9ACCDE8B-88B8-4B49-B721-9BB1FA6D61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3005" y="2776449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0F34B9-E7E6-6E4D-8929-27170CF0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140" y="3438437"/>
            <a:ext cx="1357627" cy="2751137"/>
          </a:xfrm>
          <a:prstGeom prst="rect">
            <a:avLst/>
          </a:prstGeom>
          <a:solidFill>
            <a:srgbClr val="FF0000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2AE6EDE4-78AF-8B4C-9AA7-58F05744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580" y="3462249"/>
            <a:ext cx="636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solidFill>
                  <a:srgbClr val="FF0000"/>
                </a:solidFill>
                <a:cs typeface="ＭＳ Ｐゴシック" charset="0"/>
              </a:rPr>
              <a:t>GPR</a:t>
            </a:r>
          </a:p>
          <a:p>
            <a:pPr eaLnBrk="0" hangingPunct="0"/>
            <a:r>
              <a:rPr lang="en-US" sz="1600">
                <a:solidFill>
                  <a:srgbClr val="FF0000"/>
                </a:solidFill>
                <a:cs typeface="ＭＳ Ｐゴシック" charset="0"/>
              </a:rPr>
              <a:t>freqs</a:t>
            </a:r>
          </a:p>
        </p:txBody>
      </p:sp>
    </p:spTree>
    <p:extLst>
      <p:ext uri="{BB962C8B-B14F-4D97-AF65-F5344CB8AC3E}">
        <p14:creationId xmlns:p14="http://schemas.microsoft.com/office/powerpoint/2010/main" val="313667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B9AF1-1DBB-AC46-BFD8-8DF8A667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93" y="1400175"/>
            <a:ext cx="81534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8F39364-8CAC-884A-891D-7A8E8909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68" y="5943600"/>
            <a:ext cx="6568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(From a centuries-old cemetery in Alabama…)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0E0374A-275B-F14D-9063-3F1C7449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406" y="457200"/>
            <a:ext cx="88296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ja-JP" altLang="en-US">
                <a:solidFill>
                  <a:srgbClr val="0039AC"/>
                </a:solidFill>
                <a:latin typeface="Arial"/>
              </a:rPr>
              <a:t>“</a:t>
            </a:r>
            <a:r>
              <a:rPr lang="en-US">
                <a:solidFill>
                  <a:srgbClr val="0039AC"/>
                </a:solidFill>
              </a:rPr>
              <a:t>Black-box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”</a:t>
            </a:r>
            <a:r>
              <a:rPr lang="en-US">
                <a:solidFill>
                  <a:srgbClr val="0039AC"/>
                </a:solidFill>
              </a:rPr>
              <a:t> processing is simplistic so see some of the same</a:t>
            </a:r>
          </a:p>
          <a:p>
            <a:r>
              <a:rPr lang="en-US">
                <a:solidFill>
                  <a:srgbClr val="0039AC"/>
                </a:solidFill>
              </a:rPr>
              <a:t>features observed in low-level (brute stack) seismic processing: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C5C87-9095-DC4B-AA5E-0017E8F8B60D}"/>
              </a:ext>
            </a:extLst>
          </p:cNvPr>
          <p:cNvSpPr txBox="1"/>
          <p:nvPr/>
        </p:nvSpPr>
        <p:spPr>
          <a:xfrm rot="16200000">
            <a:off x="596616" y="3027176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real depth!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scaled </a:t>
            </a:r>
            <a:r>
              <a:rPr lang="en-US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twtt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685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2150B-516A-534E-83AD-67B9E5B3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88" y="129570"/>
            <a:ext cx="66294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D62B280-3195-3A43-9CD8-1D04F113C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38" y="5158770"/>
            <a:ext cx="83118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Assuming a constant velocity can introduce a factor of ~2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scale error in converting velocity to depth!  (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But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one could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reduce velocity scaling error if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were calculated from, e.g.,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NMO or travel-time amplitude decay)…</a:t>
            </a:r>
          </a:p>
        </p:txBody>
      </p:sp>
    </p:spTree>
    <p:extLst>
      <p:ext uri="{BB962C8B-B14F-4D97-AF65-F5344CB8AC3E}">
        <p14:creationId xmlns:p14="http://schemas.microsoft.com/office/powerpoint/2010/main" val="404726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>
            <a:extLst>
              <a:ext uri="{FF2B5EF4-FFF2-40B4-BE49-F238E27FC236}">
                <a16:creationId xmlns:a16="http://schemas.microsoft.com/office/drawing/2014/main" id="{F4BD32D5-F38C-DD4E-A92F-0C85F8EC5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178" y="639762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7D870493-9B01-B440-8D58-FE04611D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516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064C585-B3A7-0B49-9F24-1B41ACB8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141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id="{12FBC237-380F-3E48-A78E-D2708BF1C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016" y="89693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id="{289D5CAB-DE9A-A649-8274-F2A5D298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978" y="8905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4" name="AutoShape 8">
            <a:extLst>
              <a:ext uri="{FF2B5EF4-FFF2-40B4-BE49-F238E27FC236}">
                <a16:creationId xmlns:a16="http://schemas.microsoft.com/office/drawing/2014/main" id="{B26FED50-65CE-CD48-9CEE-3F5AF2752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603" y="8905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6F1875EF-4346-6443-AFDD-EC947539C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816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6" name="AutoShape 10">
            <a:extLst>
              <a:ext uri="{FF2B5EF4-FFF2-40B4-BE49-F238E27FC236}">
                <a16:creationId xmlns:a16="http://schemas.microsoft.com/office/drawing/2014/main" id="{B6CA3739-50DF-EA44-A920-49B8502CA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441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51CE8DCA-C9E5-5544-8421-7B435C8A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066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8" name="AutoShape 12">
            <a:extLst>
              <a:ext uri="{FF2B5EF4-FFF2-40B4-BE49-F238E27FC236}">
                <a16:creationId xmlns:a16="http://schemas.microsoft.com/office/drawing/2014/main" id="{7ABBE271-B6A2-0D49-B6CD-62A260CED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278" y="8905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9" name="AutoShape 13">
            <a:extLst>
              <a:ext uri="{FF2B5EF4-FFF2-40B4-BE49-F238E27FC236}">
                <a16:creationId xmlns:a16="http://schemas.microsoft.com/office/drawing/2014/main" id="{5483E78C-BA57-4245-AB4F-C04379DE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903" y="8905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30" name="AutoShape 14">
            <a:extLst>
              <a:ext uri="{FF2B5EF4-FFF2-40B4-BE49-F238E27FC236}">
                <a16:creationId xmlns:a16="http://schemas.microsoft.com/office/drawing/2014/main" id="{16E28BA6-7602-FC4D-9622-406E327D7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116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2511D5-BFAD-8848-834E-9A7CCCE71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153" y="1084262"/>
            <a:ext cx="7924800" cy="838200"/>
          </a:xfrm>
          <a:prstGeom prst="rect">
            <a:avLst/>
          </a:prstGeom>
          <a:solidFill>
            <a:srgbClr val="F2D9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65548404-AA6C-874F-91CD-56001C10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353" y="1084262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3077BE3-226A-BA4C-9009-1ABEA9FDAAB6}"/>
              </a:ext>
            </a:extLst>
          </p:cNvPr>
          <p:cNvSpPr>
            <a:spLocks/>
          </p:cNvSpPr>
          <p:nvPr/>
        </p:nvSpPr>
        <p:spPr bwMode="auto">
          <a:xfrm>
            <a:off x="2091153" y="1541462"/>
            <a:ext cx="7924800" cy="838200"/>
          </a:xfrm>
          <a:custGeom>
            <a:avLst/>
            <a:gdLst>
              <a:gd name="T0" fmla="*/ 0 w 4992"/>
              <a:gd name="T1" fmla="*/ 0 h 528"/>
              <a:gd name="T2" fmla="*/ 2496 w 4992"/>
              <a:gd name="T3" fmla="*/ 0 h 528"/>
              <a:gd name="T4" fmla="*/ 2496 w 4992"/>
              <a:gd name="T5" fmla="*/ 240 h 528"/>
              <a:gd name="T6" fmla="*/ 4992 w 4992"/>
              <a:gd name="T7" fmla="*/ 240 h 528"/>
              <a:gd name="T8" fmla="*/ 4992 w 4992"/>
              <a:gd name="T9" fmla="*/ 528 h 528"/>
              <a:gd name="T10" fmla="*/ 0 w 4992"/>
              <a:gd name="T11" fmla="*/ 528 h 528"/>
              <a:gd name="T12" fmla="*/ 0 w 4992"/>
              <a:gd name="T1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92" h="528">
                <a:moveTo>
                  <a:pt x="0" y="0"/>
                </a:moveTo>
                <a:lnTo>
                  <a:pt x="2496" y="0"/>
                </a:lnTo>
                <a:lnTo>
                  <a:pt x="2496" y="240"/>
                </a:lnTo>
                <a:lnTo>
                  <a:pt x="4992" y="240"/>
                </a:lnTo>
                <a:lnTo>
                  <a:pt x="4992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610E16E1-8B74-2B40-94C2-692D2488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953" y="95250"/>
            <a:ext cx="6881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Alternatively can use </a:t>
            </a:r>
            <a:r>
              <a:rPr lang="en-US" dirty="0" err="1">
                <a:solidFill>
                  <a:srgbClr val="0039AC"/>
                </a:solidFill>
              </a:rPr>
              <a:t>moveout</a:t>
            </a:r>
            <a:r>
              <a:rPr lang="en-US" dirty="0">
                <a:solidFill>
                  <a:srgbClr val="0039AC"/>
                </a:solidFill>
              </a:rPr>
              <a:t> on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0039AC"/>
                </a:solidFill>
              </a:rPr>
              <a:t>: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35" name="Line 19">
            <a:extLst>
              <a:ext uri="{FF2B5EF4-FFF2-40B4-BE49-F238E27FC236}">
                <a16:creationId xmlns:a16="http://schemas.microsoft.com/office/drawing/2014/main" id="{5191DCF2-4621-4C46-AAFE-6FAA6C221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641" y="1074737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353" y="2427287"/>
            <a:ext cx="7239000" cy="3135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AutoShape 23">
            <a:extLst>
              <a:ext uri="{FF2B5EF4-FFF2-40B4-BE49-F238E27FC236}">
                <a16:creationId xmlns:a16="http://schemas.microsoft.com/office/drawing/2014/main" id="{17A264AA-C066-F04E-9CD6-FE107BCE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9203" y="88900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40" name="Line 24">
            <a:extLst>
              <a:ext uri="{FF2B5EF4-FFF2-40B4-BE49-F238E27FC236}">
                <a16:creationId xmlns:a16="http://schemas.microsoft.com/office/drawing/2014/main" id="{3572239C-0D39-0746-86D9-3A1E8D1BD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741" y="1082675"/>
            <a:ext cx="25717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25">
            <a:extLst>
              <a:ext uri="{FF2B5EF4-FFF2-40B4-BE49-F238E27FC236}">
                <a16:creationId xmlns:a16="http://schemas.microsoft.com/office/drawing/2014/main" id="{757996D9-1F89-8C47-A22C-796C7B071F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0203" y="1085850"/>
            <a:ext cx="277813" cy="46513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26">
            <a:extLst>
              <a:ext uri="{FF2B5EF4-FFF2-40B4-BE49-F238E27FC236}">
                <a16:creationId xmlns:a16="http://schemas.microsoft.com/office/drawing/2014/main" id="{5F0FB700-61D6-3648-9C63-DCCC4CE7CB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6766" y="1076325"/>
            <a:ext cx="25717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27">
            <a:extLst>
              <a:ext uri="{FF2B5EF4-FFF2-40B4-BE49-F238E27FC236}">
                <a16:creationId xmlns:a16="http://schemas.microsoft.com/office/drawing/2014/main" id="{2D76559F-E582-9C4A-9CAD-118460DC77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7116" y="1079500"/>
            <a:ext cx="28892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28">
            <a:extLst>
              <a:ext uri="{FF2B5EF4-FFF2-40B4-BE49-F238E27FC236}">
                <a16:creationId xmlns:a16="http://schemas.microsoft.com/office/drawing/2014/main" id="{D99CC26D-6AFF-3C43-8831-BCDCB05CD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7153" y="1084262"/>
            <a:ext cx="1677988" cy="4540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Line 29">
            <a:extLst>
              <a:ext uri="{FF2B5EF4-FFF2-40B4-BE49-F238E27FC236}">
                <a16:creationId xmlns:a16="http://schemas.microsoft.com/office/drawing/2014/main" id="{9CBE4EC8-69C1-254A-BA3F-E2135D6982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8791" y="1066800"/>
            <a:ext cx="1677987" cy="4540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30">
            <a:extLst>
              <a:ext uri="{FF2B5EF4-FFF2-40B4-BE49-F238E27FC236}">
                <a16:creationId xmlns:a16="http://schemas.microsoft.com/office/drawing/2014/main" id="{E97484A4-13A3-C945-A705-866A279A3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741" y="1082675"/>
            <a:ext cx="3427412" cy="83978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31">
            <a:extLst>
              <a:ext uri="{FF2B5EF4-FFF2-40B4-BE49-F238E27FC236}">
                <a16:creationId xmlns:a16="http://schemas.microsoft.com/office/drawing/2014/main" id="{4381A6D6-07D8-9E42-82CC-ABB5E81F7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5141" y="1082675"/>
            <a:ext cx="1111250" cy="455612"/>
          </a:xfrm>
          <a:prstGeom prst="line">
            <a:avLst/>
          </a:prstGeom>
          <a:noFill/>
          <a:ln w="9525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Line 32">
            <a:extLst>
              <a:ext uri="{FF2B5EF4-FFF2-40B4-BE49-F238E27FC236}">
                <a16:creationId xmlns:a16="http://schemas.microsoft.com/office/drawing/2014/main" id="{442C570A-D92B-FA42-8BA9-D799E05F8D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5141" y="1082675"/>
            <a:ext cx="546100" cy="455612"/>
          </a:xfrm>
          <a:prstGeom prst="line">
            <a:avLst/>
          </a:prstGeom>
          <a:noFill/>
          <a:ln w="9525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29C91827-7AD5-4E46-B628-E756CC86E5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5141" y="1071562"/>
            <a:ext cx="0" cy="457200"/>
          </a:xfrm>
          <a:prstGeom prst="line">
            <a:avLst/>
          </a:prstGeom>
          <a:noFill/>
          <a:ln w="9525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34">
            <a:extLst>
              <a:ext uri="{FF2B5EF4-FFF2-40B4-BE49-F238E27FC236}">
                <a16:creationId xmlns:a16="http://schemas.microsoft.com/office/drawing/2014/main" id="{E7F48D45-CA88-644E-844C-8AB0ECD5F4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5353" y="1411287"/>
            <a:ext cx="2108200" cy="515938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Line 35">
            <a:extLst>
              <a:ext uri="{FF2B5EF4-FFF2-40B4-BE49-F238E27FC236}">
                <a16:creationId xmlns:a16="http://schemas.microsoft.com/office/drawing/2014/main" id="{985602D7-FF6F-8B4B-8AF0-0F3116B62B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9991" y="1082675"/>
            <a:ext cx="555625" cy="455612"/>
          </a:xfrm>
          <a:prstGeom prst="line">
            <a:avLst/>
          </a:prstGeom>
          <a:noFill/>
          <a:ln w="9525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DFA943AC-9204-EA4D-8D96-895F73D64E8A}"/>
              </a:ext>
            </a:extLst>
          </p:cNvPr>
          <p:cNvSpPr>
            <a:spLocks/>
          </p:cNvSpPr>
          <p:nvPr/>
        </p:nvSpPr>
        <p:spPr bwMode="auto">
          <a:xfrm>
            <a:off x="2700753" y="2760662"/>
            <a:ext cx="4822825" cy="2238375"/>
          </a:xfrm>
          <a:custGeom>
            <a:avLst/>
            <a:gdLst>
              <a:gd name="T0" fmla="*/ 0 w 3038"/>
              <a:gd name="T1" fmla="*/ 0 h 1410"/>
              <a:gd name="T2" fmla="*/ 319 w 3038"/>
              <a:gd name="T3" fmla="*/ 474 h 1410"/>
              <a:gd name="T4" fmla="*/ 869 w 3038"/>
              <a:gd name="T5" fmla="*/ 980 h 1410"/>
              <a:gd name="T6" fmla="*/ 1394 w 3038"/>
              <a:gd name="T7" fmla="*/ 1261 h 1410"/>
              <a:gd name="T8" fmla="*/ 1938 w 3038"/>
              <a:gd name="T9" fmla="*/ 1386 h 1410"/>
              <a:gd name="T10" fmla="*/ 2363 w 3038"/>
              <a:gd name="T11" fmla="*/ 1399 h 1410"/>
              <a:gd name="T12" fmla="*/ 2738 w 3038"/>
              <a:gd name="T13" fmla="*/ 1318 h 1410"/>
              <a:gd name="T14" fmla="*/ 3038 w 3038"/>
              <a:gd name="T15" fmla="*/ 1143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8" h="1410">
                <a:moveTo>
                  <a:pt x="0" y="0"/>
                </a:moveTo>
                <a:cubicBezTo>
                  <a:pt x="87" y="155"/>
                  <a:pt x="174" y="311"/>
                  <a:pt x="319" y="474"/>
                </a:cubicBezTo>
                <a:cubicBezTo>
                  <a:pt x="464" y="637"/>
                  <a:pt x="690" y="849"/>
                  <a:pt x="869" y="980"/>
                </a:cubicBezTo>
                <a:cubicBezTo>
                  <a:pt x="1048" y="1111"/>
                  <a:pt x="1216" y="1193"/>
                  <a:pt x="1394" y="1261"/>
                </a:cubicBezTo>
                <a:cubicBezTo>
                  <a:pt x="1572" y="1329"/>
                  <a:pt x="1776" y="1363"/>
                  <a:pt x="1938" y="1386"/>
                </a:cubicBezTo>
                <a:cubicBezTo>
                  <a:pt x="2100" y="1409"/>
                  <a:pt x="2230" y="1410"/>
                  <a:pt x="2363" y="1399"/>
                </a:cubicBezTo>
                <a:cubicBezTo>
                  <a:pt x="2496" y="1388"/>
                  <a:pt x="2626" y="1361"/>
                  <a:pt x="2738" y="1318"/>
                </a:cubicBezTo>
                <a:cubicBezTo>
                  <a:pt x="2850" y="1275"/>
                  <a:pt x="2944" y="1209"/>
                  <a:pt x="3038" y="1143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DCF9136-FD71-C74C-B0FC-BFB9CE797DA4}"/>
              </a:ext>
            </a:extLst>
          </p:cNvPr>
          <p:cNvSpPr>
            <a:spLocks/>
          </p:cNvSpPr>
          <p:nvPr/>
        </p:nvSpPr>
        <p:spPr bwMode="auto">
          <a:xfrm>
            <a:off x="7501353" y="2749550"/>
            <a:ext cx="1163638" cy="773112"/>
          </a:xfrm>
          <a:custGeom>
            <a:avLst/>
            <a:gdLst>
              <a:gd name="T0" fmla="*/ 0 w 733"/>
              <a:gd name="T1" fmla="*/ 487 h 487"/>
              <a:gd name="T2" fmla="*/ 277 w 733"/>
              <a:gd name="T3" fmla="*/ 362 h 487"/>
              <a:gd name="T4" fmla="*/ 527 w 733"/>
              <a:gd name="T5" fmla="*/ 200 h 487"/>
              <a:gd name="T6" fmla="*/ 733 w 733"/>
              <a:gd name="T7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3" h="487">
                <a:moveTo>
                  <a:pt x="0" y="487"/>
                </a:moveTo>
                <a:cubicBezTo>
                  <a:pt x="94" y="448"/>
                  <a:pt x="189" y="410"/>
                  <a:pt x="277" y="362"/>
                </a:cubicBezTo>
                <a:cubicBezTo>
                  <a:pt x="365" y="314"/>
                  <a:pt x="451" y="260"/>
                  <a:pt x="527" y="200"/>
                </a:cubicBezTo>
                <a:cubicBezTo>
                  <a:pt x="603" y="140"/>
                  <a:pt x="668" y="70"/>
                  <a:pt x="733" y="0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E7E8E361-C7CA-4841-AC9E-902DF70FA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353" y="1084262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55" name="Line 39">
            <a:extLst>
              <a:ext uri="{FF2B5EF4-FFF2-40B4-BE49-F238E27FC236}">
                <a16:creationId xmlns:a16="http://schemas.microsoft.com/office/drawing/2014/main" id="{12E1B527-30F7-0D4A-909F-FC832F13D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5291" y="1084262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6F6B82A2-E256-C04A-A815-AA956CDBD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153" y="1236662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27F6241-7E48-784B-AAF0-649CB270A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53" y="2760662"/>
            <a:ext cx="14017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4EF8BFB-11F9-E948-9591-3D31BFF4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53" y="2506662"/>
            <a:ext cx="1403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" name="Line 43">
            <a:extLst>
              <a:ext uri="{FF2B5EF4-FFF2-40B4-BE49-F238E27FC236}">
                <a16:creationId xmlns:a16="http://schemas.microsoft.com/office/drawing/2014/main" id="{DE42E3D8-CF9C-FF4B-A8E4-5A16BB8AB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7153" y="55086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Text Box 44">
            <a:extLst>
              <a:ext uri="{FF2B5EF4-FFF2-40B4-BE49-F238E27FC236}">
                <a16:creationId xmlns:a16="http://schemas.microsoft.com/office/drawing/2014/main" id="{3E5B8A0E-0585-ED43-8F12-083847521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53" y="290512"/>
            <a:ext cx="27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latin typeface="Times New Roman" charset="0"/>
                <a:cs typeface="ＭＳ Ｐゴシック" charset="0"/>
              </a:rPr>
              <a:t>x</a:t>
            </a:r>
            <a:endParaRPr lang="en-US">
              <a:cs typeface="ＭＳ Ｐゴシック" charset="0"/>
            </a:endParaRPr>
          </a:p>
        </p:txBody>
      </p:sp>
      <p:sp>
        <p:nvSpPr>
          <p:cNvPr id="61" name="Text Box 45">
            <a:extLst>
              <a:ext uri="{FF2B5EF4-FFF2-40B4-BE49-F238E27FC236}">
                <a16:creationId xmlns:a16="http://schemas.microsoft.com/office/drawing/2014/main" id="{A49562E2-4C5B-994F-989A-DD7AE211C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91" y="5580062"/>
            <a:ext cx="88066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equations are the same as they were for seismic, but since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GPR is (usually) zero offset,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x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s</a:t>
            </a:r>
            <a:r>
              <a:rPr lang="en-US" i="1" dirty="0">
                <a:latin typeface="Times New Roman" charset="0"/>
                <a:cs typeface="ＭＳ Ｐゴシック" charset="0"/>
              </a:rPr>
              <a:t> =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x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g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 Thus</a:t>
            </a:r>
          </a:p>
        </p:txBody>
      </p:sp>
      <p:sp>
        <p:nvSpPr>
          <p:cNvPr id="62" name="Text Box 46">
            <a:extLst>
              <a:ext uri="{FF2B5EF4-FFF2-40B4-BE49-F238E27FC236}">
                <a16:creationId xmlns:a16="http://schemas.microsoft.com/office/drawing/2014/main" id="{1B08EA91-BCCC-5844-8FE4-2D29A38F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953" y="1189037"/>
            <a:ext cx="31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latin typeface="Times New Roman" charset="0"/>
                <a:cs typeface="ＭＳ Ｐゴシック" charset="0"/>
              </a:rPr>
              <a:t>r</a:t>
            </a:r>
            <a:r>
              <a:rPr lang="en-US" sz="1600" i="1" baseline="-25000">
                <a:latin typeface="Times New Roman" charset="0"/>
                <a:cs typeface="ＭＳ Ｐゴシック" charset="0"/>
              </a:rPr>
              <a:t>s</a:t>
            </a:r>
          </a:p>
        </p:txBody>
      </p:sp>
      <p:sp>
        <p:nvSpPr>
          <p:cNvPr id="63" name="Line 47">
            <a:extLst>
              <a:ext uri="{FF2B5EF4-FFF2-40B4-BE49-F238E27FC236}">
                <a16:creationId xmlns:a16="http://schemas.microsoft.com/office/drawing/2014/main" id="{17896F4D-00E9-9B47-80BB-C87F6130E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7203" y="7524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Text Box 48">
            <a:extLst>
              <a:ext uri="{FF2B5EF4-FFF2-40B4-BE49-F238E27FC236}">
                <a16:creationId xmlns:a16="http://schemas.microsoft.com/office/drawing/2014/main" id="{B4DE7510-7BC4-DE43-B44A-8297949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53" y="417512"/>
            <a:ext cx="344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latin typeface="Times New Roman" charset="0"/>
                <a:cs typeface="ＭＳ Ｐゴシック" charset="0"/>
              </a:rPr>
              <a:t>x</a:t>
            </a:r>
            <a:r>
              <a:rPr lang="en-US" sz="1600" i="1" baseline="-25000">
                <a:latin typeface="Times New Roman" charset="0"/>
                <a:cs typeface="ＭＳ Ｐゴシック" charset="0"/>
              </a:rPr>
              <a:t>g</a:t>
            </a:r>
            <a:endParaRPr lang="en-US">
              <a:cs typeface="ＭＳ Ｐゴシック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6F43791-2865-D94F-AA59-0F72AB00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53" y="3903662"/>
            <a:ext cx="2217738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" name="Freeform 65">
            <a:extLst>
              <a:ext uri="{FF2B5EF4-FFF2-40B4-BE49-F238E27FC236}">
                <a16:creationId xmlns:a16="http://schemas.microsoft.com/office/drawing/2014/main" id="{2C8E09A1-966A-F84E-916F-920A6DC7B775}"/>
              </a:ext>
            </a:extLst>
          </p:cNvPr>
          <p:cNvSpPr>
            <a:spLocks/>
          </p:cNvSpPr>
          <p:nvPr/>
        </p:nvSpPr>
        <p:spPr bwMode="auto">
          <a:xfrm>
            <a:off x="5443953" y="2700337"/>
            <a:ext cx="3505200" cy="1911350"/>
          </a:xfrm>
          <a:custGeom>
            <a:avLst/>
            <a:gdLst>
              <a:gd name="T0" fmla="*/ 2208 w 2208"/>
              <a:gd name="T1" fmla="*/ 38 h 1204"/>
              <a:gd name="T2" fmla="*/ 2023 w 2208"/>
              <a:gd name="T3" fmla="*/ 362 h 1204"/>
              <a:gd name="T4" fmla="*/ 1804 w 2208"/>
              <a:gd name="T5" fmla="*/ 687 h 1204"/>
              <a:gd name="T6" fmla="*/ 1529 w 2208"/>
              <a:gd name="T7" fmla="*/ 999 h 1204"/>
              <a:gd name="T8" fmla="*/ 1304 w 2208"/>
              <a:gd name="T9" fmla="*/ 1156 h 1204"/>
              <a:gd name="T10" fmla="*/ 1141 w 2208"/>
              <a:gd name="T11" fmla="*/ 1193 h 1204"/>
              <a:gd name="T12" fmla="*/ 954 w 2208"/>
              <a:gd name="T13" fmla="*/ 1193 h 1204"/>
              <a:gd name="T14" fmla="*/ 760 w 2208"/>
              <a:gd name="T15" fmla="*/ 1124 h 1204"/>
              <a:gd name="T16" fmla="*/ 598 w 2208"/>
              <a:gd name="T17" fmla="*/ 981 h 1204"/>
              <a:gd name="T18" fmla="*/ 416 w 2208"/>
              <a:gd name="T19" fmla="*/ 756 h 1204"/>
              <a:gd name="T20" fmla="*/ 260 w 2208"/>
              <a:gd name="T21" fmla="*/ 506 h 1204"/>
              <a:gd name="T22" fmla="*/ 41 w 2208"/>
              <a:gd name="T23" fmla="*/ 81 h 1204"/>
              <a:gd name="T24" fmla="*/ 16 w 2208"/>
              <a:gd name="T25" fmla="*/ 18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08" h="1204">
                <a:moveTo>
                  <a:pt x="2208" y="38"/>
                </a:moveTo>
                <a:cubicBezTo>
                  <a:pt x="2149" y="146"/>
                  <a:pt x="2090" y="254"/>
                  <a:pt x="2023" y="362"/>
                </a:cubicBezTo>
                <a:cubicBezTo>
                  <a:pt x="1956" y="470"/>
                  <a:pt x="1886" y="581"/>
                  <a:pt x="1804" y="687"/>
                </a:cubicBezTo>
                <a:cubicBezTo>
                  <a:pt x="1722" y="793"/>
                  <a:pt x="1612" y="921"/>
                  <a:pt x="1529" y="999"/>
                </a:cubicBezTo>
                <a:cubicBezTo>
                  <a:pt x="1446" y="1077"/>
                  <a:pt x="1369" y="1124"/>
                  <a:pt x="1304" y="1156"/>
                </a:cubicBezTo>
                <a:cubicBezTo>
                  <a:pt x="1239" y="1188"/>
                  <a:pt x="1199" y="1187"/>
                  <a:pt x="1141" y="1193"/>
                </a:cubicBezTo>
                <a:cubicBezTo>
                  <a:pt x="1083" y="1199"/>
                  <a:pt x="1017" y="1204"/>
                  <a:pt x="954" y="1193"/>
                </a:cubicBezTo>
                <a:cubicBezTo>
                  <a:pt x="891" y="1182"/>
                  <a:pt x="819" y="1159"/>
                  <a:pt x="760" y="1124"/>
                </a:cubicBezTo>
                <a:cubicBezTo>
                  <a:pt x="701" y="1089"/>
                  <a:pt x="655" y="1042"/>
                  <a:pt x="598" y="981"/>
                </a:cubicBezTo>
                <a:cubicBezTo>
                  <a:pt x="541" y="920"/>
                  <a:pt x="472" y="835"/>
                  <a:pt x="416" y="756"/>
                </a:cubicBezTo>
                <a:cubicBezTo>
                  <a:pt x="360" y="677"/>
                  <a:pt x="322" y="618"/>
                  <a:pt x="260" y="506"/>
                </a:cubicBezTo>
                <a:cubicBezTo>
                  <a:pt x="198" y="394"/>
                  <a:pt x="82" y="162"/>
                  <a:pt x="41" y="81"/>
                </a:cubicBezTo>
                <a:cubicBezTo>
                  <a:pt x="0" y="0"/>
                  <a:pt x="8" y="9"/>
                  <a:pt x="16" y="18"/>
                </a:cubicBezTo>
              </a:path>
            </a:pathLst>
          </a:custGeom>
          <a:noFill/>
          <a:ln w="508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33E83E3-07EB-6A4A-9AC5-C61CDB43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5153" y="5961062"/>
            <a:ext cx="141605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6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5F8DE-F5EE-7846-834B-87A005CE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0544"/>
            <a:ext cx="8686800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2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44512</TotalTime>
  <Words>484</Words>
  <Application>Microsoft Macintosh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47</cp:revision>
  <cp:lastPrinted>2022-01-10T14:45:35Z</cp:lastPrinted>
  <dcterms:created xsi:type="dcterms:W3CDTF">2022-01-10T14:15:51Z</dcterms:created>
  <dcterms:modified xsi:type="dcterms:W3CDTF">2026-03-04T20:35:11Z</dcterms:modified>
</cp:coreProperties>
</file>