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06" r:id="rId3"/>
    <p:sldId id="281" r:id="rId4"/>
    <p:sldId id="293" r:id="rId5"/>
    <p:sldId id="312" r:id="rId6"/>
    <p:sldId id="292" r:id="rId7"/>
    <p:sldId id="310" r:id="rId8"/>
    <p:sldId id="314" r:id="rId9"/>
    <p:sldId id="307" r:id="rId10"/>
    <p:sldId id="315" r:id="rId11"/>
    <p:sldId id="283" r:id="rId12"/>
    <p:sldId id="313" r:id="rId13"/>
    <p:sldId id="275" r:id="rId14"/>
    <p:sldId id="288" r:id="rId15"/>
    <p:sldId id="316" r:id="rId16"/>
    <p:sldId id="318" r:id="rId17"/>
    <p:sldId id="323" r:id="rId18"/>
    <p:sldId id="291" r:id="rId19"/>
    <p:sldId id="358" r:id="rId20"/>
    <p:sldId id="356" r:id="rId21"/>
    <p:sldId id="327" r:id="rId22"/>
    <p:sldId id="330" r:id="rId23"/>
    <p:sldId id="361" r:id="rId24"/>
    <p:sldId id="360" r:id="rId25"/>
    <p:sldId id="363" r:id="rId26"/>
    <p:sldId id="328" r:id="rId27"/>
    <p:sldId id="329" r:id="rId28"/>
    <p:sldId id="334" r:id="rId29"/>
    <p:sldId id="33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C9EA1C"/>
    <a:srgbClr val="A3A3E0"/>
    <a:srgbClr val="001CFF"/>
    <a:srgbClr val="A6A6A6"/>
    <a:srgbClr val="0046CD"/>
    <a:srgbClr val="001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7840"/>
  </p:normalViewPr>
  <p:slideViewPr>
    <p:cSldViewPr snapToGrid="0" snapToObjects="1">
      <p:cViewPr varScale="1">
        <p:scale>
          <a:sx n="223" d="100"/>
          <a:sy n="223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3/4/26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 Box 5">
            <a:extLst>
              <a:ext uri="{FF2B5EF4-FFF2-40B4-BE49-F238E27FC236}">
                <a16:creationId xmlns:a16="http://schemas.microsoft.com/office/drawing/2014/main" id="{16E93722-763D-1D46-9546-23B156640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78564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98" name="Text Box 26">
            <a:extLst>
              <a:ext uri="{FF2B5EF4-FFF2-40B4-BE49-F238E27FC236}">
                <a16:creationId xmlns:a16="http://schemas.microsoft.com/office/drawing/2014/main" id="{181B4ABE-5339-9E43-82AD-1C9ABAAF7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8277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Mar 2026</a:t>
            </a:r>
          </a:p>
        </p:txBody>
      </p:sp>
      <p:sp>
        <p:nvSpPr>
          <p:cNvPr id="11" name="Text Box 63">
            <a:extLst>
              <a:ext uri="{FF2B5EF4-FFF2-40B4-BE49-F238E27FC236}">
                <a16:creationId xmlns:a16="http://schemas.microsoft.com/office/drawing/2014/main" id="{B0D80335-F0FB-2C4B-A153-59051194C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6791" y="3167390"/>
            <a:ext cx="38184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800" i="1" dirty="0">
                <a:solidFill>
                  <a:srgbClr val="FF0000"/>
                </a:solidFill>
                <a:latin typeface="Arial Black" charset="0"/>
              </a:rPr>
              <a:t>Review Labs 2 &amp; 3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477CE736-3E6D-AA37-AB8F-BB23A60C8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</a:t>
            </a:r>
            <a:r>
              <a:rPr lang="en-US" sz="240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Lowry 2008-2026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spA">
            <a:extLst>
              <a:ext uri="{FF2B5EF4-FFF2-40B4-BE49-F238E27FC236}">
                <a16:creationId xmlns:a16="http://schemas.microsoft.com/office/drawing/2014/main" id="{19777B70-E0C6-BE46-8CDE-443858842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5" b="-1"/>
          <a:stretch/>
        </p:blipFill>
        <p:spPr bwMode="auto">
          <a:xfrm>
            <a:off x="1572584" y="1782501"/>
            <a:ext cx="6227763" cy="4858726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8E2563D3-D8C0-3A4A-9F4D-95A4430E3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2030" y="3978736"/>
            <a:ext cx="4267515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Then, recognizing that</a:t>
            </a:r>
          </a:p>
          <a:p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→</a:t>
            </a:r>
          </a:p>
          <a:p>
            <a:endParaRPr lang="en-US" sz="2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Use linear regression of the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corrected amplitudes to estimate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P-wave attenuation </a:t>
            </a:r>
            <a:r>
              <a:rPr lang="en-US" sz="22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dirty="0">
                <a:solidFill>
                  <a:srgbClr val="0039AC"/>
                </a:solidFill>
              </a:rPr>
              <a:t>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each layer!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77134-472C-D3FD-D583-F6D084305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408" y="4457861"/>
            <a:ext cx="1064505" cy="53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72F5D1-BCB5-14AC-6F8F-7E2084FCE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543" y="4491944"/>
            <a:ext cx="1546557" cy="84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47C360-AA16-42BA-682E-BB31FCC4992F}"/>
              </a:ext>
            </a:extLst>
          </p:cNvPr>
          <p:cNvPicPr>
            <a:picLocks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5137" y="1671073"/>
            <a:ext cx="6741947" cy="51001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C35B0C-5CA4-9776-3398-6B5143C94EDD}"/>
              </a:ext>
            </a:extLst>
          </p:cNvPr>
          <p:cNvSpPr txBox="1"/>
          <p:nvPr/>
        </p:nvSpPr>
        <p:spPr>
          <a:xfrm>
            <a:off x="347241" y="237281"/>
            <a:ext cx="752994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Formulae used e.g. </a:t>
            </a:r>
            <a:r>
              <a:rPr lang="en-US" sz="1600" dirty="0">
                <a:solidFill>
                  <a:schemeClr val="tx2"/>
                </a:solidFill>
                <a:cs typeface="Arial" panose="020B0604020202020204" pitchFamily="34" charset="0"/>
              </a:rPr>
              <a:t>=-3.141569*145*(B3-$B$2)/(465*LN(F3/$C$2))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</a:t>
            </a:r>
          </a:p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 1; </a:t>
            </a:r>
            <a:r>
              <a:rPr lang="en-US" sz="1600" dirty="0">
                <a:solidFill>
                  <a:schemeClr val="tx2"/>
                </a:solidFill>
                <a:cs typeface="Arial" panose="020B0604020202020204" pitchFamily="34" charset="0"/>
              </a:rPr>
              <a:t>=-3.141569*230*(B6-$B$5)/(1330*LN(F6/$C$5))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Layer 2; and</a:t>
            </a:r>
          </a:p>
          <a:p>
            <a:r>
              <a:rPr lang="en-US" sz="1600" dirty="0">
                <a:solidFill>
                  <a:schemeClr val="tx2"/>
                </a:solidFill>
                <a:cs typeface="Arial" panose="020B0604020202020204" pitchFamily="34" charset="0"/>
              </a:rPr>
              <a:t>=-3.141569*145*(B16-$B$15)/(3510*LN(F16/$C$15))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Layer 3. I also</a:t>
            </a:r>
          </a:p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calculated Layer 3 values without using the geophones at </a:t>
            </a:r>
          </a:p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68 and 108 m, as these arguably might be</a:t>
            </a:r>
          </a:p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outlier amplitudes…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FF5C63-DF77-3E62-04C5-150DB06B84D7}"/>
              </a:ext>
            </a:extLst>
          </p:cNvPr>
          <p:cNvSpPr/>
          <p:nvPr/>
        </p:nvSpPr>
        <p:spPr>
          <a:xfrm>
            <a:off x="5023414" y="4463648"/>
            <a:ext cx="272005" cy="2819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4BE4A38-67B5-62C8-E086-F725D1B2EB3B}"/>
              </a:ext>
            </a:extLst>
          </p:cNvPr>
          <p:cNvSpPr/>
          <p:nvPr/>
        </p:nvSpPr>
        <p:spPr>
          <a:xfrm>
            <a:off x="6908157" y="4559582"/>
            <a:ext cx="272005" cy="2819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D17782-6ABC-CF50-1EDA-EECEE824325F}"/>
              </a:ext>
            </a:extLst>
          </p:cNvPr>
          <p:cNvSpPr txBox="1"/>
          <p:nvPr/>
        </p:nvSpPr>
        <p:spPr>
          <a:xfrm>
            <a:off x="5542002" y="342539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Outliers?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92A5F60-F7B7-9EF5-BA34-C38EC65C461A}"/>
              </a:ext>
            </a:extLst>
          </p:cNvPr>
          <p:cNvCxnSpPr/>
          <p:nvPr/>
        </p:nvCxnSpPr>
        <p:spPr>
          <a:xfrm flipH="1">
            <a:off x="5237544" y="3721261"/>
            <a:ext cx="445626" cy="736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DCB8D97-0827-2014-163E-BC67EDD48FB3}"/>
              </a:ext>
            </a:extLst>
          </p:cNvPr>
          <p:cNvCxnSpPr>
            <a:cxnSpLocks/>
          </p:cNvCxnSpPr>
          <p:nvPr/>
        </p:nvCxnSpPr>
        <p:spPr>
          <a:xfrm>
            <a:off x="6389397" y="3738544"/>
            <a:ext cx="546656" cy="8210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FBD69B-5CDF-A27E-7BF5-2170E6788C48}"/>
              </a:ext>
            </a:extLst>
          </p:cNvPr>
          <p:cNvCxnSpPr>
            <a:cxnSpLocks/>
          </p:cNvCxnSpPr>
          <p:nvPr/>
        </p:nvCxnSpPr>
        <p:spPr>
          <a:xfrm>
            <a:off x="8351134" y="5515337"/>
            <a:ext cx="24480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0E3FFC0-E6A1-DAD9-C33A-401BDB5EDA93}"/>
              </a:ext>
            </a:extLst>
          </p:cNvPr>
          <p:cNvSpPr txBox="1"/>
          <p:nvPr/>
        </p:nvSpPr>
        <p:spPr>
          <a:xfrm>
            <a:off x="9276821" y="6317838"/>
            <a:ext cx="18646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average!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B46247-0B92-3581-93AD-4BF8FD2C14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6735" y="169883"/>
            <a:ext cx="2994053" cy="38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09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3">
            <a:extLst>
              <a:ext uri="{FF2B5EF4-FFF2-40B4-BE49-F238E27FC236}">
                <a16:creationId xmlns:a16="http://schemas.microsoft.com/office/drawing/2014/main" id="{3CBEF09B-77EA-5C48-9EAE-03C06B42E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078" y="612845"/>
            <a:ext cx="8769324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You should include plots of your model and your data, and don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’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forget to discuss the RMS misfit! Plotting can be done in Xcel,</a:t>
            </a:r>
          </a:p>
          <a:p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Matlab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or whatever else you feel comfortable with, but 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remember that the plot image must be ported into a single-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document write-up of the lab.</a:t>
            </a:r>
          </a:p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(d) Assuming that both the velocity structure and your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attenuation estimates are correct, look through your text (and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whatever other literature you may be able to find, but be sure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include references!) for examples of soils/sediments/rocks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that match your estimates of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charset="0"/>
              </a:rPr>
              <a:t>V</a:t>
            </a:r>
            <a:r>
              <a:rPr lang="en-US" i="1" baseline="-25000" dirty="0">
                <a:solidFill>
                  <a:schemeClr val="bg2">
                    <a:lumMod val="50000"/>
                  </a:schemeClr>
                </a:solidFill>
                <a:latin typeface="Times New Roman" charset="0"/>
              </a:rPr>
              <a:t>P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and</a:t>
            </a:r>
            <a:r>
              <a:rPr lang="en-US" i="1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charset="0"/>
              </a:rPr>
              <a:t>Q</a:t>
            </a:r>
            <a:r>
              <a:rPr lang="en-US" i="1" baseline="-25000" dirty="0">
                <a:solidFill>
                  <a:schemeClr val="bg2">
                    <a:lumMod val="50000"/>
                  </a:schemeClr>
                </a:solidFill>
                <a:latin typeface="Times New Roman" charset="0"/>
              </a:rPr>
              <a:t>P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Does the combination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of these two properties reduce the ambiguities in possible 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interpretations? What interpretation of the data would make 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most geological sense given the location (farm country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near the terminus of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Laurentide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glaciation)?</a:t>
            </a:r>
          </a:p>
        </p:txBody>
      </p:sp>
    </p:spTree>
    <p:extLst>
      <p:ext uri="{BB962C8B-B14F-4D97-AF65-F5344CB8AC3E}">
        <p14:creationId xmlns:p14="http://schemas.microsoft.com/office/powerpoint/2010/main" val="4018126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4808A14-CB7F-738F-B524-5DC96C95673B}"/>
              </a:ext>
            </a:extLst>
          </p:cNvPr>
          <p:cNvSpPr txBox="1"/>
          <p:nvPr/>
        </p:nvSpPr>
        <p:spPr>
          <a:xfrm>
            <a:off x="1470509" y="352159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5CB255-8A9D-681F-1D31-7CA3EB305B08}"/>
              </a:ext>
            </a:extLst>
          </p:cNvPr>
          <p:cNvSpPr txBox="1"/>
          <p:nvPr/>
        </p:nvSpPr>
        <p:spPr>
          <a:xfrm>
            <a:off x="4835494" y="6295663"/>
            <a:ext cx="2521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Mean distance (m)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D0188A-5FAF-9CD1-107D-84ED864D3EA4}"/>
              </a:ext>
            </a:extLst>
          </p:cNvPr>
          <p:cNvSpPr txBox="1"/>
          <p:nvPr/>
        </p:nvSpPr>
        <p:spPr>
          <a:xfrm>
            <a:off x="806732" y="202558"/>
            <a:ext cx="105785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best estimates of P-wave quality factor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each layer, after averaging, are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14.3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Layer 1,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8.9 ± 3.5 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Layer 2, and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5.8 ± 3.4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Layer 3 (or alternatively,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 ± 47 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Layer 3 if we believe that the solution with outliers removed is better!)</a:t>
            </a:r>
          </a:p>
        </p:txBody>
      </p:sp>
      <p:pic>
        <p:nvPicPr>
          <p:cNvPr id="5" name="Picture 4" descr="A graph with red dots&#10;&#10;Description automatically generated">
            <a:extLst>
              <a:ext uri="{FF2B5EF4-FFF2-40B4-BE49-F238E27FC236}">
                <a16:creationId xmlns:a16="http://schemas.microsoft.com/office/drawing/2014/main" id="{84645E0D-A1C6-DE7A-0817-210D17A4E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141" y="1412546"/>
            <a:ext cx="7772400" cy="493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68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ospA">
            <a:extLst>
              <a:ext uri="{FF2B5EF4-FFF2-40B4-BE49-F238E27FC236}">
                <a16:creationId xmlns:a16="http://schemas.microsoft.com/office/drawing/2014/main" id="{33A70982-874C-1948-A6AA-9B6261CD18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"/>
          <a:stretch/>
        </p:blipFill>
        <p:spPr bwMode="auto">
          <a:xfrm>
            <a:off x="560855" y="1713046"/>
            <a:ext cx="6227763" cy="4863176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9FB1D20-7381-A14C-88EF-DE3041FAD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380" y="1797847"/>
            <a:ext cx="296863" cy="4445000"/>
          </a:xfrm>
          <a:prstGeom prst="rect">
            <a:avLst/>
          </a:prstGeom>
          <a:solidFill>
            <a:srgbClr val="C9EA1C">
              <a:alpha val="50196"/>
            </a:srgb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dirty="0"/>
              <a:t>1</a:t>
            </a:r>
          </a:p>
          <a:p>
            <a:pPr algn="ctr"/>
            <a:endParaRPr lang="en-US" baseline="-25000" dirty="0"/>
          </a:p>
          <a:p>
            <a:pPr algn="ctr"/>
            <a:endParaRPr lang="en-US" baseline="-25000" dirty="0"/>
          </a:p>
          <a:p>
            <a:pPr algn="ctr"/>
            <a:endParaRPr lang="en-US" baseline="-25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92A15-0AB7-8244-981E-8F59ABEA5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243" y="1797847"/>
            <a:ext cx="2741612" cy="4454525"/>
          </a:xfrm>
          <a:prstGeom prst="rect">
            <a:avLst/>
          </a:prstGeom>
          <a:solidFill>
            <a:srgbClr val="0CE321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dirty="0"/>
              <a:t>2</a:t>
            </a:r>
          </a:p>
          <a:p>
            <a:pPr algn="ctr"/>
            <a:endParaRPr lang="en-US" baseline="-25000" dirty="0"/>
          </a:p>
          <a:p>
            <a:pPr algn="ctr"/>
            <a:endParaRPr lang="en-US" baseline="-25000" dirty="0"/>
          </a:p>
          <a:p>
            <a:pPr algn="ctr"/>
            <a:endParaRPr lang="en-US" baseline="-25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715999-1088-CB45-BA4F-34EE6B5D5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505" y="1797847"/>
            <a:ext cx="2627313" cy="4454525"/>
          </a:xfrm>
          <a:prstGeom prst="rect">
            <a:avLst/>
          </a:prstGeom>
          <a:solidFill>
            <a:srgbClr val="002EE7">
              <a:alpha val="46001"/>
            </a:srgb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dirty="0"/>
              <a:t>3</a:t>
            </a:r>
          </a:p>
          <a:p>
            <a:pPr algn="ctr"/>
            <a:endParaRPr lang="en-US" baseline="-25000" dirty="0"/>
          </a:p>
          <a:p>
            <a:pPr algn="ctr"/>
            <a:endParaRPr lang="en-US" baseline="-25000" dirty="0"/>
          </a:p>
          <a:p>
            <a:pPr algn="ctr"/>
            <a:endParaRPr lang="en-US" baseline="-25000" dirty="0"/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B6A33D53-33A4-2147-AE97-020CC5951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094" y="1890648"/>
            <a:ext cx="23374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charset="0"/>
              </a:rPr>
              <a:t>V </a:t>
            </a:r>
            <a:r>
              <a:rPr lang="en-US" dirty="0">
                <a:latin typeface="Arial Black" charset="0"/>
              </a:rPr>
              <a:t>=</a:t>
            </a:r>
            <a:r>
              <a:rPr lang="en-US" dirty="0">
                <a:solidFill>
                  <a:schemeClr val="accent2"/>
                </a:solidFill>
                <a:latin typeface="Arial Black" charset="0"/>
              </a:rPr>
              <a:t> </a:t>
            </a:r>
            <a:r>
              <a:rPr lang="en-US" dirty="0">
                <a:solidFill>
                  <a:srgbClr val="0039AC"/>
                </a:solidFill>
                <a:latin typeface="Arial Black" charset="0"/>
              </a:rPr>
              <a:t>1330 m/s</a:t>
            </a:r>
            <a:endParaRPr lang="en-US" b="1" i="1" dirty="0">
              <a:solidFill>
                <a:srgbClr val="0039AC"/>
              </a:solidFill>
              <a:latin typeface="Times New Roman" charset="0"/>
            </a:endParaRPr>
          </a:p>
          <a:p>
            <a:pPr algn="ctr"/>
            <a:r>
              <a:rPr lang="en-US" b="1" i="1" dirty="0">
                <a:latin typeface="Times New Roman" charset="0"/>
              </a:rPr>
              <a:t>f </a:t>
            </a:r>
            <a:r>
              <a:rPr lang="en-US" b="1" dirty="0">
                <a:latin typeface="Arial Black" charset="0"/>
              </a:rPr>
              <a:t>=</a:t>
            </a:r>
            <a:r>
              <a:rPr lang="en-US" b="1" dirty="0">
                <a:solidFill>
                  <a:schemeClr val="accent2"/>
                </a:solidFill>
                <a:latin typeface="Arial Black" charset="0"/>
              </a:rPr>
              <a:t> </a:t>
            </a:r>
            <a:r>
              <a:rPr lang="en-US" b="1" dirty="0">
                <a:solidFill>
                  <a:srgbClr val="0039AC"/>
                </a:solidFill>
                <a:latin typeface="Arial Black" charset="0"/>
              </a:rPr>
              <a:t>230 Hz</a:t>
            </a:r>
            <a:endParaRPr lang="en-US" b="1" i="1" dirty="0">
              <a:solidFill>
                <a:srgbClr val="0039AC"/>
              </a:solidFill>
              <a:latin typeface="Times New Roman" charset="0"/>
            </a:endParaRPr>
          </a:p>
          <a:p>
            <a:pPr algn="ctr"/>
            <a:r>
              <a:rPr lang="en-US" b="1" i="1" dirty="0">
                <a:latin typeface="Times New Roman" charset="0"/>
              </a:rPr>
              <a:t>Q</a:t>
            </a:r>
            <a:r>
              <a:rPr lang="en-US" dirty="0"/>
              <a:t> </a:t>
            </a:r>
            <a:r>
              <a:rPr lang="en-US" dirty="0">
                <a:latin typeface="Arial Black" charset="0"/>
              </a:rPr>
              <a:t>=</a:t>
            </a:r>
            <a:r>
              <a:rPr lang="en-US" dirty="0">
                <a:solidFill>
                  <a:schemeClr val="accent2"/>
                </a:solidFill>
                <a:latin typeface="Arial Black" charset="0"/>
              </a:rPr>
              <a:t> </a:t>
            </a:r>
            <a:r>
              <a:rPr lang="en-US" dirty="0">
                <a:solidFill>
                  <a:srgbClr val="0039AC"/>
                </a:solidFill>
                <a:latin typeface="Arial Black" charset="0"/>
              </a:rPr>
              <a:t>8.9 ± 3.5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F3D1DDC8-6FEF-DC48-B4D7-826A5692E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193" y="1890648"/>
            <a:ext cx="2392001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charset="0"/>
              </a:rPr>
              <a:t>V </a:t>
            </a:r>
            <a:r>
              <a:rPr lang="en-US" dirty="0">
                <a:latin typeface="Arial Black" charset="0"/>
              </a:rPr>
              <a:t>=</a:t>
            </a:r>
            <a:r>
              <a:rPr lang="en-US" dirty="0">
                <a:solidFill>
                  <a:schemeClr val="accent2"/>
                </a:solidFill>
                <a:latin typeface="Arial Black" charset="0"/>
              </a:rPr>
              <a:t> </a:t>
            </a:r>
            <a:r>
              <a:rPr lang="en-US" dirty="0">
                <a:solidFill>
                  <a:srgbClr val="0039AC"/>
                </a:solidFill>
                <a:latin typeface="Arial Black" charset="0"/>
              </a:rPr>
              <a:t>3510 m/s</a:t>
            </a:r>
            <a:endParaRPr lang="en-US" b="1" i="1" dirty="0">
              <a:solidFill>
                <a:srgbClr val="0039AC"/>
              </a:solidFill>
              <a:latin typeface="Times New Roman" charset="0"/>
            </a:endParaRPr>
          </a:p>
          <a:p>
            <a:pPr algn="ctr"/>
            <a:r>
              <a:rPr lang="en-US" b="1" i="1" dirty="0">
                <a:latin typeface="Times New Roman" charset="0"/>
              </a:rPr>
              <a:t>f </a:t>
            </a:r>
            <a:r>
              <a:rPr lang="en-US" dirty="0">
                <a:latin typeface="Arial Black" charset="0"/>
              </a:rPr>
              <a:t>=</a:t>
            </a:r>
            <a:r>
              <a:rPr lang="en-US" dirty="0">
                <a:solidFill>
                  <a:schemeClr val="accent2"/>
                </a:solidFill>
                <a:latin typeface="Arial Black" charset="0"/>
              </a:rPr>
              <a:t> </a:t>
            </a:r>
            <a:r>
              <a:rPr lang="en-US" dirty="0">
                <a:solidFill>
                  <a:srgbClr val="0039AC"/>
                </a:solidFill>
                <a:latin typeface="Arial Black" charset="0"/>
              </a:rPr>
              <a:t>145 Hz</a:t>
            </a:r>
            <a:endParaRPr lang="en-US" b="1" i="1" dirty="0">
              <a:solidFill>
                <a:srgbClr val="0039AC"/>
              </a:solidFill>
              <a:latin typeface="Times New Roman" charset="0"/>
            </a:endParaRPr>
          </a:p>
          <a:p>
            <a:pPr algn="ctr"/>
            <a:r>
              <a:rPr lang="en-US" b="1" i="1" dirty="0">
                <a:latin typeface="Times New Roman" charset="0"/>
              </a:rPr>
              <a:t>Q</a:t>
            </a:r>
            <a:r>
              <a:rPr lang="en-US" dirty="0"/>
              <a:t> </a:t>
            </a:r>
            <a:r>
              <a:rPr lang="en-US" dirty="0">
                <a:latin typeface="Arial Black" charset="0"/>
              </a:rPr>
              <a:t>=</a:t>
            </a:r>
            <a:r>
              <a:rPr lang="en-US" dirty="0">
                <a:solidFill>
                  <a:schemeClr val="accent2"/>
                </a:solidFill>
                <a:latin typeface="Arial Black" charset="0"/>
              </a:rPr>
              <a:t> </a:t>
            </a:r>
            <a:r>
              <a:rPr lang="en-US" dirty="0">
                <a:solidFill>
                  <a:srgbClr val="0039AC"/>
                </a:solidFill>
                <a:latin typeface="Arial Black" charset="0"/>
              </a:rPr>
              <a:t>5.8 ± 3.4</a:t>
            </a:r>
          </a:p>
          <a:p>
            <a:pPr algn="ctr"/>
            <a:r>
              <a:rPr lang="en-US" sz="2000" dirty="0">
                <a:solidFill>
                  <a:srgbClr val="0039AC"/>
                </a:solidFill>
                <a:latin typeface="Arial Black" charset="0"/>
              </a:rPr>
              <a:t>(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>
                <a:latin typeface="Arial Black" charset="0"/>
              </a:rPr>
              <a:t> =</a:t>
            </a:r>
            <a:r>
              <a:rPr lang="en-US" sz="2000" dirty="0">
                <a:solidFill>
                  <a:srgbClr val="0039AC"/>
                </a:solidFill>
                <a:latin typeface="Arial Black" charset="0"/>
              </a:rPr>
              <a:t> 76 ± 47)</a:t>
            </a:r>
            <a:endParaRPr lang="en-US" sz="2000" dirty="0">
              <a:solidFill>
                <a:srgbClr val="0039AC"/>
              </a:solidFill>
            </a:endParaRP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1C2DEDD6-45D5-6249-B1DB-8157902E1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830" y="3490122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300"/>
                </a:solidFill>
                <a:latin typeface="Arial Black" charset="0"/>
              </a:rPr>
              <a:t>X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AF6F39D6-8A39-284F-91CD-B69BEA77B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943" y="4585497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300"/>
                </a:solidFill>
                <a:latin typeface="Arial Black" charset="0"/>
              </a:rPr>
              <a:t>X</a:t>
            </a:r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111D4E97-AB6C-074F-9F90-AC295B345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263" y="1890648"/>
            <a:ext cx="9028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39AC"/>
                </a:solidFill>
                <a:latin typeface="Arial Black" charset="0"/>
              </a:rPr>
              <a:t>465</a:t>
            </a:r>
          </a:p>
          <a:p>
            <a:pPr algn="ctr"/>
            <a:r>
              <a:rPr lang="en-US" dirty="0">
                <a:solidFill>
                  <a:srgbClr val="0039AC"/>
                </a:solidFill>
                <a:latin typeface="Arial Black" charset="0"/>
              </a:rPr>
              <a:t>145</a:t>
            </a:r>
          </a:p>
          <a:p>
            <a:pPr algn="ctr"/>
            <a:r>
              <a:rPr lang="en-US" dirty="0">
                <a:solidFill>
                  <a:srgbClr val="0039AC"/>
                </a:solidFill>
                <a:latin typeface="Arial Black" charset="0"/>
              </a:rPr>
              <a:t>14.3</a:t>
            </a: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3933947B-D3B2-DE69-F045-2B861F894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426" y="4448969"/>
            <a:ext cx="465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>
                <a:solidFill>
                  <a:srgbClr val="FF0300"/>
                </a:solidFill>
                <a:latin typeface="Arial Black" charset="0"/>
              </a:rPr>
              <a:t>(X)</a:t>
            </a: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5251A0D8-A782-4572-97E4-AB34272C2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028" y="4496675"/>
            <a:ext cx="465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>
                <a:solidFill>
                  <a:srgbClr val="FF0300"/>
                </a:solidFill>
                <a:latin typeface="Arial Black" charset="0"/>
              </a:rPr>
              <a:t>(X)</a:t>
            </a:r>
          </a:p>
        </p:txBody>
      </p:sp>
      <p:pic>
        <p:nvPicPr>
          <p:cNvPr id="11" name="Picture 10" descr="Gosp_xsec">
            <a:extLst>
              <a:ext uri="{FF2B5EF4-FFF2-40B4-BE49-F238E27FC236}">
                <a16:creationId xmlns:a16="http://schemas.microsoft.com/office/drawing/2014/main" id="{4DD55155-99DB-AAE1-6F94-C4156F86D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/>
          <a:stretch/>
        </p:blipFill>
        <p:spPr bwMode="auto">
          <a:xfrm>
            <a:off x="7303624" y="1797847"/>
            <a:ext cx="4249661" cy="4545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FCB327-B00D-BAAA-F141-333CDF7250CA}"/>
              </a:ext>
            </a:extLst>
          </p:cNvPr>
          <p:cNvSpPr txBox="1"/>
          <p:nvPr/>
        </p:nvSpPr>
        <p:spPr>
          <a:xfrm>
            <a:off x="924905" y="282641"/>
            <a:ext cx="106243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2.d.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“optimal” seismic model has an upper layer with velocity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465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m/s and</a:t>
            </a:r>
          </a:p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14.3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second layer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1330 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m/s and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8.9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third layer with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3510 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m/s</a:t>
            </a:r>
          </a:p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ambiguous 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5.8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we use all amplitudes,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we suspect the highest</a:t>
            </a:r>
          </a:p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amplitudes involve multipath). </a:t>
            </a:r>
          </a:p>
        </p:txBody>
      </p:sp>
    </p:spTree>
    <p:extLst>
      <p:ext uri="{BB962C8B-B14F-4D97-AF65-F5344CB8AC3E}">
        <p14:creationId xmlns:p14="http://schemas.microsoft.com/office/powerpoint/2010/main" val="1605567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19">
            <a:extLst>
              <a:ext uri="{FF2B5EF4-FFF2-40B4-BE49-F238E27FC236}">
                <a16:creationId xmlns:a16="http://schemas.microsoft.com/office/drawing/2014/main" id="{A51904DF-ACA7-0D45-8214-5A9CBD53A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24" y="345113"/>
            <a:ext cx="3773488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1" name="Text Box 4">
            <a:extLst>
              <a:ext uri="{FF2B5EF4-FFF2-40B4-BE49-F238E27FC236}">
                <a16:creationId xmlns:a16="http://schemas.microsoft.com/office/drawing/2014/main" id="{3FBD00EF-9F7E-754B-B564-BC0A467E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624" y="392738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000">
                <a:solidFill>
                  <a:srgbClr val="FF3300"/>
                </a:solidFill>
                <a:cs typeface="ＭＳ Ｐゴシック" charset="0"/>
              </a:rPr>
              <a:t>Crustal Rocks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DE4A493-874B-EE4F-A5CD-1160C1748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324" y="878513"/>
            <a:ext cx="71438" cy="5470525"/>
          </a:xfrm>
          <a:prstGeom prst="rect">
            <a:avLst/>
          </a:prstGeom>
          <a:solidFill>
            <a:srgbClr val="C9EA1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/>
              <a:t>1</a:t>
            </a:r>
            <a:endParaRPr lang="en-US" baseline="-2500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56C5B09-6F4F-7849-8EB6-D0156E218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699" y="878513"/>
            <a:ext cx="71438" cy="5470525"/>
          </a:xfrm>
          <a:prstGeom prst="rect">
            <a:avLst/>
          </a:prstGeom>
          <a:solidFill>
            <a:srgbClr val="0CE321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/>
              <a:t>2</a:t>
            </a:r>
            <a:endParaRPr lang="en-US" baseline="-2500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A00F8F5-1908-3F4D-8434-D23290CE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8274" y="878513"/>
            <a:ext cx="71438" cy="5470525"/>
          </a:xfrm>
          <a:prstGeom prst="rect">
            <a:avLst/>
          </a:prstGeom>
          <a:solidFill>
            <a:srgbClr val="002EE7">
              <a:alpha val="46001"/>
            </a:srgb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/>
              <a:t>3</a:t>
            </a:r>
            <a:endParaRPr lang="en-US" baseline="-25000"/>
          </a:p>
        </p:txBody>
      </p:sp>
      <p:sp>
        <p:nvSpPr>
          <p:cNvPr id="125" name="Text Box 8">
            <a:extLst>
              <a:ext uri="{FF2B5EF4-FFF2-40B4-BE49-F238E27FC236}">
                <a16:creationId xmlns:a16="http://schemas.microsoft.com/office/drawing/2014/main" id="{702EBDFA-D42A-5A44-BDE1-D7309DA5B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1649" y="243513"/>
            <a:ext cx="612539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The velocities are consistent with a wide</a:t>
            </a:r>
          </a:p>
          <a:p>
            <a:r>
              <a:rPr lang="en-US" dirty="0">
                <a:solidFill>
                  <a:srgbClr val="0039AC"/>
                </a:solidFill>
              </a:rPr>
              <a:t>range of possibilities but Layer 1 is likely</a:t>
            </a:r>
          </a:p>
          <a:p>
            <a:r>
              <a:rPr lang="en-US" dirty="0">
                <a:solidFill>
                  <a:srgbClr val="0039AC"/>
                </a:solidFill>
              </a:rPr>
              <a:t>dry soil, alluvium or dry sand; Layer 2 could</a:t>
            </a:r>
          </a:p>
          <a:p>
            <a:r>
              <a:rPr lang="en-US" dirty="0">
                <a:solidFill>
                  <a:srgbClr val="0039AC"/>
                </a:solidFill>
              </a:rPr>
              <a:t>be the same material as Layer 1 (but below</a:t>
            </a:r>
          </a:p>
          <a:p>
            <a:r>
              <a:rPr lang="en-US" dirty="0">
                <a:solidFill>
                  <a:srgbClr val="0039AC"/>
                </a:solidFill>
              </a:rPr>
              <a:t>the water table) or a change to a different</a:t>
            </a:r>
          </a:p>
          <a:p>
            <a:r>
              <a:rPr lang="en-US" dirty="0">
                <a:solidFill>
                  <a:srgbClr val="0039AC"/>
                </a:solidFill>
              </a:rPr>
              <a:t>type of alluvium or shale; and Layer 3 may</a:t>
            </a:r>
          </a:p>
          <a:p>
            <a:r>
              <a:rPr lang="en-US" dirty="0">
                <a:solidFill>
                  <a:srgbClr val="0039AC"/>
                </a:solidFill>
              </a:rPr>
              <a:t>be shale, sandstone, limestone or dolomite.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change in velocity from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400–800 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1200–2200 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very typical of the water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table!</a:t>
            </a:r>
            <a:endParaRPr lang="en-US" dirty="0">
              <a:solidFill>
                <a:srgbClr val="0039AC"/>
              </a:solidFill>
            </a:endParaRPr>
          </a:p>
        </p:txBody>
      </p:sp>
      <p:pic>
        <p:nvPicPr>
          <p:cNvPr id="3" name="Picture 2" descr="A diagram of effective pressure&#10;&#10;Description automatically generated">
            <a:extLst>
              <a:ext uri="{FF2B5EF4-FFF2-40B4-BE49-F238E27FC236}">
                <a16:creationId xmlns:a16="http://schemas.microsoft.com/office/drawing/2014/main" id="{4ED4FA1F-4ED6-9DD1-ADC0-A5AAE0D56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056" y="3682381"/>
            <a:ext cx="3450398" cy="28393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77C7E4-31D1-E07C-33D0-02D3C972380E}"/>
              </a:ext>
            </a:extLst>
          </p:cNvPr>
          <p:cNvSpPr txBox="1"/>
          <p:nvPr/>
        </p:nvSpPr>
        <p:spPr>
          <a:xfrm>
            <a:off x="7275476" y="4224759"/>
            <a:ext cx="3475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Prasad et al. (Near Surface Geophysics, 2005)</a:t>
            </a:r>
          </a:p>
        </p:txBody>
      </p:sp>
    </p:spTree>
    <p:extLst>
      <p:ext uri="{BB962C8B-B14F-4D97-AF65-F5344CB8AC3E}">
        <p14:creationId xmlns:p14="http://schemas.microsoft.com/office/powerpoint/2010/main" val="4003797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19">
            <a:extLst>
              <a:ext uri="{FF2B5EF4-FFF2-40B4-BE49-F238E27FC236}">
                <a16:creationId xmlns:a16="http://schemas.microsoft.com/office/drawing/2014/main" id="{A51904DF-ACA7-0D45-8214-5A9CBD53A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63" y="345113"/>
            <a:ext cx="3773488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1" name="Text Box 4">
            <a:extLst>
              <a:ext uri="{FF2B5EF4-FFF2-40B4-BE49-F238E27FC236}">
                <a16:creationId xmlns:a16="http://schemas.microsoft.com/office/drawing/2014/main" id="{3FBD00EF-9F7E-754B-B564-BC0A467E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963" y="392738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000">
                <a:solidFill>
                  <a:srgbClr val="FF3300"/>
                </a:solidFill>
                <a:cs typeface="ＭＳ Ｐゴシック" charset="0"/>
              </a:rPr>
              <a:t>Crustal Rocks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DE4A493-874B-EE4F-A5CD-1160C1748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663" y="878513"/>
            <a:ext cx="71438" cy="5470525"/>
          </a:xfrm>
          <a:prstGeom prst="rect">
            <a:avLst/>
          </a:prstGeom>
          <a:solidFill>
            <a:srgbClr val="C9EA1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/>
              <a:t>1</a:t>
            </a:r>
            <a:endParaRPr lang="en-US" baseline="-2500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56C5B09-6F4F-7849-8EB6-D0156E218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2038" y="878513"/>
            <a:ext cx="71438" cy="5470525"/>
          </a:xfrm>
          <a:prstGeom prst="rect">
            <a:avLst/>
          </a:prstGeom>
          <a:solidFill>
            <a:srgbClr val="0CE321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/>
              <a:t>2</a:t>
            </a:r>
            <a:endParaRPr lang="en-US" baseline="-2500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A00F8F5-1908-3F4D-8434-D23290CE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2613" y="878513"/>
            <a:ext cx="71438" cy="5470525"/>
          </a:xfrm>
          <a:prstGeom prst="rect">
            <a:avLst/>
          </a:prstGeom>
          <a:solidFill>
            <a:srgbClr val="002EE7">
              <a:alpha val="46001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/>
              <a:t>3</a:t>
            </a:r>
            <a:endParaRPr lang="en-US" baseline="-25000"/>
          </a:p>
        </p:txBody>
      </p:sp>
      <p:sp>
        <p:nvSpPr>
          <p:cNvPr id="125" name="Text Box 8">
            <a:extLst>
              <a:ext uri="{FF2B5EF4-FFF2-40B4-BE49-F238E27FC236}">
                <a16:creationId xmlns:a16="http://schemas.microsoft.com/office/drawing/2014/main" id="{702EBDFA-D42A-5A44-BDE1-D7309DA5B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988" y="58847"/>
            <a:ext cx="6622326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Measurements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solidFill>
                  <a:srgbClr val="0039AC"/>
                </a:solidFill>
              </a:rPr>
              <a:t> are much harder to find,</a:t>
            </a:r>
          </a:p>
          <a:p>
            <a:r>
              <a:rPr lang="en-US" dirty="0">
                <a:solidFill>
                  <a:srgbClr val="0039AC"/>
                </a:solidFill>
              </a:rPr>
              <a:t>but generally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39AC"/>
                </a:solidFill>
              </a:rPr>
              <a:t> of saturated unconsolidated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are less than for dry materials (and</a:t>
            </a:r>
          </a:p>
          <a:p>
            <a:r>
              <a:rPr lang="en-US" dirty="0">
                <a:solidFill>
                  <a:srgbClr val="0039AC"/>
                </a:solidFill>
              </a:rPr>
              <a:t>soil </a:t>
            </a:r>
            <a:r>
              <a:rPr lang="en-US" i="1" dirty="0">
                <a:latin typeface="Times New Roman" charset="0"/>
              </a:rPr>
              <a:t>Q</a:t>
            </a:r>
            <a:r>
              <a:rPr lang="en-US" baseline="-25000" dirty="0">
                <a:latin typeface="Times New Roman" charset="0"/>
              </a:rPr>
              <a:t>P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2–20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consistent with our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 within errors</a:t>
            </a:r>
            <a:r>
              <a:rPr lang="en-US" dirty="0">
                <a:solidFill>
                  <a:srgbClr val="0039AC"/>
                </a:solidFill>
              </a:rPr>
              <a:t>), so interpretation</a:t>
            </a:r>
          </a:p>
          <a:p>
            <a:r>
              <a:rPr lang="en-US" dirty="0">
                <a:solidFill>
                  <a:srgbClr val="0039AC"/>
                </a:solidFill>
              </a:rPr>
              <a:t>of the layer 1–2 boundary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14/9</a:t>
            </a:r>
            <a:r>
              <a:rPr lang="en-US" dirty="0">
                <a:solidFill>
                  <a:srgbClr val="0039AC"/>
                </a:solidFill>
              </a:rPr>
              <a:t>) as the</a:t>
            </a:r>
          </a:p>
          <a:p>
            <a:r>
              <a:rPr lang="en-US" dirty="0">
                <a:solidFill>
                  <a:srgbClr val="0039AC"/>
                </a:solidFill>
              </a:rPr>
              <a:t>water table within silty soil is also supported</a:t>
            </a:r>
          </a:p>
          <a:p>
            <a:r>
              <a:rPr lang="en-US" dirty="0">
                <a:solidFill>
                  <a:srgbClr val="0039AC"/>
                </a:solidFill>
              </a:rPr>
              <a:t>by the attenuation properties. An even lower</a:t>
            </a:r>
          </a:p>
          <a:p>
            <a:r>
              <a:rPr lang="en-US" dirty="0">
                <a:solidFill>
                  <a:srgbClr val="0039AC"/>
                </a:solidFill>
              </a:rPr>
              <a:t>attenuation coefficient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  <a:r>
              <a:rPr lang="en-US" dirty="0">
                <a:solidFill>
                  <a:srgbClr val="0039AC"/>
                </a:solidFill>
              </a:rPr>
              <a:t>) in layer 3</a:t>
            </a:r>
          </a:p>
          <a:p>
            <a:r>
              <a:rPr lang="en-US" dirty="0">
                <a:solidFill>
                  <a:srgbClr val="0039AC"/>
                </a:solidFill>
              </a:rPr>
              <a:t>is puzzling (if we expect consolidated rocks to</a:t>
            </a:r>
          </a:p>
          <a:p>
            <a:r>
              <a:rPr lang="en-US" dirty="0">
                <a:solidFill>
                  <a:srgbClr val="0039AC"/>
                </a:solidFill>
              </a:rPr>
              <a:t>attenuate less) but could reflect unconsolidated</a:t>
            </a:r>
          </a:p>
          <a:p>
            <a:r>
              <a:rPr lang="en-US" dirty="0">
                <a:solidFill>
                  <a:srgbClr val="0039AC"/>
                </a:solidFill>
              </a:rPr>
              <a:t>glacial-derived clay; however the higher</a:t>
            </a:r>
          </a:p>
          <a:p>
            <a:r>
              <a:rPr lang="en-US" dirty="0">
                <a:solidFill>
                  <a:srgbClr val="0039AC"/>
                </a:solidFill>
              </a:rPr>
              <a:t>estimate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76 </a:t>
            </a:r>
            <a:r>
              <a:rPr lang="en-US" dirty="0">
                <a:solidFill>
                  <a:srgbClr val="0039AC"/>
                </a:solidFill>
              </a:rPr>
              <a:t>might indicate basement</a:t>
            </a:r>
          </a:p>
          <a:p>
            <a:r>
              <a:rPr lang="en-US" dirty="0">
                <a:solidFill>
                  <a:srgbClr val="0039AC"/>
                </a:solidFill>
              </a:rPr>
              <a:t>rock. Unfortunately, what this exercise shows</a:t>
            </a:r>
          </a:p>
          <a:p>
            <a:r>
              <a:rPr lang="en-US" dirty="0">
                <a:solidFill>
                  <a:srgbClr val="0039AC"/>
                </a:solidFill>
              </a:rPr>
              <a:t>most clearly is that true-amplitude analyses</a:t>
            </a:r>
          </a:p>
          <a:p>
            <a:r>
              <a:rPr lang="en-US" dirty="0">
                <a:solidFill>
                  <a:srgbClr val="0039AC"/>
                </a:solidFill>
              </a:rPr>
              <a:t>are themselves ambiguous, and therefore that</a:t>
            </a:r>
          </a:p>
          <a:p>
            <a:r>
              <a:rPr lang="en-US" dirty="0">
                <a:solidFill>
                  <a:srgbClr val="0039AC"/>
                </a:solidFill>
              </a:rPr>
              <a:t>attenuation is a difficult measurement to make</a:t>
            </a:r>
          </a:p>
          <a:p>
            <a:r>
              <a:rPr lang="en-US" dirty="0">
                <a:solidFill>
                  <a:srgbClr val="0039AC"/>
                </a:solidFill>
              </a:rPr>
              <a:t>without more information on multipath effects!</a:t>
            </a:r>
          </a:p>
        </p:txBody>
      </p:sp>
    </p:spTree>
    <p:extLst>
      <p:ext uri="{BB962C8B-B14F-4D97-AF65-F5344CB8AC3E}">
        <p14:creationId xmlns:p14="http://schemas.microsoft.com/office/powerpoint/2010/main" val="1708249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D3F724-8EC4-0385-ABB9-D7129421772E}"/>
              </a:ext>
            </a:extLst>
          </p:cNvPr>
          <p:cNvSpPr txBox="1"/>
          <p:nvPr/>
        </p:nvSpPr>
        <p:spPr>
          <a:xfrm>
            <a:off x="2401591" y="3136613"/>
            <a:ext cx="7388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ea typeface="ＭＳ Ｐゴシック" charset="0"/>
              </a:rPr>
              <a:t>Lab 3: Modeling Refraction Data</a:t>
            </a:r>
          </a:p>
        </p:txBody>
      </p:sp>
    </p:spTree>
    <p:extLst>
      <p:ext uri="{BB962C8B-B14F-4D97-AF65-F5344CB8AC3E}">
        <p14:creationId xmlns:p14="http://schemas.microsoft.com/office/powerpoint/2010/main" val="556972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4CFA61F0-4CC0-7544-9D0C-F0A9A8FA2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698" y="889844"/>
            <a:ext cx="8906605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Your lab assignment (due at 2:30pm on 18 Feb):</a:t>
            </a:r>
          </a:p>
          <a:p>
            <a:pPr>
              <a:defRPr/>
            </a:pPr>
            <a:endParaRPr lang="en-US" sz="600" i="0" dirty="0">
              <a:solidFill>
                <a:schemeClr val="accent1">
                  <a:lumMod val="60000"/>
                  <a:lumOff val="40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0. Install the Burger et al software on a pc/laptop you use.</a:t>
            </a:r>
          </a:p>
          <a:p>
            <a:pPr>
              <a:buFontTx/>
              <a:buChar char="•"/>
              <a:defRPr/>
            </a:pPr>
            <a:endParaRPr lang="en-US" sz="600" i="0" dirty="0">
              <a:solidFill>
                <a:schemeClr val="accent1">
                  <a:lumMod val="60000"/>
                  <a:lumOff val="40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1. Using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Black" charset="0"/>
                <a:cs typeface="+mn-cs"/>
              </a:rPr>
              <a:t>Refract</a:t>
            </a: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i="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the travel-times for the picks given on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slide 3 of this </a:t>
            </a:r>
            <a:r>
              <a:rPr lang="en-US" i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Be sure to test a range of different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parameters for the velocity of the two layers and thickness of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the upper layer, and your lab write-up should discuss your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results for the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best possible model </a:t>
            </a: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(i.e., the model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parameters that give a </a:t>
            </a:r>
            <a:r>
              <a:rPr lang="en-US" b="1" dirty="0">
                <a:solidFill>
                  <a:srgbClr val="FF918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minimum RMS misfit </a:t>
            </a: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the 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model prediction and the measured travel-times!) Your lab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report should include screenshots of all four of the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Black" charset="0"/>
                <a:cs typeface="+mn-cs"/>
              </a:rPr>
              <a:t>Refract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+mn-cs"/>
              </a:rPr>
              <a:t>  </a:t>
            </a: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windows (Model, Data, Plot, and Cross-section windows)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for completeness. The </a:t>
            </a:r>
            <a:r>
              <a:rPr lang="en-US" b="1" dirty="0">
                <a:solidFill>
                  <a:srgbClr val="FF918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RMS misfit</a:t>
            </a:r>
            <a:r>
              <a:rPr lang="en-US" i="0" dirty="0">
                <a:solidFill>
                  <a:srgbClr val="FF91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shown in the Data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window!</a:t>
            </a:r>
          </a:p>
        </p:txBody>
      </p:sp>
    </p:spTree>
    <p:extLst>
      <p:ext uri="{BB962C8B-B14F-4D97-AF65-F5344CB8AC3E}">
        <p14:creationId xmlns:p14="http://schemas.microsoft.com/office/powerpoint/2010/main" val="2226833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1F1FD544-9309-3646-967B-3BB90F7FB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766" y="797511"/>
            <a:ext cx="8082469" cy="5262979"/>
          </a:xfrm>
          <a:prstGeom prst="rect">
            <a:avLst/>
          </a:prstGeom>
          <a:solidFill>
            <a:srgbClr val="C8C8C8"/>
          </a:solidFill>
          <a:ln w="50800">
            <a:solidFill>
              <a:srgbClr val="FF0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A note on using Refract (&amp; any other code or</a:t>
            </a:r>
          </a:p>
          <a:p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     method):</a:t>
            </a:r>
          </a:p>
          <a:p>
            <a:endParaRPr lang="en-US" sz="800" i="1" dirty="0">
              <a:solidFill>
                <a:srgbClr val="FF0300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The goal of any modeling exercise is to match the model</a:t>
            </a:r>
          </a:p>
          <a:p>
            <a:r>
              <a:rPr lang="en-US" dirty="0">
                <a:solidFill>
                  <a:srgbClr val="0039AC"/>
                </a:solidFill>
              </a:rPr>
              <a:t>predictions to the data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as closely as possible</a:t>
            </a:r>
            <a:r>
              <a:rPr lang="en-US" dirty="0">
                <a:solidFill>
                  <a:srgbClr val="0039AC"/>
                </a:solidFill>
              </a:rPr>
              <a:t>. This</a:t>
            </a:r>
          </a:p>
          <a:p>
            <a:r>
              <a:rPr lang="en-US" dirty="0">
                <a:solidFill>
                  <a:srgbClr val="0039AC"/>
                </a:solidFill>
              </a:rPr>
              <a:t>means you should check (repeatedly!!!) whether another</a:t>
            </a:r>
          </a:p>
          <a:p>
            <a:r>
              <a:rPr lang="en-US" dirty="0">
                <a:solidFill>
                  <a:srgbClr val="0039AC"/>
                </a:solidFill>
              </a:rPr>
              <a:t>model with slightly different parameters gives a better</a:t>
            </a:r>
          </a:p>
          <a:p>
            <a:r>
              <a:rPr lang="en-US" dirty="0">
                <a:solidFill>
                  <a:srgbClr val="0039AC"/>
                </a:solidFill>
              </a:rPr>
              <a:t>fit to the data, before accepting a model as “correct”!</a:t>
            </a:r>
          </a:p>
          <a:p>
            <a:endParaRPr lang="en-US" sz="8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RMS misfit of your model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will be the final arbiter</a:t>
            </a:r>
          </a:p>
          <a:p>
            <a:r>
              <a:rPr lang="en-US" dirty="0">
                <a:solidFill>
                  <a:srgbClr val="0039AC"/>
                </a:solidFill>
              </a:rPr>
              <a:t>of whether or not your model is a likely representation of</a:t>
            </a:r>
          </a:p>
          <a:p>
            <a:r>
              <a:rPr lang="en-US" dirty="0">
                <a:solidFill>
                  <a:srgbClr val="0039AC"/>
                </a:solidFill>
              </a:rPr>
              <a:t>the subsurface structure. </a:t>
            </a:r>
          </a:p>
          <a:p>
            <a:endParaRPr lang="en-US" sz="800" dirty="0">
              <a:solidFill>
                <a:srgbClr val="0039AC"/>
              </a:solidFill>
            </a:endParaRP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Always include the RMS misfit of the model </a:t>
            </a: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to the data in any write-ups</a:t>
            </a:r>
            <a:r>
              <a:rPr lang="en-US" dirty="0">
                <a:solidFill>
                  <a:srgbClr val="0039AC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of labs for this </a:t>
            </a: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class in which you model real data!!!</a:t>
            </a:r>
            <a:endParaRPr lang="en-US" dirty="0">
              <a:solidFill>
                <a:srgbClr val="0039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20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08C745E4-5E36-06A1-BD57-CE8DEE7FD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593" y="106792"/>
            <a:ext cx="1118928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marL="457200" indent="-457200" algn="l">
              <a:buAutoNum type="arabicParenBoth"/>
            </a:pP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The best possible model has upper layer thickness/velocity of about 5.05 m &amp;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377 m/s,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lower layer velocity of 1525 m/s, and layer dip of 0.18</a:t>
            </a:r>
            <a:r>
              <a:rPr lang="en-US" spc="-1200" dirty="0">
                <a:solidFill>
                  <a:srgbClr val="0039AC"/>
                </a:solidFill>
                <a:latin typeface="Arial" panose="020B0604020202020204" pitchFamily="34" charset="0"/>
                <a:ea typeface="ＭＳ Ｐゴシック" charset="0"/>
                <a:cs typeface="Al Bayan Plain" pitchFamily="2" charset="-78"/>
              </a:rPr>
              <a:t>°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 (It was possible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 do slightly better than this using more significant digits in the parameters!)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8744FD-8929-42AE-EF3D-CD67CA9601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775"/>
          <a:stretch/>
        </p:blipFill>
        <p:spPr>
          <a:xfrm>
            <a:off x="247196" y="1393595"/>
            <a:ext cx="5760720" cy="5267508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A8CCB1C-FD63-087E-8104-E259EEF2AFB7}"/>
              </a:ext>
            </a:extLst>
          </p:cNvPr>
          <p:cNvSpPr/>
          <p:nvPr/>
        </p:nvSpPr>
        <p:spPr>
          <a:xfrm>
            <a:off x="309111" y="3056899"/>
            <a:ext cx="5439678" cy="654097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A5F67B-2FFC-0ACC-8B50-640F83B38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825" y="1427885"/>
            <a:ext cx="5760720" cy="524968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46A4DBF-B5EE-5DBC-89CD-56A14A7F9109}"/>
              </a:ext>
            </a:extLst>
          </p:cNvPr>
          <p:cNvSpPr/>
          <p:nvPr/>
        </p:nvSpPr>
        <p:spPr>
          <a:xfrm>
            <a:off x="6219825" y="1974859"/>
            <a:ext cx="1735455" cy="265421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98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F03439CE-1BF4-1287-122B-1964D0CFEC21}"/>
              </a:ext>
            </a:extLst>
          </p:cNvPr>
          <p:cNvGrpSpPr/>
          <p:nvPr/>
        </p:nvGrpSpPr>
        <p:grpSpPr>
          <a:xfrm>
            <a:off x="1464764" y="873750"/>
            <a:ext cx="9262472" cy="5110500"/>
            <a:chOff x="1584182" y="345073"/>
            <a:chExt cx="9262472" cy="51105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D9014DD-F6B9-2EDB-5E88-4E72697E2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413" y="345073"/>
              <a:ext cx="8639176" cy="3740151"/>
              <a:chOff x="96" y="144"/>
              <a:chExt cx="5442" cy="2356"/>
            </a:xfrm>
          </p:grpSpPr>
          <p:pic>
            <p:nvPicPr>
              <p:cNvPr id="15" name="Picture 14" descr="Gosport">
                <a:extLst>
                  <a:ext uri="{FF2B5EF4-FFF2-40B4-BE49-F238E27FC236}">
                    <a16:creationId xmlns:a16="http://schemas.microsoft.com/office/drawing/2014/main" id="{8E32A81A-EBEB-7E93-A7FC-5F64BF3FFD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40"/>
                <a:ext cx="2739" cy="2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 descr="Gosp2">
                <a:extLst>
                  <a:ext uri="{FF2B5EF4-FFF2-40B4-BE49-F238E27FC236}">
                    <a16:creationId xmlns:a16="http://schemas.microsoft.com/office/drawing/2014/main" id="{93F292D8-FEAF-151D-5015-937330F691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15289">
                <a:off x="2795" y="144"/>
                <a:ext cx="2743" cy="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34EE8BEE-008D-DE45-0B21-9B4AF99271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182" y="4009023"/>
              <a:ext cx="9262472" cy="144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marL="0" indent="0"/>
              <a:r>
                <a:rPr lang="en-US" sz="2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The seismic data above were collected on a farm near </a:t>
              </a:r>
              <a:r>
                <a:rPr lang="en-US" sz="2200" dirty="0" err="1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Gosport</a:t>
              </a:r>
              <a:r>
                <a:rPr lang="en-US" sz="2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, IN. The</a:t>
              </a:r>
            </a:p>
            <a:p>
              <a:pPr>
                <a:buFont typeface="Arial" charset="0"/>
                <a:buNone/>
              </a:pPr>
              <a:r>
                <a:rPr lang="en-US" sz="2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  faint lines demark 0.01 s intervals; darker lines are at 0.05 s. The</a:t>
              </a:r>
            </a:p>
            <a:p>
              <a:pPr>
                <a:buFont typeface="Arial" charset="0"/>
                <a:buNone/>
              </a:pPr>
              <a:r>
                <a:rPr lang="en-US" sz="2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  geophones were placed at distances of (0,4,8,12,16,20,26,32,38,44,50</a:t>
              </a:r>
            </a:p>
            <a:p>
              <a:pPr>
                <a:buFont typeface="Arial" charset="0"/>
                <a:buNone/>
              </a:pPr>
              <a:r>
                <a:rPr lang="en-US" sz="2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  56,62,68,74,80,86,92,96,100,104,108,112,116) m from the source.</a:t>
              </a:r>
            </a:p>
          </p:txBody>
        </p:sp>
        <p:sp>
          <p:nvSpPr>
            <p:cNvPr id="19" name="Text Box 8">
              <a:extLst>
                <a:ext uri="{FF2B5EF4-FFF2-40B4-BE49-F238E27FC236}">
                  <a16:creationId xmlns:a16="http://schemas.microsoft.com/office/drawing/2014/main" id="{8C97BD68-215C-BD8B-DF74-DCC1CD1075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9763" y="912466"/>
              <a:ext cx="46679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800" dirty="0">
                  <a:solidFill>
                    <a:srgbClr val="FF0000"/>
                  </a:solidFill>
                </a:rPr>
                <a:t>0.01 s</a:t>
              </a:r>
            </a:p>
          </p:txBody>
        </p:sp>
        <p:sp>
          <p:nvSpPr>
            <p:cNvPr id="20" name="Text Box 9">
              <a:extLst>
                <a:ext uri="{FF2B5EF4-FFF2-40B4-BE49-F238E27FC236}">
                  <a16:creationId xmlns:a16="http://schemas.microsoft.com/office/drawing/2014/main" id="{37770A93-63C5-551A-5A37-EF6A69C86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9763" y="1064866"/>
              <a:ext cx="46679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800" dirty="0">
                  <a:solidFill>
                    <a:srgbClr val="FF0000"/>
                  </a:solidFill>
                </a:rPr>
                <a:t>0.02 s</a:t>
              </a:r>
            </a:p>
          </p:txBody>
        </p:sp>
        <p:sp>
          <p:nvSpPr>
            <p:cNvPr id="21" name="Text Box 10">
              <a:extLst>
                <a:ext uri="{FF2B5EF4-FFF2-40B4-BE49-F238E27FC236}">
                  <a16:creationId xmlns:a16="http://schemas.microsoft.com/office/drawing/2014/main" id="{764FBCD7-5BFE-96DE-6C87-2C9C1ED4AD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9763" y="1217266"/>
              <a:ext cx="46679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800" dirty="0">
                  <a:solidFill>
                    <a:srgbClr val="FF0000"/>
                  </a:solidFill>
                </a:rPr>
                <a:t>0.03 s</a:t>
              </a:r>
            </a:p>
          </p:txBody>
        </p:sp>
        <p:sp>
          <p:nvSpPr>
            <p:cNvPr id="22" name="Text Box 11">
              <a:extLst>
                <a:ext uri="{FF2B5EF4-FFF2-40B4-BE49-F238E27FC236}">
                  <a16:creationId xmlns:a16="http://schemas.microsoft.com/office/drawing/2014/main" id="{0F3C07B5-6227-7C58-1A8B-2F2CEC02EC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9763" y="1363971"/>
              <a:ext cx="46679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800">
                  <a:solidFill>
                    <a:srgbClr val="FF0000"/>
                  </a:solidFill>
                </a:rPr>
                <a:t>0.04 s</a:t>
              </a:r>
            </a:p>
          </p:txBody>
        </p:sp>
        <p:sp>
          <p:nvSpPr>
            <p:cNvPr id="23" name="Text Box 12">
              <a:extLst>
                <a:ext uri="{FF2B5EF4-FFF2-40B4-BE49-F238E27FC236}">
                  <a16:creationId xmlns:a16="http://schemas.microsoft.com/office/drawing/2014/main" id="{7EF74428-9381-000D-9CE4-C20D9E50A4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9763" y="1510676"/>
              <a:ext cx="46679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800" dirty="0">
                  <a:solidFill>
                    <a:srgbClr val="FF0000"/>
                  </a:solidFill>
                </a:rPr>
                <a:t>0.05 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5841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F59DF4-5F8F-4331-AE24-E5FDA6A86632}"/>
              </a:ext>
            </a:extLst>
          </p:cNvPr>
          <p:cNvSpPr/>
          <p:nvPr/>
        </p:nvSpPr>
        <p:spPr>
          <a:xfrm>
            <a:off x="6234382" y="4212493"/>
            <a:ext cx="420283" cy="318052"/>
          </a:xfrm>
          <a:prstGeom prst="rect">
            <a:avLst/>
          </a:prstGeom>
          <a:solidFill>
            <a:srgbClr val="81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3D3EC9-009D-988E-B321-512404A88D41}"/>
              </a:ext>
            </a:extLst>
          </p:cNvPr>
          <p:cNvSpPr/>
          <p:nvPr/>
        </p:nvSpPr>
        <p:spPr>
          <a:xfrm>
            <a:off x="2249216" y="5297278"/>
            <a:ext cx="681541" cy="340770"/>
          </a:xfrm>
          <a:prstGeom prst="rect">
            <a:avLst/>
          </a:prstGeom>
          <a:solidFill>
            <a:srgbClr val="85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3E0853-3719-C984-7C3F-0523309B3FDC}"/>
              </a:ext>
            </a:extLst>
          </p:cNvPr>
          <p:cNvSpPr txBox="1"/>
          <p:nvPr/>
        </p:nvSpPr>
        <p:spPr>
          <a:xfrm>
            <a:off x="90189" y="2653943"/>
            <a:ext cx="1208459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for the Benson Park-n-Ride site: Our motivation was to assess whether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could find evidence for an inferred location of the West Cache Fault. Inspection at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site showed the surface layer is a soil with fairly high clay content. Geologic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near the location (circled above, from Solomon [1999]) suggests the surface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deposits are Provo lacustrine sand and silts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lps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and interprets the West Cache fault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(dashed w/ question marks, indicating the fault is not mapped based on observational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there) as approximately following the contact with Provo/Bonneville lacustrine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silts and clays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lbpm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It is worth noting that only one recent offset of the WCF has been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dated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after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Lake Bonneville dropped to the Provo level. We placed our seismic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 about 100 m west of the mapped fault “guess” (because further east was muddy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still snow-covered!)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F44889-8D66-A904-F055-7A5054A27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5" y="214521"/>
            <a:ext cx="3521710" cy="249524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73C8EC1-5638-8E46-D242-03DA97D2D173}"/>
              </a:ext>
            </a:extLst>
          </p:cNvPr>
          <p:cNvSpPr/>
          <p:nvPr/>
        </p:nvSpPr>
        <p:spPr>
          <a:xfrm>
            <a:off x="2131625" y="2479071"/>
            <a:ext cx="148590" cy="1428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7D9088-438B-D697-B287-6F8D4262E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657" y="624220"/>
            <a:ext cx="3177485" cy="16898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97E000-66D9-3D0F-F616-28AD27BFA1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21"/>
          <a:stretch/>
        </p:blipFill>
        <p:spPr>
          <a:xfrm>
            <a:off x="6963841" y="213449"/>
            <a:ext cx="5083958" cy="24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29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330CFE02-8283-A37A-3C5D-C1C16CA2E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348" y="1382286"/>
            <a:ext cx="9263305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sz="3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ea typeface="ＭＳ Ｐゴシック" charset="0"/>
              </a:rPr>
              <a:t>Lab 3 Continued</a:t>
            </a:r>
          </a:p>
          <a:p>
            <a:pPr algn="l"/>
            <a:endParaRPr lang="en-US" sz="1200" i="1" dirty="0">
              <a:solidFill>
                <a:schemeClr val="accent1">
                  <a:lumMod val="60000"/>
                  <a:lumOff val="40000"/>
                </a:schemeClr>
              </a:solidFill>
              <a:latin typeface="Arial Black" charset="0"/>
              <a:ea typeface="ＭＳ Ｐゴシック" charset="0"/>
            </a:endParaRP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Your write-up should address the following: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(1.a) Is there unequivocal evidence for dip on the layer interface(s)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    generating your arrivals? 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(1.b) If the model has a </a:t>
            </a:r>
            <a:r>
              <a:rPr lang="ja-JP" altLang="en-US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“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dipping</a:t>
            </a:r>
            <a:r>
              <a:rPr lang="ja-JP" altLang="en-US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”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 layer, is the dip consistent with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   the thickness change you’d expect at this location if it were offset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   by the WCF? (Note the forward shot was on the East side of the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   profile!)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(1.c) Is there misfit in your best-fitting model of the picks that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    can’t be reduced by changing the model parameters?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(1.d) If so, how might you interpret that misfit?</a:t>
            </a:r>
          </a:p>
        </p:txBody>
      </p:sp>
    </p:spTree>
    <p:extLst>
      <p:ext uri="{BB962C8B-B14F-4D97-AF65-F5344CB8AC3E}">
        <p14:creationId xmlns:p14="http://schemas.microsoft.com/office/powerpoint/2010/main" val="667610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C4271D-03A9-45F9-BDC1-3FBA8418E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3035"/>
            <a:ext cx="6763407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B1FB87-A6A8-6D10-348F-1CD105A60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055" y="153035"/>
            <a:ext cx="4132017" cy="457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DAC980-517A-BDED-EBEA-B7E0F3764804}"/>
              </a:ext>
            </a:extLst>
          </p:cNvPr>
          <p:cNvSpPr txBox="1"/>
          <p:nvPr/>
        </p:nvSpPr>
        <p:spPr>
          <a:xfrm>
            <a:off x="265302" y="4819476"/>
            <a:ext cx="116581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(1.a) The data are very well-fit (RMS 0.7296 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by a two-layer model with a very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 dip (0.18°). The best model with similar parameter significant digits and no dip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gives an RMS misfit of 0.7582 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Using statistical tests, this difference is significant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only about 22% confidence. So while the dip improves the fit, it is not “required” at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confidence.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1105BC-807C-9343-7FDC-AD8C751891FC}"/>
              </a:ext>
            </a:extLst>
          </p:cNvPr>
          <p:cNvSpPr txBox="1"/>
          <p:nvPr/>
        </p:nvSpPr>
        <p:spPr>
          <a:xfrm>
            <a:off x="836642" y="2258291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E5A109-F18E-94CB-4B4C-F001EC33E2A2}"/>
              </a:ext>
            </a:extLst>
          </p:cNvPr>
          <p:cNvSpPr txBox="1"/>
          <p:nvPr/>
        </p:nvSpPr>
        <p:spPr>
          <a:xfrm>
            <a:off x="6501767" y="2258291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43DEEB-0713-C5FB-2C9A-3D12C75E2E48}"/>
              </a:ext>
            </a:extLst>
          </p:cNvPr>
          <p:cNvSpPr txBox="1"/>
          <p:nvPr/>
        </p:nvSpPr>
        <p:spPr>
          <a:xfrm>
            <a:off x="8088284" y="2258291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A4E1F9-737E-EDA4-0A48-DD7EB6A0B356}"/>
              </a:ext>
            </a:extLst>
          </p:cNvPr>
          <p:cNvSpPr txBox="1"/>
          <p:nvPr/>
        </p:nvSpPr>
        <p:spPr>
          <a:xfrm>
            <a:off x="11034797" y="2258291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590212D6-B887-8330-5664-5D2D2185A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752" y="2746593"/>
            <a:ext cx="405431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(1.a) Is there unequivocal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evidence for dip on the layer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interface(s) generating your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arrivals? </a:t>
            </a:r>
          </a:p>
        </p:txBody>
      </p:sp>
    </p:spTree>
    <p:extLst>
      <p:ext uri="{BB962C8B-B14F-4D97-AF65-F5344CB8AC3E}">
        <p14:creationId xmlns:p14="http://schemas.microsoft.com/office/powerpoint/2010/main" val="4262346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D4752A-E805-C0A5-33C7-2392A5863720}"/>
              </a:ext>
            </a:extLst>
          </p:cNvPr>
          <p:cNvSpPr txBox="1"/>
          <p:nvPr/>
        </p:nvSpPr>
        <p:spPr>
          <a:xfrm>
            <a:off x="485329" y="889844"/>
            <a:ext cx="1111073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Aside: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those who may want to test statistical confidence in model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 for themselves, you can use the Likelihood Ratio Method for this. 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expect:</a:t>
            </a: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which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RMS misfit for a set of parameters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smallest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misfit;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number of model parameters;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number of 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– </a:t>
            </a:r>
            <a:r>
              <a:rPr lang="en-US" sz="2400" i="1" dirty="0">
                <a:latin typeface="Symbol" pitchFamily="2" charset="2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confidence expressed as a fraction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and </a:t>
            </a:r>
            <a:r>
              <a:rPr lang="en-US" sz="2400" i="1" dirty="0">
                <a:latin typeface="Lucida Calligraphy" panose="03010101010101010101" pitchFamily="66" charset="77"/>
                <a:ea typeface="Cambria Math" panose="02040503050406030204" pitchFamily="18" charset="0"/>
                <a:cs typeface="Algerian" panose="020F0502020204030204" pitchFamily="34" charset="0"/>
              </a:rPr>
              <a:t>F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–1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inverse of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-cumulative statistical distribution. The 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finv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(•) function can be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 in 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Excel, and other software!</a:t>
            </a: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my calculations,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0.7582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0.7296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48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I varied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– </a:t>
            </a:r>
            <a:r>
              <a:rPr lang="en-US" sz="2400" i="1" dirty="0">
                <a:latin typeface="Symbol" pitchFamily="2" charset="2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match the ratio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find the confidence.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E917B0-9F5B-4D36-5143-ECB464005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71360"/>
            <a:ext cx="5029200" cy="885825"/>
          </a:xfrm>
          <a:prstGeom prst="rect">
            <a:avLst/>
          </a:prstGeom>
          <a:solidFill>
            <a:srgbClr val="B3B3B3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F9BA67-B4E4-C5F6-EB2C-063ABA035EF8}"/>
              </a:ext>
            </a:extLst>
          </p:cNvPr>
          <p:cNvCxnSpPr/>
          <p:nvPr/>
        </p:nvCxnSpPr>
        <p:spPr>
          <a:xfrm>
            <a:off x="7549515" y="3040380"/>
            <a:ext cx="1943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089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C4271D-03A9-45F9-BDC1-3FBA8418E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45" y="153035"/>
            <a:ext cx="5158977" cy="3487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B1FB87-A6A8-6D10-348F-1CD105A60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745" y="153035"/>
            <a:ext cx="3286101" cy="36360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DAC980-517A-BDED-EBEA-B7E0F3764804}"/>
              </a:ext>
            </a:extLst>
          </p:cNvPr>
          <p:cNvSpPr txBox="1"/>
          <p:nvPr/>
        </p:nvSpPr>
        <p:spPr>
          <a:xfrm>
            <a:off x="84567" y="3789045"/>
            <a:ext cx="1203085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(1.b) I noted in the assignment that the forward source was on the East side of the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profile, so the sign of the thickness change is correct (i.e., Provo near-shore sediments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thicker on the eastern, hanging-wall side of any hypothetical fault). But the very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 dip (0.18°) translates to only 23 cm of thickness change of the upper layer across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profile. So, if we crossed the West Cache normal fault (or a splay of the fault), it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apparently didn’t offset this (fairly deep!) layer boundary by much! If the velocity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represents a change from shallow- to deep-water Bonneville sediments,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cm is much less than one might anticipate for a ~12 ka layer boundary!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1105BC-807C-9343-7FDC-AD8C751891FC}"/>
              </a:ext>
            </a:extLst>
          </p:cNvPr>
          <p:cNvSpPr txBox="1"/>
          <p:nvPr/>
        </p:nvSpPr>
        <p:spPr>
          <a:xfrm>
            <a:off x="3345527" y="2146647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E5A109-F18E-94CB-4B4C-F001EC33E2A2}"/>
              </a:ext>
            </a:extLst>
          </p:cNvPr>
          <p:cNvSpPr txBox="1"/>
          <p:nvPr/>
        </p:nvSpPr>
        <p:spPr>
          <a:xfrm>
            <a:off x="7541862" y="2146647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43DEEB-0713-C5FB-2C9A-3D12C75E2E48}"/>
              </a:ext>
            </a:extLst>
          </p:cNvPr>
          <p:cNvSpPr txBox="1"/>
          <p:nvPr/>
        </p:nvSpPr>
        <p:spPr>
          <a:xfrm>
            <a:off x="9036974" y="2146647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A4E1F9-737E-EDA4-0A48-DD7EB6A0B356}"/>
              </a:ext>
            </a:extLst>
          </p:cNvPr>
          <p:cNvSpPr txBox="1"/>
          <p:nvPr/>
        </p:nvSpPr>
        <p:spPr>
          <a:xfrm>
            <a:off x="11211962" y="2146647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762407D6-BBA5-C483-AD02-BAE4902DC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67" y="364490"/>
            <a:ext cx="314765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(1.b) If the model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has a </a:t>
            </a:r>
            <a:r>
              <a:rPr lang="ja-JP" altLang="en-US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“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dipping</a:t>
            </a:r>
            <a:r>
              <a:rPr lang="ja-JP" altLang="en-US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”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 layer,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is the dip consistent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with the thickness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change you’d expect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at this location if it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were offset by the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WCF?</a:t>
            </a:r>
          </a:p>
        </p:txBody>
      </p:sp>
    </p:spTree>
    <p:extLst>
      <p:ext uri="{BB962C8B-B14F-4D97-AF65-F5344CB8AC3E}">
        <p14:creationId xmlns:p14="http://schemas.microsoft.com/office/powerpoint/2010/main" val="1298810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C618F2F6-A506-C866-7BB9-AE5246380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41" y="782588"/>
            <a:ext cx="615424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(1.c) Is there misfit in your best-fitting model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of the picks that can’t be reduced by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changing the model parameters?</a:t>
            </a: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(1.d) If so, how might you interpret that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misfit?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A0AA25-3904-D7CB-85D4-57921DB08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890" y="193040"/>
            <a:ext cx="5158977" cy="34874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1DAC46-1AEB-568A-3E6F-79DB5B1B89EF}"/>
              </a:ext>
            </a:extLst>
          </p:cNvPr>
          <p:cNvSpPr txBox="1"/>
          <p:nvPr/>
        </p:nvSpPr>
        <p:spPr>
          <a:xfrm>
            <a:off x="84567" y="3789045"/>
            <a:ext cx="1194750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(1.c) There is, but in these data it is very small! The largest are ~2 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with many of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distal measurements exceeding 1 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(1.d) Some of the differences appear systematic (e.g., consistently late arrivals in the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eight geophones on the reverse shot), but the misfit can’t be reduced much with a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planar layer-over-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halfspace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so we can’t attribute this to parameter error. One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explanation is picking error (because the onset of displacement is hard to see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presence of noise), but it could also result from a non-planar thickness variation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nonuniform velocity of the upper layer.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2F8F48-E408-6F1C-B08A-EFE4709748AC}"/>
              </a:ext>
            </a:extLst>
          </p:cNvPr>
          <p:cNvSpPr/>
          <p:nvPr/>
        </p:nvSpPr>
        <p:spPr>
          <a:xfrm rot="1288733">
            <a:off x="6804768" y="886018"/>
            <a:ext cx="1663868" cy="1943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309EDD-2C90-9D31-2573-39D09DD706AA}"/>
              </a:ext>
            </a:extLst>
          </p:cNvPr>
          <p:cNvSpPr txBox="1"/>
          <p:nvPr/>
        </p:nvSpPr>
        <p:spPr>
          <a:xfrm>
            <a:off x="7006590" y="1063162"/>
            <a:ext cx="903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9AC"/>
                </a:solidFill>
              </a:rPr>
              <a:t>All late!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69ABEAE-F0EE-FF3C-2A14-6A1DA2CA923F}"/>
              </a:ext>
            </a:extLst>
          </p:cNvPr>
          <p:cNvSpPr/>
          <p:nvPr/>
        </p:nvSpPr>
        <p:spPr>
          <a:xfrm rot="20289985">
            <a:off x="10120816" y="875596"/>
            <a:ext cx="1340403" cy="1943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1D186A-A97C-216F-E013-13F61EE71375}"/>
              </a:ext>
            </a:extLst>
          </p:cNvPr>
          <p:cNvSpPr txBox="1"/>
          <p:nvPr/>
        </p:nvSpPr>
        <p:spPr>
          <a:xfrm>
            <a:off x="10256520" y="112752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9AC"/>
                </a:solidFill>
              </a:rPr>
              <a:t>All early!</a:t>
            </a:r>
          </a:p>
        </p:txBody>
      </p:sp>
    </p:spTree>
    <p:extLst>
      <p:ext uri="{BB962C8B-B14F-4D97-AF65-F5344CB8AC3E}">
        <p14:creationId xmlns:p14="http://schemas.microsoft.com/office/powerpoint/2010/main" val="2205603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6C64C1C9-2284-D736-041B-6A4B8AD42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278" y="367030"/>
            <a:ext cx="9222396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sz="3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ea typeface="ＭＳ Ｐゴシック" charset="0"/>
              </a:rPr>
              <a:t>Lab 3 Continued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(2) If we crossed the West Cache fault trace, our target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would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 have travel-times somewhere on a spectrum between a layer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   over a vertical contact and an offset layer boundary:</a:t>
            </a: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There are no Xcel spreadsheet models of these among the Burger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codes, but I’ve created one (on the website; E-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W_Seismic.xlsx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). 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1DB357F-14C5-4364-3120-4FA9363CD831}"/>
              </a:ext>
            </a:extLst>
          </p:cNvPr>
          <p:cNvGrpSpPr/>
          <p:nvPr/>
        </p:nvGrpSpPr>
        <p:grpSpPr>
          <a:xfrm>
            <a:off x="1716087" y="4762677"/>
            <a:ext cx="4295776" cy="876301"/>
            <a:chOff x="1716087" y="5077002"/>
            <a:chExt cx="4295776" cy="876301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E33A014-8CC8-8465-4E39-20356291F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087" y="5531027"/>
              <a:ext cx="2147888" cy="412750"/>
            </a:xfrm>
            <a:prstGeom prst="rect">
              <a:avLst/>
            </a:prstGeom>
            <a:solidFill>
              <a:srgbClr val="DAA4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14D4B4F-D7A4-D5D1-E092-8287BE0DB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975" y="5531027"/>
              <a:ext cx="2147888" cy="412750"/>
            </a:xfrm>
            <a:prstGeom prst="rect">
              <a:avLst/>
            </a:prstGeom>
            <a:solidFill>
              <a:srgbClr val="8FE38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22" name="AutoShape 7">
              <a:extLst>
                <a:ext uri="{FF2B5EF4-FFF2-40B4-BE49-F238E27FC236}">
                  <a16:creationId xmlns:a16="http://schemas.microsoft.com/office/drawing/2014/main" id="{26CFA47D-7553-1003-1C16-11DA4DF79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300" y="5096052"/>
              <a:ext cx="247650" cy="165100"/>
            </a:xfrm>
            <a:prstGeom prst="cloudCallout">
              <a:avLst>
                <a:gd name="adj1" fmla="val -9375"/>
                <a:gd name="adj2" fmla="val 94273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3" name="AutoShape 8">
              <a:extLst>
                <a:ext uri="{FF2B5EF4-FFF2-40B4-BE49-F238E27FC236}">
                  <a16:creationId xmlns:a16="http://schemas.microsoft.com/office/drawing/2014/main" id="{AB1DA8C7-2DBF-15CE-741E-F0BC61863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591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4" name="AutoShape 9">
              <a:extLst>
                <a:ext uri="{FF2B5EF4-FFF2-40B4-BE49-F238E27FC236}">
                  <a16:creationId xmlns:a16="http://schemas.microsoft.com/office/drawing/2014/main" id="{790032FE-C1EF-17AC-7214-BC527F58A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8819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5" name="AutoShape 10">
              <a:extLst>
                <a:ext uri="{FF2B5EF4-FFF2-40B4-BE49-F238E27FC236}">
                  <a16:creationId xmlns:a16="http://schemas.microsoft.com/office/drawing/2014/main" id="{5D43E0E1-E938-03BF-D448-DA0B167BD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047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6" name="AutoShape 11">
              <a:extLst>
                <a:ext uri="{FF2B5EF4-FFF2-40B4-BE49-F238E27FC236}">
                  <a16:creationId xmlns:a16="http://schemas.microsoft.com/office/drawing/2014/main" id="{4DFCF7EF-C250-2627-50CE-D15246F5E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688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7" name="AutoShape 12">
              <a:extLst>
                <a:ext uri="{FF2B5EF4-FFF2-40B4-BE49-F238E27FC236}">
                  <a16:creationId xmlns:a16="http://schemas.microsoft.com/office/drawing/2014/main" id="{219E49DE-5558-6508-6E17-BFFFA802A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916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8" name="AutoShape 13">
              <a:extLst>
                <a:ext uri="{FF2B5EF4-FFF2-40B4-BE49-F238E27FC236}">
                  <a16:creationId xmlns:a16="http://schemas.microsoft.com/office/drawing/2014/main" id="{6A675391-4CE5-6608-120D-00211D497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557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9" name="AutoShape 14">
              <a:extLst>
                <a:ext uri="{FF2B5EF4-FFF2-40B4-BE49-F238E27FC236}">
                  <a16:creationId xmlns:a16="http://schemas.microsoft.com/office/drawing/2014/main" id="{664664F1-2B1D-398C-C2C7-53D1A7553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785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0" name="AutoShape 15">
              <a:extLst>
                <a:ext uri="{FF2B5EF4-FFF2-40B4-BE49-F238E27FC236}">
                  <a16:creationId xmlns:a16="http://schemas.microsoft.com/office/drawing/2014/main" id="{1EE626FA-32EB-43D9-2606-39988BFDF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426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1" name="AutoShape 16">
              <a:extLst>
                <a:ext uri="{FF2B5EF4-FFF2-40B4-BE49-F238E27FC236}">
                  <a16:creationId xmlns:a16="http://schemas.microsoft.com/office/drawing/2014/main" id="{4C5AB1FF-C97F-AB3F-9947-9E0B173D0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654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2" name="AutoShape 17">
              <a:extLst>
                <a:ext uri="{FF2B5EF4-FFF2-40B4-BE49-F238E27FC236}">
                  <a16:creationId xmlns:a16="http://schemas.microsoft.com/office/drawing/2014/main" id="{DDF5AADE-3433-ED80-B513-C3E7EF5DF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4295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" name="AutoShape 18">
              <a:extLst>
                <a:ext uri="{FF2B5EF4-FFF2-40B4-BE49-F238E27FC236}">
                  <a16:creationId xmlns:a16="http://schemas.microsoft.com/office/drawing/2014/main" id="{FC143BAC-B02B-7E31-4379-E05377980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164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4" name="AutoShape 19">
              <a:extLst>
                <a:ext uri="{FF2B5EF4-FFF2-40B4-BE49-F238E27FC236}">
                  <a16:creationId xmlns:a16="http://schemas.microsoft.com/office/drawing/2014/main" id="{99A43CC1-464B-FFF8-E72F-1371150B9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1650" y="5077002"/>
              <a:ext cx="247650" cy="165100"/>
            </a:xfrm>
            <a:prstGeom prst="cloudCallout">
              <a:avLst>
                <a:gd name="adj1" fmla="val -9375"/>
                <a:gd name="adj2" fmla="val 94273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5" name="Text Box 20">
              <a:extLst>
                <a:ext uri="{FF2B5EF4-FFF2-40B4-BE49-F238E27FC236}">
                  <a16:creationId xmlns:a16="http://schemas.microsoft.com/office/drawing/2014/main" id="{DCAB1EB5-4380-7B93-B98B-E33F1B739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1387" y="5678665"/>
              <a:ext cx="11287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2000 m/s</a:t>
              </a:r>
            </a:p>
          </p:txBody>
        </p:sp>
        <p:sp>
          <p:nvSpPr>
            <p:cNvPr id="136" name="Text Box 21">
              <a:extLst>
                <a:ext uri="{FF2B5EF4-FFF2-40B4-BE49-F238E27FC236}">
                  <a16:creationId xmlns:a16="http://schemas.microsoft.com/office/drawing/2014/main" id="{5C31F66C-6AB2-6A29-6B9C-7DD9977D8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550" y="5678665"/>
              <a:ext cx="11287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1000 m/s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92FCC0E-53ED-E91D-9004-9D2432891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087" y="5324652"/>
              <a:ext cx="4295776" cy="206375"/>
            </a:xfrm>
            <a:prstGeom prst="rect">
              <a:avLst/>
            </a:prstGeom>
            <a:solidFill>
              <a:srgbClr val="F2D9D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38" name="Text Box 23">
              <a:extLst>
                <a:ext uri="{FF2B5EF4-FFF2-40B4-BE49-F238E27FC236}">
                  <a16:creationId xmlns:a16="http://schemas.microsoft.com/office/drawing/2014/main" id="{6355AD2E-8C29-77F8-4131-D9B020881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8037" y="5286552"/>
              <a:ext cx="10445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500 m/s</a:t>
              </a:r>
            </a:p>
          </p:txBody>
        </p:sp>
        <p:sp>
          <p:nvSpPr>
            <p:cNvPr id="139" name="AutoShape 24">
              <a:extLst>
                <a:ext uri="{FF2B5EF4-FFF2-40B4-BE49-F238E27FC236}">
                  <a16:creationId xmlns:a16="http://schemas.microsoft.com/office/drawing/2014/main" id="{547639E0-2E2F-4788-D5EB-E72240513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0" y="5218290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0" name="AutoShape 25">
              <a:extLst>
                <a:ext uri="{FF2B5EF4-FFF2-40B4-BE49-F238E27FC236}">
                  <a16:creationId xmlns:a16="http://schemas.microsoft.com/office/drawing/2014/main" id="{61D0E844-D9BE-0BD3-3F84-B16C2EEF2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800" y="5218290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1" name="AutoShape 26">
              <a:extLst>
                <a:ext uri="{FF2B5EF4-FFF2-40B4-BE49-F238E27FC236}">
                  <a16:creationId xmlns:a16="http://schemas.microsoft.com/office/drawing/2014/main" id="{2C01B554-A46A-64A1-7AFC-FE05CFA0C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4523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AF3AE03-0963-3E55-FAB7-A91759529902}"/>
              </a:ext>
            </a:extLst>
          </p:cNvPr>
          <p:cNvGrpSpPr/>
          <p:nvPr/>
        </p:nvGrpSpPr>
        <p:grpSpPr>
          <a:xfrm>
            <a:off x="1716087" y="2047875"/>
            <a:ext cx="4295775" cy="2716212"/>
            <a:chOff x="1716087" y="2362200"/>
            <a:chExt cx="4295775" cy="271621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D8A8D0C-BB57-3758-9844-ACAB38994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339" y="2362200"/>
              <a:ext cx="4255520" cy="26673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5" name="Line 29">
              <a:extLst>
                <a:ext uri="{FF2B5EF4-FFF2-40B4-BE49-F238E27FC236}">
                  <a16:creationId xmlns:a16="http://schemas.microsoft.com/office/drawing/2014/main" id="{F8600F93-0C54-7C1F-F3E4-109E7B6636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74171" y="4330136"/>
              <a:ext cx="508937" cy="68216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6" name="Line 30">
              <a:extLst>
                <a:ext uri="{FF2B5EF4-FFF2-40B4-BE49-F238E27FC236}">
                  <a16:creationId xmlns:a16="http://schemas.microsoft.com/office/drawing/2014/main" id="{EDADD6E9-6607-4007-ED47-89DC97157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0464" y="4527505"/>
              <a:ext cx="359419" cy="491505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7" name="Line 31">
              <a:extLst>
                <a:ext uri="{FF2B5EF4-FFF2-40B4-BE49-F238E27FC236}">
                  <a16:creationId xmlns:a16="http://schemas.microsoft.com/office/drawing/2014/main" id="{D4FEEB5D-1917-40DB-B757-5A61577738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9883" y="3944022"/>
              <a:ext cx="1778884" cy="578692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8" name="Line 32">
              <a:extLst>
                <a:ext uri="{FF2B5EF4-FFF2-40B4-BE49-F238E27FC236}">
                  <a16:creationId xmlns:a16="http://schemas.microsoft.com/office/drawing/2014/main" id="{F7688DD9-1192-A45E-5373-B684E2327E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5603" y="2657295"/>
              <a:ext cx="2093256" cy="1268524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9" name="Line 33">
              <a:extLst>
                <a:ext uri="{FF2B5EF4-FFF2-40B4-BE49-F238E27FC236}">
                  <a16:creationId xmlns:a16="http://schemas.microsoft.com/office/drawing/2014/main" id="{9FB7243E-E296-68AD-F09F-F20D056F74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50556" y="3345210"/>
              <a:ext cx="1620740" cy="99450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0" name="Line 34">
              <a:extLst>
                <a:ext uri="{FF2B5EF4-FFF2-40B4-BE49-F238E27FC236}">
                  <a16:creationId xmlns:a16="http://schemas.microsoft.com/office/drawing/2014/main" id="{D41573DB-A64B-1F00-D991-BD81F54AA8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30464" y="2657295"/>
              <a:ext cx="2120092" cy="68791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8707D8B-9547-D5F6-91D5-FA031F9FF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547" y="4505469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8758B51-AF56-77A2-2EB6-87716F116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174" y="438953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DA0B83D-4202-081F-A51A-D914AD73D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759" y="427360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37E3DBA-884E-3F2E-AC7F-5035CB233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9386" y="415767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3D172CB-15F4-CACD-705B-953A26065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4013" y="404174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E041F38-95C7-E4BF-3533-22E668B80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598" y="392581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9F94498-6FC2-38D9-491E-D57E82475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9921" y="4997932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407B814-0691-95B6-7224-6B7D09221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723" y="3715995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D29A167-9AA3-6840-8915-931DB930D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7350" y="3500422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A04D28F-EAE1-7E45-A9AD-1E5B1AC73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1976" y="3284850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5E73BFE-2373-64D8-9CC9-CDA87C79E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603" y="3069277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31058C3-7A0B-0EDB-D7F4-413920B31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1230" y="2853705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AFCD81B-F0B0-773C-9494-AF991C109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5856" y="2638133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EAED814-D707-045E-3C7A-CCB0DCF43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096" y="3931567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E97A607-8B1C-4E57-231D-64667E4D33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252769" y="4191212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07E329B-2D9C-3C67-9F5A-FCF8EFE4187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898143" y="3975640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E365A3C-D0B6-3C74-5406-9A684785430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543516" y="3760067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8474C58-DD8F-3E73-DD0B-26D19367612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88889" y="3544495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F283A7A-5EB3-AFAC-4868-2B491240A98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34263" y="3328922"/>
              <a:ext cx="46006" cy="4598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F0576F0-A18F-9079-8241-442EA492C25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6087" y="2641007"/>
              <a:ext cx="2164181" cy="735820"/>
              <a:chOff x="754" y="3270"/>
              <a:chExt cx="2258" cy="768"/>
            </a:xfrm>
            <a:solidFill>
              <a:srgbClr val="323399"/>
            </a:solidFill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E4F33176-5720-5F6F-D706-8960C306D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4" y="3869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EFDCF2BB-C0BA-9811-6158-A7E5DC19F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4" y="3748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474DCE2-DA6C-D399-6DDF-A6970A64A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5" y="3627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000F9642-C515-1CBB-0EDE-EB81E2885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5" y="3506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B0232F64-AF1E-245F-6866-50F7A7DD3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5" y="3385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AF640062-ACD5-DF7A-B023-5FF3EA73C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" y="399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F71B0243-0E78-C77C-B52B-F1CAA33E4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4" y="327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01" name="Text Box 62">
              <a:extLst>
                <a:ext uri="{FF2B5EF4-FFF2-40B4-BE49-F238E27FC236}">
                  <a16:creationId xmlns:a16="http://schemas.microsoft.com/office/drawing/2014/main" id="{9B337C0C-9E15-CCE7-EC37-731B20518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365" y="2755979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2" name="Text Box 63">
              <a:extLst>
                <a:ext uri="{FF2B5EF4-FFF2-40B4-BE49-F238E27FC236}">
                  <a16:creationId xmlns:a16="http://schemas.microsoft.com/office/drawing/2014/main" id="{CD7ADE5D-C005-A358-B69D-F4D8CB3B2B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2371" y="4073366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" name="Text Box 64">
              <a:extLst>
                <a:ext uri="{FF2B5EF4-FFF2-40B4-BE49-F238E27FC236}">
                  <a16:creationId xmlns:a16="http://schemas.microsoft.com/office/drawing/2014/main" id="{7D01771E-E0A7-B325-85D7-30F777857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2718" y="3009875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" name="Text Box 65">
              <a:extLst>
                <a:ext uri="{FF2B5EF4-FFF2-40B4-BE49-F238E27FC236}">
                  <a16:creationId xmlns:a16="http://schemas.microsoft.com/office/drawing/2014/main" id="{7FF2D26B-8F34-EA76-B351-306DBD563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4757" y="3882704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E9C188C-4821-6DB6-EE3C-AA711D98F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234" y="4751700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7EBADF0-D386-D549-9022-A43DCCED46A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958189" y="4989309"/>
              <a:ext cx="46006" cy="4598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8775727-84B4-9A54-2381-769ED877BCE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609313" y="4506427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073C2C2-7DFD-DB34-E2F4-F5DD4ECAB46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963939" y="4998890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23562B61-C17F-FF15-7123-C4CA09A4C0B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786626" y="4752658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34786241-71E8-3604-AC66-33717C6756D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450210" y="4323430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11" name="Text Box 72">
              <a:extLst>
                <a:ext uri="{FF2B5EF4-FFF2-40B4-BE49-F238E27FC236}">
                  <a16:creationId xmlns:a16="http://schemas.microsoft.com/office/drawing/2014/main" id="{61046002-4847-A76E-C17E-4ACD31B8D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3572" y="4711460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2" name="Text Box 73">
              <a:extLst>
                <a:ext uri="{FF2B5EF4-FFF2-40B4-BE49-F238E27FC236}">
                  <a16:creationId xmlns:a16="http://schemas.microsoft.com/office/drawing/2014/main" id="{2C669E4E-8F7A-03DC-BC95-4A509570AE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2154" y="4803437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39A9E77-CC9F-47AB-3339-4F4ACB962BC1}"/>
              </a:ext>
            </a:extLst>
          </p:cNvPr>
          <p:cNvGrpSpPr/>
          <p:nvPr/>
        </p:nvGrpSpPr>
        <p:grpSpPr>
          <a:xfrm>
            <a:off x="6188996" y="4780192"/>
            <a:ext cx="4266970" cy="897362"/>
            <a:chOff x="6183316" y="5029200"/>
            <a:chExt cx="4295778" cy="989013"/>
          </a:xfrm>
        </p:grpSpPr>
        <p:sp>
          <p:nvSpPr>
            <p:cNvPr id="47" name="AutoShape 75">
              <a:extLst>
                <a:ext uri="{FF2B5EF4-FFF2-40B4-BE49-F238E27FC236}">
                  <a16:creationId xmlns:a16="http://schemas.microsoft.com/office/drawing/2014/main" id="{65EEAC68-4AFA-8281-6B13-2ADD6BA28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9529" y="5048250"/>
              <a:ext cx="247650" cy="165100"/>
            </a:xfrm>
            <a:prstGeom prst="cloudCallout">
              <a:avLst>
                <a:gd name="adj1" fmla="val -9375"/>
                <a:gd name="adj2" fmla="val 94273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AutoShape 76">
              <a:extLst>
                <a:ext uri="{FF2B5EF4-FFF2-40B4-BE49-F238E27FC236}">
                  <a16:creationId xmlns:a16="http://schemas.microsoft.com/office/drawing/2014/main" id="{7A02B3BC-FDE2-51AF-E28F-B8403A4F2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329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AutoShape 77">
              <a:extLst>
                <a:ext uri="{FF2B5EF4-FFF2-40B4-BE49-F238E27FC236}">
                  <a16:creationId xmlns:a16="http://schemas.microsoft.com/office/drawing/2014/main" id="{3A8F6009-E24E-D924-8762-866B0ED5E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954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" name="AutoShape 78">
              <a:extLst>
                <a:ext uri="{FF2B5EF4-FFF2-40B4-BE49-F238E27FC236}">
                  <a16:creationId xmlns:a16="http://schemas.microsoft.com/office/drawing/2014/main" id="{18FDC1B3-D85B-6A26-E850-313FAF238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4579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1" name="AutoShape 79">
              <a:extLst>
                <a:ext uri="{FF2B5EF4-FFF2-40B4-BE49-F238E27FC236}">
                  <a16:creationId xmlns:a16="http://schemas.microsoft.com/office/drawing/2014/main" id="{514B417E-3B27-F12D-BD85-27E051A46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5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" name="AutoShape 80">
              <a:extLst>
                <a:ext uri="{FF2B5EF4-FFF2-40B4-BE49-F238E27FC236}">
                  <a16:creationId xmlns:a16="http://schemas.microsoft.com/office/drawing/2014/main" id="{28893B63-5351-523A-78A6-B585DA041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7830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" name="AutoShape 81">
              <a:extLst>
                <a:ext uri="{FF2B5EF4-FFF2-40B4-BE49-F238E27FC236}">
                  <a16:creationId xmlns:a16="http://schemas.microsoft.com/office/drawing/2014/main" id="{2B888DEA-BB5C-5C96-E476-FB334F3BF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455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4" name="AutoShape 82">
              <a:extLst>
                <a:ext uri="{FF2B5EF4-FFF2-40B4-BE49-F238E27FC236}">
                  <a16:creationId xmlns:a16="http://schemas.microsoft.com/office/drawing/2014/main" id="{C08F21FD-2A18-C90D-57CF-563DAD5B5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1080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" name="AutoShape 83">
              <a:extLst>
                <a:ext uri="{FF2B5EF4-FFF2-40B4-BE49-F238E27FC236}">
                  <a16:creationId xmlns:a16="http://schemas.microsoft.com/office/drawing/2014/main" id="{E0DD36FC-9481-583D-9476-BCA6A34EF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1118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" name="AutoShape 84">
              <a:extLst>
                <a:ext uri="{FF2B5EF4-FFF2-40B4-BE49-F238E27FC236}">
                  <a16:creationId xmlns:a16="http://schemas.microsoft.com/office/drawing/2014/main" id="{E0297960-DF9F-DD87-0597-D7925543C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4331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7" name="AutoShape 85">
              <a:extLst>
                <a:ext uri="{FF2B5EF4-FFF2-40B4-BE49-F238E27FC236}">
                  <a16:creationId xmlns:a16="http://schemas.microsoft.com/office/drawing/2014/main" id="{DF518E48-7AFF-C1D1-E5BF-C3A453167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4368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" name="AutoShape 86">
              <a:extLst>
                <a:ext uri="{FF2B5EF4-FFF2-40B4-BE49-F238E27FC236}">
                  <a16:creationId xmlns:a16="http://schemas.microsoft.com/office/drawing/2014/main" id="{8F1CE252-F23C-790D-63D5-C1975C6D3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7581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" name="AutoShape 87">
              <a:extLst>
                <a:ext uri="{FF2B5EF4-FFF2-40B4-BE49-F238E27FC236}">
                  <a16:creationId xmlns:a16="http://schemas.microsoft.com/office/drawing/2014/main" id="{4E20175D-FE0A-D9A8-4D98-D282F8FD6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8881" y="5029200"/>
              <a:ext cx="247650" cy="165100"/>
            </a:xfrm>
            <a:prstGeom prst="cloudCallout">
              <a:avLst>
                <a:gd name="adj1" fmla="val -9375"/>
                <a:gd name="adj2" fmla="val 94273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FF5DD06-A42A-F29F-98B9-53779BEE0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3316" y="5276850"/>
              <a:ext cx="4295778" cy="454025"/>
            </a:xfrm>
            <a:prstGeom prst="rect">
              <a:avLst/>
            </a:prstGeom>
            <a:solidFill>
              <a:srgbClr val="F2D9D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1" name="Text Box 89">
              <a:extLst>
                <a:ext uri="{FF2B5EF4-FFF2-40B4-BE49-F238E27FC236}">
                  <a16:creationId xmlns:a16="http://schemas.microsoft.com/office/drawing/2014/main" id="{8F82D127-A90F-94B5-E302-AD3CA04EEC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3680" y="5286375"/>
              <a:ext cx="1044576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500 m/s</a:t>
              </a: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997511A-AA09-825E-01C0-456FBE730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3316" y="5524500"/>
              <a:ext cx="4295778" cy="454025"/>
            </a:xfrm>
            <a:custGeom>
              <a:avLst/>
              <a:gdLst>
                <a:gd name="T0" fmla="*/ 0 w 4992"/>
                <a:gd name="T1" fmla="*/ 0 h 528"/>
                <a:gd name="T2" fmla="*/ 2496 w 4992"/>
                <a:gd name="T3" fmla="*/ 0 h 528"/>
                <a:gd name="T4" fmla="*/ 2496 w 4992"/>
                <a:gd name="T5" fmla="*/ 240 h 528"/>
                <a:gd name="T6" fmla="*/ 4992 w 4992"/>
                <a:gd name="T7" fmla="*/ 240 h 528"/>
                <a:gd name="T8" fmla="*/ 4992 w 4992"/>
                <a:gd name="T9" fmla="*/ 528 h 528"/>
                <a:gd name="T10" fmla="*/ 0 w 4992"/>
                <a:gd name="T11" fmla="*/ 528 h 528"/>
                <a:gd name="T12" fmla="*/ 0 w 4992"/>
                <a:gd name="T13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92" h="528">
                  <a:moveTo>
                    <a:pt x="0" y="0"/>
                  </a:moveTo>
                  <a:lnTo>
                    <a:pt x="2496" y="0"/>
                  </a:lnTo>
                  <a:lnTo>
                    <a:pt x="2496" y="240"/>
                  </a:lnTo>
                  <a:lnTo>
                    <a:pt x="4992" y="240"/>
                  </a:lnTo>
                  <a:lnTo>
                    <a:pt x="4992" y="528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3" name="Text Box 91">
              <a:extLst>
                <a:ext uri="{FF2B5EF4-FFF2-40B4-BE49-F238E27FC236}">
                  <a16:creationId xmlns:a16="http://schemas.microsoft.com/office/drawing/2014/main" id="{A5058C5A-2AC8-210D-0FA7-E97DB1840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7642" y="5743575"/>
              <a:ext cx="11287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2000 m/s</a:t>
              </a:r>
            </a:p>
          </p:txBody>
        </p:sp>
        <p:sp>
          <p:nvSpPr>
            <p:cNvPr id="64" name="Line 92">
              <a:extLst>
                <a:ext uri="{FF2B5EF4-FFF2-40B4-BE49-F238E27FC236}">
                  <a16:creationId xmlns:a16="http://schemas.microsoft.com/office/drawing/2014/main" id="{90576C67-CA4C-01E0-3FDF-4553322DA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1129" y="5286375"/>
              <a:ext cx="101600" cy="236538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5" name="Line 93">
              <a:extLst>
                <a:ext uri="{FF2B5EF4-FFF2-40B4-BE49-F238E27FC236}">
                  <a16:creationId xmlns:a16="http://schemas.microsoft.com/office/drawing/2014/main" id="{91332DDD-B039-4FB1-9FF0-5EC16118A1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62729" y="5524500"/>
              <a:ext cx="1025526" cy="3175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6" name="Line 94">
              <a:extLst>
                <a:ext uri="{FF2B5EF4-FFF2-40B4-BE49-F238E27FC236}">
                  <a16:creationId xmlns:a16="http://schemas.microsoft.com/office/drawing/2014/main" id="{5A4237B9-237D-8170-74E6-380206F42F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18417" y="5283200"/>
              <a:ext cx="103188" cy="236538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7" name="Line 95">
              <a:extLst>
                <a:ext uri="{FF2B5EF4-FFF2-40B4-BE49-F238E27FC236}">
                  <a16:creationId xmlns:a16="http://schemas.microsoft.com/office/drawing/2014/main" id="{3FFA8026-C22C-1800-E1D0-4A42E4E7E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9391" y="5522913"/>
              <a:ext cx="1803401" cy="198438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8" name="Line 96">
              <a:extLst>
                <a:ext uri="{FF2B5EF4-FFF2-40B4-BE49-F238E27FC236}">
                  <a16:creationId xmlns:a16="http://schemas.microsoft.com/office/drawing/2014/main" id="{3F346DE4-E4BF-4147-E74A-7BBDC2F622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32793" y="5730875"/>
              <a:ext cx="992188" cy="1588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9" name="Line 97">
              <a:extLst>
                <a:ext uri="{FF2B5EF4-FFF2-40B4-BE49-F238E27FC236}">
                  <a16:creationId xmlns:a16="http://schemas.microsoft.com/office/drawing/2014/main" id="{4B3C51C5-CEF5-974E-D416-C2384CBA1A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24981" y="5273675"/>
              <a:ext cx="206375" cy="455613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0" name="Line 98">
              <a:extLst>
                <a:ext uri="{FF2B5EF4-FFF2-40B4-BE49-F238E27FC236}">
                  <a16:creationId xmlns:a16="http://schemas.microsoft.com/office/drawing/2014/main" id="{52BBFC41-A0B9-42E0-5CC7-9297B9C3A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0418" y="5522913"/>
              <a:ext cx="0" cy="204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1" name="Text Box 99">
              <a:extLst>
                <a:ext uri="{FF2B5EF4-FFF2-40B4-BE49-F238E27FC236}">
                  <a16:creationId xmlns:a16="http://schemas.microsoft.com/office/drawing/2014/main" id="{F81CEBD5-D38F-A760-7080-C2B69785F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1368" y="5486400"/>
              <a:ext cx="2428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z</a:t>
              </a:r>
            </a:p>
          </p:txBody>
        </p:sp>
        <p:sp>
          <p:nvSpPr>
            <p:cNvPr id="72" name="Text Box 100">
              <a:extLst>
                <a:ext uri="{FF2B5EF4-FFF2-40B4-BE49-F238E27FC236}">
                  <a16:creationId xmlns:a16="http://schemas.microsoft.com/office/drawing/2014/main" id="{A27E78EE-079C-F802-7C2F-52A38FDBA6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72618" y="5313363"/>
              <a:ext cx="2857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  <p:sp>
          <p:nvSpPr>
            <p:cNvPr id="73" name="Text Box 101">
              <a:extLst>
                <a:ext uri="{FF2B5EF4-FFF2-40B4-BE49-F238E27FC236}">
                  <a16:creationId xmlns:a16="http://schemas.microsoft.com/office/drawing/2014/main" id="{780C3A6C-58BA-FAFD-50EE-D42FB66601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0929" y="5257800"/>
              <a:ext cx="2857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F560F93-7B79-CE41-75B9-CFC6227A797A}"/>
              </a:ext>
            </a:extLst>
          </p:cNvPr>
          <p:cNvGrpSpPr/>
          <p:nvPr/>
        </p:nvGrpSpPr>
        <p:grpSpPr>
          <a:xfrm>
            <a:off x="6183311" y="2047876"/>
            <a:ext cx="4295774" cy="2725739"/>
            <a:chOff x="6183311" y="2362201"/>
            <a:chExt cx="4295774" cy="272573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5A481A-05D6-8DE3-04F6-194A02247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594" y="2367962"/>
              <a:ext cx="4263128" cy="267293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" name="Line 104">
              <a:extLst>
                <a:ext uri="{FF2B5EF4-FFF2-40B4-BE49-F238E27FC236}">
                  <a16:creationId xmlns:a16="http://schemas.microsoft.com/office/drawing/2014/main" id="{15ED62B9-8257-45FB-561A-A50CFBC62B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740719" y="4042385"/>
              <a:ext cx="717243" cy="98122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" name="Line 105">
              <a:extLst>
                <a:ext uri="{FF2B5EF4-FFF2-40B4-BE49-F238E27FC236}">
                  <a16:creationId xmlns:a16="http://schemas.microsoft.com/office/drawing/2014/main" id="{2D63726C-3B09-6EAD-152D-C9B3FE8E7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97713" y="4537800"/>
              <a:ext cx="360062" cy="492534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" name="Line 106">
              <a:extLst>
                <a:ext uri="{FF2B5EF4-FFF2-40B4-BE49-F238E27FC236}">
                  <a16:creationId xmlns:a16="http://schemas.microsoft.com/office/drawing/2014/main" id="{EC5D840A-E06C-3579-960F-E9F75E1045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64272" y="3200373"/>
              <a:ext cx="1694690" cy="87273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B3189C-BAE7-930B-58C3-C2B510471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4375" y="3351109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9258605-A12B-4600-3B20-90D68AF15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9636" y="3120684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34C8F03-1EE2-3ADD-94F3-833AD366C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5418" y="2492775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D519421-6EFD-B59D-8293-53C69A129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9114" y="3552732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49AAEC2-FB22-6622-A046-4B86EB9F045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726316" y="4042385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BA97F0A-F872-FB4A-764C-5B4C70760C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371056" y="3863806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218BFF3-28BE-50B1-CB28-EF68619C07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015795" y="3685226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FEB4B54-2E8E-AC32-7E8B-F10DEC4DD07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660534" y="3506647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422122-5901-EF46-DD03-83F726073C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50013" y="327046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094E66B-24FE-2505-AF94-5106CB32564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594752" y="318405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39EA2-E0AF-E9AD-8FF3-F5C8AEE6FED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305274" y="336263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2" name="Text Box 118">
              <a:extLst>
                <a:ext uri="{FF2B5EF4-FFF2-40B4-BE49-F238E27FC236}">
                  <a16:creationId xmlns:a16="http://schemas.microsoft.com/office/drawing/2014/main" id="{697F38DD-C2F7-8110-027E-110FD844B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3648" y="2662714"/>
              <a:ext cx="73452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Text Box 119">
              <a:extLst>
                <a:ext uri="{FF2B5EF4-FFF2-40B4-BE49-F238E27FC236}">
                  <a16:creationId xmlns:a16="http://schemas.microsoft.com/office/drawing/2014/main" id="{127A3D1D-6954-BFEF-8313-B4DFA1007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5385" y="3999181"/>
              <a:ext cx="73452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Text Box 120">
              <a:extLst>
                <a:ext uri="{FF2B5EF4-FFF2-40B4-BE49-F238E27FC236}">
                  <a16:creationId xmlns:a16="http://schemas.microsoft.com/office/drawing/2014/main" id="{4F4B2228-87E4-4076-0EA4-BEB7E7C82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2394" y="3032355"/>
              <a:ext cx="73548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Text Box 121">
              <a:extLst>
                <a:ext uri="{FF2B5EF4-FFF2-40B4-BE49-F238E27FC236}">
                  <a16:creationId xmlns:a16="http://schemas.microsoft.com/office/drawing/2014/main" id="{A17B2955-B8DD-3FB8-18FA-2BFCAF5354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80657" y="3814840"/>
              <a:ext cx="73548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67CEA8-E90B-9B0C-31F7-5A2726B49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4782" y="4762464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3A07DE5-7641-A65E-9934-81488930AA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432997" y="5000570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A03894B-5EF0-66A1-A373-BA9E10CF273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083497" y="4516677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8E07438-889E-9F74-023D-1FBB529C23F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261128" y="4763424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57DDF6E-9D1B-84D6-538C-0F4A1569362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924110" y="4310255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1" name="Text Box 127">
              <a:extLst>
                <a:ext uri="{FF2B5EF4-FFF2-40B4-BE49-F238E27FC236}">
                  <a16:creationId xmlns:a16="http://schemas.microsoft.com/office/drawing/2014/main" id="{48FF04FC-915F-A73C-4DA1-48800E6CF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77634" y="4721180"/>
              <a:ext cx="73548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Text Box 128">
              <a:extLst>
                <a:ext uri="{FF2B5EF4-FFF2-40B4-BE49-F238E27FC236}">
                  <a16:creationId xmlns:a16="http://schemas.microsoft.com/office/drawing/2014/main" id="{7381B9D9-ABA4-9459-3882-190D711BA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9746" y="4813350"/>
              <a:ext cx="73452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" name="Line 129">
              <a:extLst>
                <a:ext uri="{FF2B5EF4-FFF2-40B4-BE49-F238E27FC236}">
                  <a16:creationId xmlns:a16="http://schemas.microsoft.com/office/drawing/2014/main" id="{F1E3E47B-B781-C687-BE91-C8481392EE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00594" y="2567664"/>
              <a:ext cx="1694690" cy="87273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8209C13-CA10-ABEF-29C4-3A6A64E3A50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183311" y="2550382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853E5DF-0155-DE4E-25D4-D904EA9A1E4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528010" y="272320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E310CBE-A6E5-FD39-5FFA-18ABF530369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883271" y="291330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141CB6E-3195-CE43-48CB-FF210A4C48C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38531" y="309188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8" name="Line 134">
              <a:extLst>
                <a:ext uri="{FF2B5EF4-FFF2-40B4-BE49-F238E27FC236}">
                  <a16:creationId xmlns:a16="http://schemas.microsoft.com/office/drawing/2014/main" id="{C3CA5BC3-64DC-20DB-676A-D86DFDDD68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63536" y="3459601"/>
              <a:ext cx="2066273" cy="1063797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9" name="Line 135">
              <a:extLst>
                <a:ext uri="{FF2B5EF4-FFF2-40B4-BE49-F238E27FC236}">
                  <a16:creationId xmlns:a16="http://schemas.microsoft.com/office/drawing/2014/main" id="{6C9DD5E8-1D35-F354-C94C-60B57F4448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14303" y="2362201"/>
              <a:ext cx="1683168" cy="866975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4181581-10FA-7C2E-3916-66B7C3261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7673" y="4318896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3AA4BEB-B936-32E2-CB90-C6C7A0F5C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2412" y="4515717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C535215-41E6-4BFD-4772-1D8200AE2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3894" y="4134555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7062F9B-6AA6-AC8F-220E-99E8D40A3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9155" y="3955976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346090F-E2B7-4BB3-2428-89CC18F10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4415" y="3765875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0CAE5B8-44A3-9AF9-306B-7050D49B5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4896" y="2855695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CDDB439-FD84-C509-9D63-303B15B78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0157" y="2677116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1459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6C64C1C9-2284-D736-041B-6A4B8AD42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266" y="12700"/>
            <a:ext cx="9581469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sz="3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ea typeface="ＭＳ Ｐゴシック" charset="0"/>
              </a:rPr>
              <a:t>Lab 3 Continued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Use the spreadsheet to model both “fault-like” cases. Start out 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    using the parameters for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, thickness &amp;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from your </a:t>
            </a:r>
            <a:r>
              <a:rPr lang="en-US" b="1" i="1" dirty="0">
                <a:solidFill>
                  <a:schemeClr val="bg1">
                    <a:lumMod val="65000"/>
                  </a:schemeClr>
                </a:solidFill>
                <a:latin typeface="Arial Black" panose="020B0604020202020204" pitchFamily="34" charset="0"/>
                <a:ea typeface="ＭＳ Ｐゴシック" charset="0"/>
                <a:cs typeface="Arial Black" panose="020B0604020202020204" pitchFamily="34" charset="0"/>
              </a:rPr>
              <a:t>Refract</a:t>
            </a:r>
          </a:p>
          <a:p>
            <a:pPr algn="l"/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  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 model; then vary all five parameters as needed to improve the fit.</a:t>
            </a: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(2.a) Which of the three models is most successful (i.e., which has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   the smallest </a:t>
            </a:r>
            <a:r>
              <a:rPr lang="en-US" b="1" i="1" dirty="0">
                <a:solidFill>
                  <a:srgbClr val="FF9188"/>
                </a:solidFill>
                <a:latin typeface="Arial Black" panose="020B0604020202020204" pitchFamily="34" charset="0"/>
                <a:ea typeface="ＭＳ Ｐゴシック" charset="0"/>
                <a:cs typeface="Arial Black" panose="020B0604020202020204" pitchFamily="34" charset="0"/>
              </a:rPr>
              <a:t>RMS misfit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)?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Be sure to include screenshots of your spreadsheet models (params,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data, RMS misfits, and plots!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1DB357F-14C5-4364-3120-4FA9363CD831}"/>
              </a:ext>
            </a:extLst>
          </p:cNvPr>
          <p:cNvGrpSpPr/>
          <p:nvPr/>
        </p:nvGrpSpPr>
        <p:grpSpPr>
          <a:xfrm>
            <a:off x="1658937" y="4414062"/>
            <a:ext cx="4295776" cy="876301"/>
            <a:chOff x="1716087" y="5077002"/>
            <a:chExt cx="4295776" cy="876301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E33A014-8CC8-8465-4E39-20356291F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087" y="5531027"/>
              <a:ext cx="2147888" cy="412750"/>
            </a:xfrm>
            <a:prstGeom prst="rect">
              <a:avLst/>
            </a:prstGeom>
            <a:solidFill>
              <a:srgbClr val="DAA4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14D4B4F-D7A4-D5D1-E092-8287BE0DB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975" y="5531027"/>
              <a:ext cx="2147888" cy="412750"/>
            </a:xfrm>
            <a:prstGeom prst="rect">
              <a:avLst/>
            </a:prstGeom>
            <a:solidFill>
              <a:srgbClr val="8FE38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22" name="AutoShape 7">
              <a:extLst>
                <a:ext uri="{FF2B5EF4-FFF2-40B4-BE49-F238E27FC236}">
                  <a16:creationId xmlns:a16="http://schemas.microsoft.com/office/drawing/2014/main" id="{26CFA47D-7553-1003-1C16-11DA4DF79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300" y="5096052"/>
              <a:ext cx="247650" cy="165100"/>
            </a:xfrm>
            <a:prstGeom prst="cloudCallout">
              <a:avLst>
                <a:gd name="adj1" fmla="val -9375"/>
                <a:gd name="adj2" fmla="val 94273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3" name="AutoShape 8">
              <a:extLst>
                <a:ext uri="{FF2B5EF4-FFF2-40B4-BE49-F238E27FC236}">
                  <a16:creationId xmlns:a16="http://schemas.microsoft.com/office/drawing/2014/main" id="{AB1DA8C7-2DBF-15CE-741E-F0BC61863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591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4" name="AutoShape 9">
              <a:extLst>
                <a:ext uri="{FF2B5EF4-FFF2-40B4-BE49-F238E27FC236}">
                  <a16:creationId xmlns:a16="http://schemas.microsoft.com/office/drawing/2014/main" id="{790032FE-C1EF-17AC-7214-BC527F58A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8819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5" name="AutoShape 10">
              <a:extLst>
                <a:ext uri="{FF2B5EF4-FFF2-40B4-BE49-F238E27FC236}">
                  <a16:creationId xmlns:a16="http://schemas.microsoft.com/office/drawing/2014/main" id="{5D43E0E1-E938-03BF-D448-DA0B167BD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047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6" name="AutoShape 11">
              <a:extLst>
                <a:ext uri="{FF2B5EF4-FFF2-40B4-BE49-F238E27FC236}">
                  <a16:creationId xmlns:a16="http://schemas.microsoft.com/office/drawing/2014/main" id="{4DFCF7EF-C250-2627-50CE-D15246F5E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688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7" name="AutoShape 12">
              <a:extLst>
                <a:ext uri="{FF2B5EF4-FFF2-40B4-BE49-F238E27FC236}">
                  <a16:creationId xmlns:a16="http://schemas.microsoft.com/office/drawing/2014/main" id="{219E49DE-5558-6508-6E17-BFFFA802A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916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8" name="AutoShape 13">
              <a:extLst>
                <a:ext uri="{FF2B5EF4-FFF2-40B4-BE49-F238E27FC236}">
                  <a16:creationId xmlns:a16="http://schemas.microsoft.com/office/drawing/2014/main" id="{6A675391-4CE5-6608-120D-00211D497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557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9" name="AutoShape 14">
              <a:extLst>
                <a:ext uri="{FF2B5EF4-FFF2-40B4-BE49-F238E27FC236}">
                  <a16:creationId xmlns:a16="http://schemas.microsoft.com/office/drawing/2014/main" id="{664664F1-2B1D-398C-C2C7-53D1A7553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785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0" name="AutoShape 15">
              <a:extLst>
                <a:ext uri="{FF2B5EF4-FFF2-40B4-BE49-F238E27FC236}">
                  <a16:creationId xmlns:a16="http://schemas.microsoft.com/office/drawing/2014/main" id="{1EE626FA-32EB-43D9-2606-39988BFDF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426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1" name="AutoShape 16">
              <a:extLst>
                <a:ext uri="{FF2B5EF4-FFF2-40B4-BE49-F238E27FC236}">
                  <a16:creationId xmlns:a16="http://schemas.microsoft.com/office/drawing/2014/main" id="{4C5AB1FF-C97F-AB3F-9947-9E0B173D0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654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2" name="AutoShape 17">
              <a:extLst>
                <a:ext uri="{FF2B5EF4-FFF2-40B4-BE49-F238E27FC236}">
                  <a16:creationId xmlns:a16="http://schemas.microsoft.com/office/drawing/2014/main" id="{DDF5AADE-3433-ED80-B513-C3E7EF5DF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4295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" name="AutoShape 18">
              <a:extLst>
                <a:ext uri="{FF2B5EF4-FFF2-40B4-BE49-F238E27FC236}">
                  <a16:creationId xmlns:a16="http://schemas.microsoft.com/office/drawing/2014/main" id="{FC143BAC-B02B-7E31-4379-E05377980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164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4" name="AutoShape 19">
              <a:extLst>
                <a:ext uri="{FF2B5EF4-FFF2-40B4-BE49-F238E27FC236}">
                  <a16:creationId xmlns:a16="http://schemas.microsoft.com/office/drawing/2014/main" id="{99A43CC1-464B-FFF8-E72F-1371150B9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1650" y="5077002"/>
              <a:ext cx="247650" cy="165100"/>
            </a:xfrm>
            <a:prstGeom prst="cloudCallout">
              <a:avLst>
                <a:gd name="adj1" fmla="val -9375"/>
                <a:gd name="adj2" fmla="val 94273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5" name="Text Box 20">
              <a:extLst>
                <a:ext uri="{FF2B5EF4-FFF2-40B4-BE49-F238E27FC236}">
                  <a16:creationId xmlns:a16="http://schemas.microsoft.com/office/drawing/2014/main" id="{DCAB1EB5-4380-7B93-B98B-E33F1B739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1387" y="5678665"/>
              <a:ext cx="11287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2000 m/s</a:t>
              </a:r>
            </a:p>
          </p:txBody>
        </p:sp>
        <p:sp>
          <p:nvSpPr>
            <p:cNvPr id="136" name="Text Box 21">
              <a:extLst>
                <a:ext uri="{FF2B5EF4-FFF2-40B4-BE49-F238E27FC236}">
                  <a16:creationId xmlns:a16="http://schemas.microsoft.com/office/drawing/2014/main" id="{5C31F66C-6AB2-6A29-6B9C-7DD9977D8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550" y="5678665"/>
              <a:ext cx="11287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1000 m/s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92FCC0E-53ED-E91D-9004-9D2432891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087" y="5324652"/>
              <a:ext cx="4295776" cy="206375"/>
            </a:xfrm>
            <a:prstGeom prst="rect">
              <a:avLst/>
            </a:prstGeom>
            <a:solidFill>
              <a:srgbClr val="F2D9D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38" name="Text Box 23">
              <a:extLst>
                <a:ext uri="{FF2B5EF4-FFF2-40B4-BE49-F238E27FC236}">
                  <a16:creationId xmlns:a16="http://schemas.microsoft.com/office/drawing/2014/main" id="{6355AD2E-8C29-77F8-4131-D9B020881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8037" y="5286552"/>
              <a:ext cx="10445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500 m/s</a:t>
              </a:r>
            </a:p>
          </p:txBody>
        </p:sp>
        <p:sp>
          <p:nvSpPr>
            <p:cNvPr id="139" name="AutoShape 24">
              <a:extLst>
                <a:ext uri="{FF2B5EF4-FFF2-40B4-BE49-F238E27FC236}">
                  <a16:creationId xmlns:a16="http://schemas.microsoft.com/office/drawing/2014/main" id="{547639E0-2E2F-4788-D5EB-E72240513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0" y="5218290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0" name="AutoShape 25">
              <a:extLst>
                <a:ext uri="{FF2B5EF4-FFF2-40B4-BE49-F238E27FC236}">
                  <a16:creationId xmlns:a16="http://schemas.microsoft.com/office/drawing/2014/main" id="{61D0E844-D9BE-0BD3-3F84-B16C2EEF2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800" y="5218290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1" name="AutoShape 26">
              <a:extLst>
                <a:ext uri="{FF2B5EF4-FFF2-40B4-BE49-F238E27FC236}">
                  <a16:creationId xmlns:a16="http://schemas.microsoft.com/office/drawing/2014/main" id="{2C01B554-A46A-64A1-7AFC-FE05CFA0C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4523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AF3AE03-0963-3E55-FAB7-A91759529902}"/>
              </a:ext>
            </a:extLst>
          </p:cNvPr>
          <p:cNvGrpSpPr/>
          <p:nvPr/>
        </p:nvGrpSpPr>
        <p:grpSpPr>
          <a:xfrm>
            <a:off x="1658937" y="1699260"/>
            <a:ext cx="4295775" cy="2716212"/>
            <a:chOff x="1716087" y="2362200"/>
            <a:chExt cx="4295775" cy="271621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D8A8D0C-BB57-3758-9844-ACAB38994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339" y="2362200"/>
              <a:ext cx="4255520" cy="26673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5" name="Line 29">
              <a:extLst>
                <a:ext uri="{FF2B5EF4-FFF2-40B4-BE49-F238E27FC236}">
                  <a16:creationId xmlns:a16="http://schemas.microsoft.com/office/drawing/2014/main" id="{F8600F93-0C54-7C1F-F3E4-109E7B6636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74171" y="4330136"/>
              <a:ext cx="508937" cy="68216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6" name="Line 30">
              <a:extLst>
                <a:ext uri="{FF2B5EF4-FFF2-40B4-BE49-F238E27FC236}">
                  <a16:creationId xmlns:a16="http://schemas.microsoft.com/office/drawing/2014/main" id="{EDADD6E9-6607-4007-ED47-89DC97157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0464" y="4527505"/>
              <a:ext cx="359419" cy="491505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7" name="Line 31">
              <a:extLst>
                <a:ext uri="{FF2B5EF4-FFF2-40B4-BE49-F238E27FC236}">
                  <a16:creationId xmlns:a16="http://schemas.microsoft.com/office/drawing/2014/main" id="{D4FEEB5D-1917-40DB-B757-5A61577738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9883" y="3944022"/>
              <a:ext cx="1778884" cy="578692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8" name="Line 32">
              <a:extLst>
                <a:ext uri="{FF2B5EF4-FFF2-40B4-BE49-F238E27FC236}">
                  <a16:creationId xmlns:a16="http://schemas.microsoft.com/office/drawing/2014/main" id="{F7688DD9-1192-A45E-5373-B684E2327E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5603" y="2657295"/>
              <a:ext cx="2093256" cy="1268524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9" name="Line 33">
              <a:extLst>
                <a:ext uri="{FF2B5EF4-FFF2-40B4-BE49-F238E27FC236}">
                  <a16:creationId xmlns:a16="http://schemas.microsoft.com/office/drawing/2014/main" id="{9FB7243E-E296-68AD-F09F-F20D056F74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50556" y="3345210"/>
              <a:ext cx="1620740" cy="99450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0" name="Line 34">
              <a:extLst>
                <a:ext uri="{FF2B5EF4-FFF2-40B4-BE49-F238E27FC236}">
                  <a16:creationId xmlns:a16="http://schemas.microsoft.com/office/drawing/2014/main" id="{D41573DB-A64B-1F00-D991-BD81F54AA8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30464" y="2657295"/>
              <a:ext cx="2120092" cy="68791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8707D8B-9547-D5F6-91D5-FA031F9FF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547" y="4505469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8758B51-AF56-77A2-2EB6-87716F116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174" y="438953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DA0B83D-4202-081F-A51A-D914AD73D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759" y="427360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37E3DBA-884E-3F2E-AC7F-5035CB233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9386" y="415767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3D172CB-15F4-CACD-705B-953A26065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4013" y="404174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E041F38-95C7-E4BF-3533-22E668B80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598" y="392581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9F94498-6FC2-38D9-491E-D57E82475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9921" y="4997932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407B814-0691-95B6-7224-6B7D09221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723" y="3715995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D29A167-9AA3-6840-8915-931DB930D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7350" y="3500422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A04D28F-EAE1-7E45-A9AD-1E5B1AC73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1976" y="3284850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5E73BFE-2373-64D8-9CC9-CDA87C79E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603" y="3069277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31058C3-7A0B-0EDB-D7F4-413920B31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1230" y="2853705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AFCD81B-F0B0-773C-9494-AF991C109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5856" y="2638133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EAED814-D707-045E-3C7A-CCB0DCF43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096" y="3931567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E97A607-8B1C-4E57-231D-64667E4D33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252769" y="4191212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07E329B-2D9C-3C67-9F5A-FCF8EFE4187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898143" y="3975640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E365A3C-D0B6-3C74-5406-9A684785430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543516" y="3760067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8474C58-DD8F-3E73-DD0B-26D19367612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88889" y="3544495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F283A7A-5EB3-AFAC-4868-2B491240A98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34263" y="3328922"/>
              <a:ext cx="46006" cy="4598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F0576F0-A18F-9079-8241-442EA492C25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6087" y="2641007"/>
              <a:ext cx="2164181" cy="735820"/>
              <a:chOff x="754" y="3270"/>
              <a:chExt cx="2258" cy="768"/>
            </a:xfrm>
            <a:solidFill>
              <a:srgbClr val="323399"/>
            </a:solidFill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E4F33176-5720-5F6F-D706-8960C306D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4" y="3869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EFDCF2BB-C0BA-9811-6158-A7E5DC19F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4" y="3748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474DCE2-DA6C-D399-6DDF-A6970A64A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5" y="3627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000F9642-C515-1CBB-0EDE-EB81E2885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5" y="3506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B0232F64-AF1E-245F-6866-50F7A7DD3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5" y="3385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AF640062-ACD5-DF7A-B023-5FF3EA73C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" y="399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F71B0243-0E78-C77C-B52B-F1CAA33E4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4" y="327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01" name="Text Box 62">
              <a:extLst>
                <a:ext uri="{FF2B5EF4-FFF2-40B4-BE49-F238E27FC236}">
                  <a16:creationId xmlns:a16="http://schemas.microsoft.com/office/drawing/2014/main" id="{9B337C0C-9E15-CCE7-EC37-731B20518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365" y="2755979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2" name="Text Box 63">
              <a:extLst>
                <a:ext uri="{FF2B5EF4-FFF2-40B4-BE49-F238E27FC236}">
                  <a16:creationId xmlns:a16="http://schemas.microsoft.com/office/drawing/2014/main" id="{CD7ADE5D-C005-A358-B69D-F4D8CB3B2B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2371" y="4073366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" name="Text Box 64">
              <a:extLst>
                <a:ext uri="{FF2B5EF4-FFF2-40B4-BE49-F238E27FC236}">
                  <a16:creationId xmlns:a16="http://schemas.microsoft.com/office/drawing/2014/main" id="{7D01771E-E0A7-B325-85D7-30F777857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2718" y="3009875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" name="Text Box 65">
              <a:extLst>
                <a:ext uri="{FF2B5EF4-FFF2-40B4-BE49-F238E27FC236}">
                  <a16:creationId xmlns:a16="http://schemas.microsoft.com/office/drawing/2014/main" id="{7FF2D26B-8F34-EA76-B351-306DBD563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4757" y="3882704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E9C188C-4821-6DB6-EE3C-AA711D98F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234" y="4751700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7EBADF0-D386-D549-9022-A43DCCED46A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958189" y="4989309"/>
              <a:ext cx="46006" cy="4598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8775727-84B4-9A54-2381-769ED877BCE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609313" y="4506427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073C2C2-7DFD-DB34-E2F4-F5DD4ECAB46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963939" y="4998890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23562B61-C17F-FF15-7123-C4CA09A4C0B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786626" y="4752658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34786241-71E8-3604-AC66-33717C6756D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450210" y="4323430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11" name="Text Box 72">
              <a:extLst>
                <a:ext uri="{FF2B5EF4-FFF2-40B4-BE49-F238E27FC236}">
                  <a16:creationId xmlns:a16="http://schemas.microsoft.com/office/drawing/2014/main" id="{61046002-4847-A76E-C17E-4ACD31B8D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3572" y="4711460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2" name="Text Box 73">
              <a:extLst>
                <a:ext uri="{FF2B5EF4-FFF2-40B4-BE49-F238E27FC236}">
                  <a16:creationId xmlns:a16="http://schemas.microsoft.com/office/drawing/2014/main" id="{2C669E4E-8F7A-03DC-BC95-4A509570AE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2154" y="4803437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39A9E77-CC9F-47AB-3339-4F4ACB962BC1}"/>
              </a:ext>
            </a:extLst>
          </p:cNvPr>
          <p:cNvGrpSpPr/>
          <p:nvPr/>
        </p:nvGrpSpPr>
        <p:grpSpPr>
          <a:xfrm>
            <a:off x="6131846" y="4431577"/>
            <a:ext cx="4266970" cy="897362"/>
            <a:chOff x="6183316" y="5029200"/>
            <a:chExt cx="4295778" cy="989013"/>
          </a:xfrm>
        </p:grpSpPr>
        <p:sp>
          <p:nvSpPr>
            <p:cNvPr id="47" name="AutoShape 75">
              <a:extLst>
                <a:ext uri="{FF2B5EF4-FFF2-40B4-BE49-F238E27FC236}">
                  <a16:creationId xmlns:a16="http://schemas.microsoft.com/office/drawing/2014/main" id="{65EEAC68-4AFA-8281-6B13-2ADD6BA28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9529" y="5048250"/>
              <a:ext cx="247650" cy="165100"/>
            </a:xfrm>
            <a:prstGeom prst="cloudCallout">
              <a:avLst>
                <a:gd name="adj1" fmla="val -9375"/>
                <a:gd name="adj2" fmla="val 94273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AutoShape 76">
              <a:extLst>
                <a:ext uri="{FF2B5EF4-FFF2-40B4-BE49-F238E27FC236}">
                  <a16:creationId xmlns:a16="http://schemas.microsoft.com/office/drawing/2014/main" id="{7A02B3BC-FDE2-51AF-E28F-B8403A4F2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329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AutoShape 77">
              <a:extLst>
                <a:ext uri="{FF2B5EF4-FFF2-40B4-BE49-F238E27FC236}">
                  <a16:creationId xmlns:a16="http://schemas.microsoft.com/office/drawing/2014/main" id="{3A8F6009-E24E-D924-8762-866B0ED5E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954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" name="AutoShape 78">
              <a:extLst>
                <a:ext uri="{FF2B5EF4-FFF2-40B4-BE49-F238E27FC236}">
                  <a16:creationId xmlns:a16="http://schemas.microsoft.com/office/drawing/2014/main" id="{18FDC1B3-D85B-6A26-E850-313FAF238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4579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1" name="AutoShape 79">
              <a:extLst>
                <a:ext uri="{FF2B5EF4-FFF2-40B4-BE49-F238E27FC236}">
                  <a16:creationId xmlns:a16="http://schemas.microsoft.com/office/drawing/2014/main" id="{514B417E-3B27-F12D-BD85-27E051A46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5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" name="AutoShape 80">
              <a:extLst>
                <a:ext uri="{FF2B5EF4-FFF2-40B4-BE49-F238E27FC236}">
                  <a16:creationId xmlns:a16="http://schemas.microsoft.com/office/drawing/2014/main" id="{28893B63-5351-523A-78A6-B585DA041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7830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" name="AutoShape 81">
              <a:extLst>
                <a:ext uri="{FF2B5EF4-FFF2-40B4-BE49-F238E27FC236}">
                  <a16:creationId xmlns:a16="http://schemas.microsoft.com/office/drawing/2014/main" id="{2B888DEA-BB5C-5C96-E476-FB334F3BF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455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4" name="AutoShape 82">
              <a:extLst>
                <a:ext uri="{FF2B5EF4-FFF2-40B4-BE49-F238E27FC236}">
                  <a16:creationId xmlns:a16="http://schemas.microsoft.com/office/drawing/2014/main" id="{C08F21FD-2A18-C90D-57CF-563DAD5B5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1080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" name="AutoShape 83">
              <a:extLst>
                <a:ext uri="{FF2B5EF4-FFF2-40B4-BE49-F238E27FC236}">
                  <a16:creationId xmlns:a16="http://schemas.microsoft.com/office/drawing/2014/main" id="{E0DD36FC-9481-583D-9476-BCA6A34EF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1118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" name="AutoShape 84">
              <a:extLst>
                <a:ext uri="{FF2B5EF4-FFF2-40B4-BE49-F238E27FC236}">
                  <a16:creationId xmlns:a16="http://schemas.microsoft.com/office/drawing/2014/main" id="{E0297960-DF9F-DD87-0597-D7925543C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4331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7" name="AutoShape 85">
              <a:extLst>
                <a:ext uri="{FF2B5EF4-FFF2-40B4-BE49-F238E27FC236}">
                  <a16:creationId xmlns:a16="http://schemas.microsoft.com/office/drawing/2014/main" id="{DF518E48-7AFF-C1D1-E5BF-C3A453167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4368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" name="AutoShape 86">
              <a:extLst>
                <a:ext uri="{FF2B5EF4-FFF2-40B4-BE49-F238E27FC236}">
                  <a16:creationId xmlns:a16="http://schemas.microsoft.com/office/drawing/2014/main" id="{8F1CE252-F23C-790D-63D5-C1975C6D3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7581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" name="AutoShape 87">
              <a:extLst>
                <a:ext uri="{FF2B5EF4-FFF2-40B4-BE49-F238E27FC236}">
                  <a16:creationId xmlns:a16="http://schemas.microsoft.com/office/drawing/2014/main" id="{4E20175D-FE0A-D9A8-4D98-D282F8FD6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8881" y="5029200"/>
              <a:ext cx="247650" cy="165100"/>
            </a:xfrm>
            <a:prstGeom prst="cloudCallout">
              <a:avLst>
                <a:gd name="adj1" fmla="val -9375"/>
                <a:gd name="adj2" fmla="val 94273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FF5DD06-A42A-F29F-98B9-53779BEE0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3316" y="5276850"/>
              <a:ext cx="4295778" cy="454025"/>
            </a:xfrm>
            <a:prstGeom prst="rect">
              <a:avLst/>
            </a:prstGeom>
            <a:solidFill>
              <a:srgbClr val="F2D9D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1" name="Text Box 89">
              <a:extLst>
                <a:ext uri="{FF2B5EF4-FFF2-40B4-BE49-F238E27FC236}">
                  <a16:creationId xmlns:a16="http://schemas.microsoft.com/office/drawing/2014/main" id="{8F82D127-A90F-94B5-E302-AD3CA04EEC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3680" y="5286375"/>
              <a:ext cx="1044576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500 m/s</a:t>
              </a: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997511A-AA09-825E-01C0-456FBE730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3316" y="5524500"/>
              <a:ext cx="4295778" cy="454025"/>
            </a:xfrm>
            <a:custGeom>
              <a:avLst/>
              <a:gdLst>
                <a:gd name="T0" fmla="*/ 0 w 4992"/>
                <a:gd name="T1" fmla="*/ 0 h 528"/>
                <a:gd name="T2" fmla="*/ 2496 w 4992"/>
                <a:gd name="T3" fmla="*/ 0 h 528"/>
                <a:gd name="T4" fmla="*/ 2496 w 4992"/>
                <a:gd name="T5" fmla="*/ 240 h 528"/>
                <a:gd name="T6" fmla="*/ 4992 w 4992"/>
                <a:gd name="T7" fmla="*/ 240 h 528"/>
                <a:gd name="T8" fmla="*/ 4992 w 4992"/>
                <a:gd name="T9" fmla="*/ 528 h 528"/>
                <a:gd name="T10" fmla="*/ 0 w 4992"/>
                <a:gd name="T11" fmla="*/ 528 h 528"/>
                <a:gd name="T12" fmla="*/ 0 w 4992"/>
                <a:gd name="T13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92" h="528">
                  <a:moveTo>
                    <a:pt x="0" y="0"/>
                  </a:moveTo>
                  <a:lnTo>
                    <a:pt x="2496" y="0"/>
                  </a:lnTo>
                  <a:lnTo>
                    <a:pt x="2496" y="240"/>
                  </a:lnTo>
                  <a:lnTo>
                    <a:pt x="4992" y="240"/>
                  </a:lnTo>
                  <a:lnTo>
                    <a:pt x="4992" y="528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3" name="Text Box 91">
              <a:extLst>
                <a:ext uri="{FF2B5EF4-FFF2-40B4-BE49-F238E27FC236}">
                  <a16:creationId xmlns:a16="http://schemas.microsoft.com/office/drawing/2014/main" id="{A5058C5A-2AC8-210D-0FA7-E97DB1840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7642" y="5743575"/>
              <a:ext cx="11287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2000 m/s</a:t>
              </a:r>
            </a:p>
          </p:txBody>
        </p:sp>
        <p:sp>
          <p:nvSpPr>
            <p:cNvPr id="64" name="Line 92">
              <a:extLst>
                <a:ext uri="{FF2B5EF4-FFF2-40B4-BE49-F238E27FC236}">
                  <a16:creationId xmlns:a16="http://schemas.microsoft.com/office/drawing/2014/main" id="{90576C67-CA4C-01E0-3FDF-4553322DA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1129" y="5286375"/>
              <a:ext cx="101600" cy="236538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5" name="Line 93">
              <a:extLst>
                <a:ext uri="{FF2B5EF4-FFF2-40B4-BE49-F238E27FC236}">
                  <a16:creationId xmlns:a16="http://schemas.microsoft.com/office/drawing/2014/main" id="{91332DDD-B039-4FB1-9FF0-5EC16118A1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62729" y="5524500"/>
              <a:ext cx="1025526" cy="3175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6" name="Line 94">
              <a:extLst>
                <a:ext uri="{FF2B5EF4-FFF2-40B4-BE49-F238E27FC236}">
                  <a16:creationId xmlns:a16="http://schemas.microsoft.com/office/drawing/2014/main" id="{5A4237B9-237D-8170-74E6-380206F42F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18417" y="5283200"/>
              <a:ext cx="103188" cy="236538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7" name="Line 95">
              <a:extLst>
                <a:ext uri="{FF2B5EF4-FFF2-40B4-BE49-F238E27FC236}">
                  <a16:creationId xmlns:a16="http://schemas.microsoft.com/office/drawing/2014/main" id="{3FFA8026-C22C-1800-E1D0-4A42E4E7E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9391" y="5522913"/>
              <a:ext cx="1803401" cy="198438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8" name="Line 96">
              <a:extLst>
                <a:ext uri="{FF2B5EF4-FFF2-40B4-BE49-F238E27FC236}">
                  <a16:creationId xmlns:a16="http://schemas.microsoft.com/office/drawing/2014/main" id="{3F346DE4-E4BF-4147-E74A-7BBDC2F622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32793" y="5730875"/>
              <a:ext cx="992188" cy="1588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9" name="Line 97">
              <a:extLst>
                <a:ext uri="{FF2B5EF4-FFF2-40B4-BE49-F238E27FC236}">
                  <a16:creationId xmlns:a16="http://schemas.microsoft.com/office/drawing/2014/main" id="{4B3C51C5-CEF5-974E-D416-C2384CBA1A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24981" y="5273675"/>
              <a:ext cx="206375" cy="455613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0" name="Line 98">
              <a:extLst>
                <a:ext uri="{FF2B5EF4-FFF2-40B4-BE49-F238E27FC236}">
                  <a16:creationId xmlns:a16="http://schemas.microsoft.com/office/drawing/2014/main" id="{52BBFC41-A0B9-42E0-5CC7-9297B9C3A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0418" y="5522913"/>
              <a:ext cx="0" cy="204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1" name="Text Box 99">
              <a:extLst>
                <a:ext uri="{FF2B5EF4-FFF2-40B4-BE49-F238E27FC236}">
                  <a16:creationId xmlns:a16="http://schemas.microsoft.com/office/drawing/2014/main" id="{F81CEBD5-D38F-A760-7080-C2B69785F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1368" y="5486400"/>
              <a:ext cx="2428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z</a:t>
              </a:r>
            </a:p>
          </p:txBody>
        </p:sp>
        <p:sp>
          <p:nvSpPr>
            <p:cNvPr id="72" name="Text Box 100">
              <a:extLst>
                <a:ext uri="{FF2B5EF4-FFF2-40B4-BE49-F238E27FC236}">
                  <a16:creationId xmlns:a16="http://schemas.microsoft.com/office/drawing/2014/main" id="{A27E78EE-079C-F802-7C2F-52A38FDBA6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72618" y="5313363"/>
              <a:ext cx="2857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  <p:sp>
          <p:nvSpPr>
            <p:cNvPr id="73" name="Text Box 101">
              <a:extLst>
                <a:ext uri="{FF2B5EF4-FFF2-40B4-BE49-F238E27FC236}">
                  <a16:creationId xmlns:a16="http://schemas.microsoft.com/office/drawing/2014/main" id="{780C3A6C-58BA-FAFD-50EE-D42FB66601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0929" y="5257800"/>
              <a:ext cx="2857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F560F93-7B79-CE41-75B9-CFC6227A797A}"/>
              </a:ext>
            </a:extLst>
          </p:cNvPr>
          <p:cNvGrpSpPr/>
          <p:nvPr/>
        </p:nvGrpSpPr>
        <p:grpSpPr>
          <a:xfrm>
            <a:off x="6126161" y="1699261"/>
            <a:ext cx="4295774" cy="2725739"/>
            <a:chOff x="6183311" y="2362201"/>
            <a:chExt cx="4295774" cy="272573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5A481A-05D6-8DE3-04F6-194A02247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594" y="2367962"/>
              <a:ext cx="4263128" cy="267293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" name="Line 104">
              <a:extLst>
                <a:ext uri="{FF2B5EF4-FFF2-40B4-BE49-F238E27FC236}">
                  <a16:creationId xmlns:a16="http://schemas.microsoft.com/office/drawing/2014/main" id="{15ED62B9-8257-45FB-561A-A50CFBC62B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740719" y="4042385"/>
              <a:ext cx="717243" cy="98122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" name="Line 105">
              <a:extLst>
                <a:ext uri="{FF2B5EF4-FFF2-40B4-BE49-F238E27FC236}">
                  <a16:creationId xmlns:a16="http://schemas.microsoft.com/office/drawing/2014/main" id="{2D63726C-3B09-6EAD-152D-C9B3FE8E7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97713" y="4537800"/>
              <a:ext cx="360062" cy="492534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" name="Line 106">
              <a:extLst>
                <a:ext uri="{FF2B5EF4-FFF2-40B4-BE49-F238E27FC236}">
                  <a16:creationId xmlns:a16="http://schemas.microsoft.com/office/drawing/2014/main" id="{EC5D840A-E06C-3579-960F-E9F75E1045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64272" y="3200373"/>
              <a:ext cx="1694690" cy="87273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B3189C-BAE7-930B-58C3-C2B510471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4375" y="3351109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9258605-A12B-4600-3B20-90D68AF15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9636" y="3120684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34C8F03-1EE2-3ADD-94F3-833AD366C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5418" y="2492775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D519421-6EFD-B59D-8293-53C69A129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9114" y="3552732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49AAEC2-FB22-6622-A046-4B86EB9F045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726316" y="4042385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BA97F0A-F872-FB4A-764C-5B4C70760C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371056" y="3863806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218BFF3-28BE-50B1-CB28-EF68619C07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015795" y="3685226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FEB4B54-2E8E-AC32-7E8B-F10DEC4DD07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660534" y="3506647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422122-5901-EF46-DD03-83F726073C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50013" y="327046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094E66B-24FE-2505-AF94-5106CB32564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594752" y="318405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39EA2-E0AF-E9AD-8FF3-F5C8AEE6FED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305274" y="336263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2" name="Text Box 118">
              <a:extLst>
                <a:ext uri="{FF2B5EF4-FFF2-40B4-BE49-F238E27FC236}">
                  <a16:creationId xmlns:a16="http://schemas.microsoft.com/office/drawing/2014/main" id="{697F38DD-C2F7-8110-027E-110FD844B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3648" y="2662714"/>
              <a:ext cx="73452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Text Box 119">
              <a:extLst>
                <a:ext uri="{FF2B5EF4-FFF2-40B4-BE49-F238E27FC236}">
                  <a16:creationId xmlns:a16="http://schemas.microsoft.com/office/drawing/2014/main" id="{127A3D1D-6954-BFEF-8313-B4DFA1007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5385" y="3999181"/>
              <a:ext cx="73452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Text Box 120">
              <a:extLst>
                <a:ext uri="{FF2B5EF4-FFF2-40B4-BE49-F238E27FC236}">
                  <a16:creationId xmlns:a16="http://schemas.microsoft.com/office/drawing/2014/main" id="{4F4B2228-87E4-4076-0EA4-BEB7E7C82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2394" y="3032355"/>
              <a:ext cx="73548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Text Box 121">
              <a:extLst>
                <a:ext uri="{FF2B5EF4-FFF2-40B4-BE49-F238E27FC236}">
                  <a16:creationId xmlns:a16="http://schemas.microsoft.com/office/drawing/2014/main" id="{A17B2955-B8DD-3FB8-18FA-2BFCAF5354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80657" y="3814840"/>
              <a:ext cx="73548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67CEA8-E90B-9B0C-31F7-5A2726B49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4782" y="4762464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3A07DE5-7641-A65E-9934-81488930AA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432997" y="5000570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A03894B-5EF0-66A1-A373-BA9E10CF273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083497" y="4516677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8E07438-889E-9F74-023D-1FBB529C23F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261128" y="4763424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57DDF6E-9D1B-84D6-538C-0F4A1569362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924110" y="4310255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1" name="Text Box 127">
              <a:extLst>
                <a:ext uri="{FF2B5EF4-FFF2-40B4-BE49-F238E27FC236}">
                  <a16:creationId xmlns:a16="http://schemas.microsoft.com/office/drawing/2014/main" id="{48FF04FC-915F-A73C-4DA1-48800E6CF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77634" y="4721180"/>
              <a:ext cx="73548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Text Box 128">
              <a:extLst>
                <a:ext uri="{FF2B5EF4-FFF2-40B4-BE49-F238E27FC236}">
                  <a16:creationId xmlns:a16="http://schemas.microsoft.com/office/drawing/2014/main" id="{7381B9D9-ABA4-9459-3882-190D711BA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9746" y="4813350"/>
              <a:ext cx="73452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" name="Line 129">
              <a:extLst>
                <a:ext uri="{FF2B5EF4-FFF2-40B4-BE49-F238E27FC236}">
                  <a16:creationId xmlns:a16="http://schemas.microsoft.com/office/drawing/2014/main" id="{F1E3E47B-B781-C687-BE91-C8481392EE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00594" y="2567664"/>
              <a:ext cx="1694690" cy="87273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8209C13-CA10-ABEF-29C4-3A6A64E3A50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183311" y="2550382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853E5DF-0155-DE4E-25D4-D904EA9A1E4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528010" y="272320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E310CBE-A6E5-FD39-5FFA-18ABF530369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883271" y="291330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141CB6E-3195-CE43-48CB-FF210A4C48C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38531" y="309188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8" name="Line 134">
              <a:extLst>
                <a:ext uri="{FF2B5EF4-FFF2-40B4-BE49-F238E27FC236}">
                  <a16:creationId xmlns:a16="http://schemas.microsoft.com/office/drawing/2014/main" id="{C3CA5BC3-64DC-20DB-676A-D86DFDDD68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63536" y="3459601"/>
              <a:ext cx="2066273" cy="1063797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9" name="Line 135">
              <a:extLst>
                <a:ext uri="{FF2B5EF4-FFF2-40B4-BE49-F238E27FC236}">
                  <a16:creationId xmlns:a16="http://schemas.microsoft.com/office/drawing/2014/main" id="{6C9DD5E8-1D35-F354-C94C-60B57F4448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14303" y="2362201"/>
              <a:ext cx="1683168" cy="866975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4181581-10FA-7C2E-3916-66B7C3261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7673" y="4318896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3AA4BEB-B936-32E2-CB90-C6C7A0F5C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2412" y="4515717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C535215-41E6-4BFD-4772-1D8200AE2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3894" y="4134555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7062F9B-6AA6-AC8F-220E-99E8D40A3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9155" y="3955976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346090F-E2B7-4BB3-2428-89CC18F10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4415" y="3765875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0CAE5B8-44A3-9AF9-306B-7050D49B5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4896" y="2855695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CDDB439-FD84-C509-9D63-303B15B78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0157" y="2677116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5727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and chart on a white background&#10;&#10;Description automatically generated">
            <a:extLst>
              <a:ext uri="{FF2B5EF4-FFF2-40B4-BE49-F238E27FC236}">
                <a16:creationId xmlns:a16="http://schemas.microsoft.com/office/drawing/2014/main" id="{BF097DF2-3717-EE8A-38A6-A274BFFBC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23" y="200539"/>
            <a:ext cx="11877354" cy="2971287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55D7254-916F-48F1-5A6E-3598BB78C8B7}"/>
              </a:ext>
            </a:extLst>
          </p:cNvPr>
          <p:cNvSpPr/>
          <p:nvPr/>
        </p:nvSpPr>
        <p:spPr>
          <a:xfrm>
            <a:off x="643939" y="422284"/>
            <a:ext cx="1870661" cy="654097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A302EFD-76D2-F1EA-E7B9-128352C22AB2}"/>
              </a:ext>
            </a:extLst>
          </p:cNvPr>
          <p:cNvSpPr/>
          <p:nvPr/>
        </p:nvSpPr>
        <p:spPr>
          <a:xfrm>
            <a:off x="5280660" y="3011806"/>
            <a:ext cx="1160145" cy="16002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4570D9-EF23-01F4-F69F-BE08E2210DD4}"/>
              </a:ext>
            </a:extLst>
          </p:cNvPr>
          <p:cNvSpPr txBox="1"/>
          <p:nvPr/>
        </p:nvSpPr>
        <p:spPr>
          <a:xfrm>
            <a:off x="185953" y="3361361"/>
            <a:ext cx="1190665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(2.a) The faulted model invoking a lateral velocity change in the second layer does not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significantly on the best-fitting model of a single horizontal layer boundary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constant velocity within layers. The best-fitting </a:t>
            </a:r>
            <a:r>
              <a:rPr lang="en-US" sz="2400" b="1" i="1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Refract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with zero dip and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misfit of 0.75817 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(compared to 0.753304 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above) had similar parameters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for a constant 1514 m/s velocity in layer 2. The tiny improvement in misfit and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difference (21 m/s) in layer 2 velocities suggests that we are fitting noise, and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justify adding two extra parameters to the model. (In fact, with a 0.72962 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 misfit, the dipping layer model did better than the fault model with changing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second-layer velocity while using one less parameter.)</a:t>
            </a:r>
          </a:p>
        </p:txBody>
      </p:sp>
    </p:spTree>
    <p:extLst>
      <p:ext uri="{BB962C8B-B14F-4D97-AF65-F5344CB8AC3E}">
        <p14:creationId xmlns:p14="http://schemas.microsoft.com/office/powerpoint/2010/main" val="2074475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6CD10A-0A46-E7F1-2464-10F0BD8DC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7" y="52792"/>
            <a:ext cx="12021247" cy="2924723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839A429-947F-AAE6-EDFB-C02667113057}"/>
              </a:ext>
            </a:extLst>
          </p:cNvPr>
          <p:cNvSpPr/>
          <p:nvPr/>
        </p:nvSpPr>
        <p:spPr>
          <a:xfrm>
            <a:off x="472489" y="274537"/>
            <a:ext cx="1870661" cy="654097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83C5B9F-82EC-19BB-741D-26D309DB8B67}"/>
              </a:ext>
            </a:extLst>
          </p:cNvPr>
          <p:cNvSpPr/>
          <p:nvPr/>
        </p:nvSpPr>
        <p:spPr>
          <a:xfrm>
            <a:off x="5234940" y="2818339"/>
            <a:ext cx="1160145" cy="16002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96075-FEC0-03E6-AFE3-7AFD6C0F80B8}"/>
              </a:ext>
            </a:extLst>
          </p:cNvPr>
          <p:cNvSpPr txBox="1"/>
          <p:nvPr/>
        </p:nvSpPr>
        <p:spPr>
          <a:xfrm>
            <a:off x="179541" y="3039455"/>
            <a:ext cx="1179361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(2.a) The model with an offset layer boundary, on the other hand, </a:t>
            </a:r>
            <a:r>
              <a:rPr lang="en-US" sz="24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does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improve</a:t>
            </a:r>
          </a:p>
          <a:p>
            <a:r>
              <a:rPr lang="en-US" sz="24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very significantly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over </a:t>
            </a:r>
            <a:r>
              <a:rPr lang="en-US" sz="2400" b="1" i="1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Refract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 best-fitting model of a single horizontal layer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boundary and constant velocity within layers. The RMS misfit of 0.52015 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over the dipping layer model (0.72962 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at 99% confidence (or 3</a:t>
            </a:r>
            <a:r>
              <a:rPr lang="en-US" sz="2400" i="1" dirty="0">
                <a:latin typeface="Symbol" pitchFamily="2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equivalent to saying that such an improvement could happen by chance only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out of 100 times. The 0.5 meter offset indicated by the model is small for a surface-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breaking earthquake so could just be a near-surface splay, but given a lack of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geomorphic expression nearby it may be the main scarp of the Wellsville fault branch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West Cache fault zone! Trenching of the WCFZ further south suggests one to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events since Bonneville 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highstand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most recent occurring 3-5 ka.</a:t>
            </a:r>
          </a:p>
        </p:txBody>
      </p:sp>
    </p:spTree>
    <p:extLst>
      <p:ext uri="{BB962C8B-B14F-4D97-AF65-F5344CB8AC3E}">
        <p14:creationId xmlns:p14="http://schemas.microsoft.com/office/powerpoint/2010/main" val="962250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64C01D4-8A54-4246-A4C4-E73B04CA9698}"/>
              </a:ext>
            </a:extLst>
          </p:cNvPr>
          <p:cNvGrpSpPr>
            <a:grpSpLocks/>
          </p:cNvGrpSpPr>
          <p:nvPr/>
        </p:nvGrpSpPr>
        <p:grpSpPr bwMode="auto">
          <a:xfrm>
            <a:off x="1776413" y="345073"/>
            <a:ext cx="8639176" cy="3740151"/>
            <a:chOff x="96" y="144"/>
            <a:chExt cx="5442" cy="2356"/>
          </a:xfrm>
        </p:grpSpPr>
        <p:pic>
          <p:nvPicPr>
            <p:cNvPr id="46" name="Picture 45" descr="Gosport">
              <a:extLst>
                <a:ext uri="{FF2B5EF4-FFF2-40B4-BE49-F238E27FC236}">
                  <a16:creationId xmlns:a16="http://schemas.microsoft.com/office/drawing/2014/main" id="{39576A69-4F3C-C54A-B678-B675931D7F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0"/>
              <a:ext cx="2739" cy="2219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6" descr="Gosp2">
              <a:extLst>
                <a:ext uri="{FF2B5EF4-FFF2-40B4-BE49-F238E27FC236}">
                  <a16:creationId xmlns:a16="http://schemas.microsoft.com/office/drawing/2014/main" id="{3A93C796-F307-7744-B528-0B0715794E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5289">
              <a:off x="2795" y="144"/>
              <a:ext cx="2743" cy="2356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 Box 6">
            <a:extLst>
              <a:ext uri="{FF2B5EF4-FFF2-40B4-BE49-F238E27FC236}">
                <a16:creationId xmlns:a16="http://schemas.microsoft.com/office/drawing/2014/main" id="{531137A5-6275-EE45-85CA-92F6D0298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182" y="4009023"/>
            <a:ext cx="5628336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seismic data were used to create the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1D velocity model at right (with layer 1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thickness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2.3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m, layer 2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20.6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m).</a:t>
            </a:r>
          </a:p>
          <a:p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(1)a.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Calculate the crossover distances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between the direct arrival and layer 1, 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and between layer 2 and layer 3. </a:t>
            </a:r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(1)b.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Estimate the frequency,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for a first arrival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from each of the three layers.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BE0DFA21-823D-414C-8972-0E1DA2C86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6117" y="48211"/>
            <a:ext cx="6401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</a:rPr>
              <a:t>Lab 2: Attenuation, </a:t>
            </a:r>
            <a:r>
              <a:rPr lang="en-US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</a:rPr>
              <a:t>Gosport</a:t>
            </a:r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</a:rPr>
              <a:t> Indiana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 Black" charset="0"/>
            </a:endParaRP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1FA7F97F-0FEC-174A-B056-3DAFC584E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912466"/>
            <a:ext cx="46679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dirty="0">
                <a:solidFill>
                  <a:srgbClr val="FF0000"/>
                </a:solidFill>
              </a:rPr>
              <a:t>0.01 s</a:t>
            </a:r>
          </a:p>
        </p:txBody>
      </p:sp>
      <p:sp>
        <p:nvSpPr>
          <p:cNvPr id="41" name="Text Box 9">
            <a:extLst>
              <a:ext uri="{FF2B5EF4-FFF2-40B4-BE49-F238E27FC236}">
                <a16:creationId xmlns:a16="http://schemas.microsoft.com/office/drawing/2014/main" id="{F8E8EE5A-B673-6148-B2C0-C4234BEE0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1064866"/>
            <a:ext cx="46679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dirty="0">
                <a:solidFill>
                  <a:srgbClr val="FF0000"/>
                </a:solidFill>
              </a:rPr>
              <a:t>0.02 s</a:t>
            </a:r>
          </a:p>
        </p:txBody>
      </p:sp>
      <p:sp>
        <p:nvSpPr>
          <p:cNvPr id="43" name="Text Box 10">
            <a:extLst>
              <a:ext uri="{FF2B5EF4-FFF2-40B4-BE49-F238E27FC236}">
                <a16:creationId xmlns:a16="http://schemas.microsoft.com/office/drawing/2014/main" id="{FB89244D-4AA4-AA42-A8C9-C70CBE0BA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1217266"/>
            <a:ext cx="46679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dirty="0">
                <a:solidFill>
                  <a:srgbClr val="FF0000"/>
                </a:solidFill>
              </a:rPr>
              <a:t>0.03 s</a:t>
            </a:r>
          </a:p>
        </p:txBody>
      </p:sp>
      <p:sp>
        <p:nvSpPr>
          <p:cNvPr id="44" name="Text Box 11">
            <a:extLst>
              <a:ext uri="{FF2B5EF4-FFF2-40B4-BE49-F238E27FC236}">
                <a16:creationId xmlns:a16="http://schemas.microsoft.com/office/drawing/2014/main" id="{A58D5D6F-8ABC-1B43-A1DB-55A98434D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1363971"/>
            <a:ext cx="46679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>
                <a:solidFill>
                  <a:srgbClr val="FF0000"/>
                </a:solidFill>
              </a:rPr>
              <a:t>0.04 s</a:t>
            </a:r>
          </a:p>
        </p:txBody>
      </p:sp>
      <p:sp>
        <p:nvSpPr>
          <p:cNvPr id="45" name="Text Box 12">
            <a:extLst>
              <a:ext uri="{FF2B5EF4-FFF2-40B4-BE49-F238E27FC236}">
                <a16:creationId xmlns:a16="http://schemas.microsoft.com/office/drawing/2014/main" id="{C1B6A5DA-68C6-7A4B-B39C-DA2E70563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1510676"/>
            <a:ext cx="46679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dirty="0">
                <a:solidFill>
                  <a:srgbClr val="FF0000"/>
                </a:solidFill>
              </a:rPr>
              <a:t>0.05 s</a:t>
            </a:r>
          </a:p>
        </p:txBody>
      </p:sp>
      <p:pic>
        <p:nvPicPr>
          <p:cNvPr id="2" name="Picture 1" descr="Gosp_xsec">
            <a:extLst>
              <a:ext uri="{FF2B5EF4-FFF2-40B4-BE49-F238E27FC236}">
                <a16:creationId xmlns:a16="http://schemas.microsoft.com/office/drawing/2014/main" id="{6DD8AE97-3496-2C40-3BFB-AC9B1E660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457" y="3193380"/>
            <a:ext cx="3314700" cy="347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96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Gosport">
            <a:extLst>
              <a:ext uri="{FF2B5EF4-FFF2-40B4-BE49-F238E27FC236}">
                <a16:creationId xmlns:a16="http://schemas.microsoft.com/office/drawing/2014/main" id="{CD467350-1875-124D-808B-6B70DDA78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132681"/>
            <a:ext cx="8637588" cy="32131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4">
            <a:extLst>
              <a:ext uri="{FF2B5EF4-FFF2-40B4-BE49-F238E27FC236}">
                <a16:creationId xmlns:a16="http://schemas.microsoft.com/office/drawing/2014/main" id="{F2B3D1B5-9CF8-4C46-86EE-7788DCEDB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600" y="4460081"/>
            <a:ext cx="1005884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Subtleties</a:t>
            </a:r>
            <a:r>
              <a:rPr lang="en-US" dirty="0">
                <a:solidFill>
                  <a:srgbClr val="0039AC"/>
                </a:solidFill>
              </a:rPr>
              <a:t>: The direct arrival (geophones 11L-12L) is difficult to see on</a:t>
            </a:r>
          </a:p>
          <a:p>
            <a:r>
              <a:rPr lang="en-US" dirty="0">
                <a:solidFill>
                  <a:srgbClr val="0039AC"/>
                </a:solidFill>
              </a:rPr>
              <a:t>this plot in order to pick a frequency, and geophone 10L (third from the</a:t>
            </a:r>
          </a:p>
          <a:p>
            <a:r>
              <a:rPr lang="en-US" dirty="0">
                <a:solidFill>
                  <a:srgbClr val="0039AC"/>
                </a:solidFill>
              </a:rPr>
              <a:t>source) is probably an interference pattern between the direct and first</a:t>
            </a:r>
          </a:p>
          <a:p>
            <a:r>
              <a:rPr lang="en-US" dirty="0">
                <a:solidFill>
                  <a:srgbClr val="0039AC"/>
                </a:solidFill>
              </a:rPr>
              <a:t>refraction arrivals. However I did not penalize anyone for using that to</a:t>
            </a:r>
          </a:p>
          <a:p>
            <a:r>
              <a:rPr lang="en-US" dirty="0">
                <a:solidFill>
                  <a:srgbClr val="0039AC"/>
                </a:solidFill>
              </a:rPr>
              <a:t>estimate frequency, and I allowed a broad range of frequency estimates</a:t>
            </a:r>
          </a:p>
          <a:p>
            <a:r>
              <a:rPr lang="en-US" dirty="0">
                <a:solidFill>
                  <a:srgbClr val="0039AC"/>
                </a:solidFill>
              </a:rPr>
              <a:t>for the direct arrival.</a:t>
            </a:r>
          </a:p>
        </p:txBody>
      </p:sp>
      <p:sp>
        <p:nvSpPr>
          <p:cNvPr id="40" name="Line 5">
            <a:extLst>
              <a:ext uri="{FF2B5EF4-FFF2-40B4-BE49-F238E27FC236}">
                <a16:creationId xmlns:a16="http://schemas.microsoft.com/office/drawing/2014/main" id="{6D1ED687-374A-9140-92ED-392C0B8809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1515269"/>
            <a:ext cx="8388350" cy="112712"/>
          </a:xfrm>
          <a:prstGeom prst="line">
            <a:avLst/>
          </a:prstGeom>
          <a:noFill/>
          <a:ln w="95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Line 6">
            <a:extLst>
              <a:ext uri="{FF2B5EF4-FFF2-40B4-BE49-F238E27FC236}">
                <a16:creationId xmlns:a16="http://schemas.microsoft.com/office/drawing/2014/main" id="{09DFAB7A-CC44-344B-B4F9-DFB7814714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1853406"/>
            <a:ext cx="8388350" cy="112713"/>
          </a:xfrm>
          <a:prstGeom prst="line">
            <a:avLst/>
          </a:prstGeom>
          <a:noFill/>
          <a:ln w="95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2" name="Line 7">
            <a:extLst>
              <a:ext uri="{FF2B5EF4-FFF2-40B4-BE49-F238E27FC236}">
                <a16:creationId xmlns:a16="http://schemas.microsoft.com/office/drawing/2014/main" id="{86C5767D-07F6-B34D-9790-77CDF811E7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2193131"/>
            <a:ext cx="8388350" cy="112713"/>
          </a:xfrm>
          <a:prstGeom prst="line">
            <a:avLst/>
          </a:prstGeom>
          <a:noFill/>
          <a:ln w="95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3" name="Line 8">
            <a:extLst>
              <a:ext uri="{FF2B5EF4-FFF2-40B4-BE49-F238E27FC236}">
                <a16:creationId xmlns:a16="http://schemas.microsoft.com/office/drawing/2014/main" id="{1ECA41C3-2D94-FF41-A3E4-CB4E300B8D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2532856"/>
            <a:ext cx="8388350" cy="112713"/>
          </a:xfrm>
          <a:prstGeom prst="line">
            <a:avLst/>
          </a:prstGeom>
          <a:noFill/>
          <a:ln w="95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Line 9">
            <a:extLst>
              <a:ext uri="{FF2B5EF4-FFF2-40B4-BE49-F238E27FC236}">
                <a16:creationId xmlns:a16="http://schemas.microsoft.com/office/drawing/2014/main" id="{368C9F5C-B911-FA49-B1E9-A3A74ECBEF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2872581"/>
            <a:ext cx="8388350" cy="112713"/>
          </a:xfrm>
          <a:prstGeom prst="line">
            <a:avLst/>
          </a:prstGeom>
          <a:noFill/>
          <a:ln w="95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5" name="Line 10">
            <a:extLst>
              <a:ext uri="{FF2B5EF4-FFF2-40B4-BE49-F238E27FC236}">
                <a16:creationId xmlns:a16="http://schemas.microsoft.com/office/drawing/2014/main" id="{D1496183-66A7-604F-AFBE-0ECEDD012F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3550444"/>
            <a:ext cx="8388350" cy="112712"/>
          </a:xfrm>
          <a:prstGeom prst="line">
            <a:avLst/>
          </a:prstGeom>
          <a:noFill/>
          <a:ln w="95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6" name="Line 11">
            <a:extLst>
              <a:ext uri="{FF2B5EF4-FFF2-40B4-BE49-F238E27FC236}">
                <a16:creationId xmlns:a16="http://schemas.microsoft.com/office/drawing/2014/main" id="{B2CC8D0D-6C55-3042-BF5B-AD1F772F8C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3890169"/>
            <a:ext cx="8388350" cy="112712"/>
          </a:xfrm>
          <a:prstGeom prst="line">
            <a:avLst/>
          </a:prstGeom>
          <a:noFill/>
          <a:ln w="95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7" name="Line 12">
            <a:extLst>
              <a:ext uri="{FF2B5EF4-FFF2-40B4-BE49-F238E27FC236}">
                <a16:creationId xmlns:a16="http://schemas.microsoft.com/office/drawing/2014/main" id="{5E8FC640-1473-3749-88E1-EEABBA9737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4229894"/>
            <a:ext cx="8388350" cy="112712"/>
          </a:xfrm>
          <a:prstGeom prst="line">
            <a:avLst/>
          </a:prstGeom>
          <a:noFill/>
          <a:ln w="95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9" name="Line 21">
            <a:extLst>
              <a:ext uri="{FF2B5EF4-FFF2-40B4-BE49-F238E27FC236}">
                <a16:creationId xmlns:a16="http://schemas.microsoft.com/office/drawing/2014/main" id="{CAADA8CE-9E99-1F45-85C7-51FC4F2127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3210719"/>
            <a:ext cx="8388350" cy="112712"/>
          </a:xfrm>
          <a:prstGeom prst="line">
            <a:avLst/>
          </a:prstGeom>
          <a:noFill/>
          <a:ln w="95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AC1473C-E500-9A44-90CE-82E96A16F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50" y="1591469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8F0EC0-90F8-C34E-8E35-752AE300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877" y="1924844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D0CE6D3-0761-9D4E-B493-662D4832F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086769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0AFF131-C58C-5148-9B39-1BB33801B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229644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C500212-28A4-9D44-91B4-4A0505AF6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34419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4319D7B-05C9-CD4F-BB43-4924BC66F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325" y="2439194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81F6BE1-FCBA-B04F-A4E7-09C286C6B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486819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99D2749-E9D5-B642-92B5-639B3DB99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2591594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27DC985-E467-7F45-B8D4-16F309317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700" y="2763044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1077C75-810D-2F42-BFB5-7F7E1DA6A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2915444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7D6FD11-CF97-E04E-8EDA-47FB077AF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3550" y="3124994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03B3C70-9F79-8A49-BEA0-89AABB2CA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6025" y="3153569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2" name="Text Box 34">
            <a:extLst>
              <a:ext uri="{FF2B5EF4-FFF2-40B4-BE49-F238E27FC236}">
                <a16:creationId xmlns:a16="http://schemas.microsoft.com/office/drawing/2014/main" id="{B45B870F-9BFE-9649-B7E1-F344E04A7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600" y="115094"/>
            <a:ext cx="100880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Hints</a:t>
            </a:r>
            <a:r>
              <a:rPr lang="en-US" dirty="0">
                <a:solidFill>
                  <a:srgbClr val="0039AC"/>
                </a:solidFill>
              </a:rPr>
              <a:t>: 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39AC"/>
                </a:solidFill>
              </a:rPr>
              <a:t>, helps to blow up to large scale; more accurate if you create</a:t>
            </a:r>
          </a:p>
          <a:p>
            <a:r>
              <a:rPr lang="en-US" dirty="0">
                <a:solidFill>
                  <a:srgbClr val="0039AC"/>
                </a:solidFill>
              </a:rPr>
              <a:t>and use a ruler…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8002BA-7E15-1E16-12C2-68CDF09A24E7}"/>
              </a:ext>
            </a:extLst>
          </p:cNvPr>
          <p:cNvGrpSpPr/>
          <p:nvPr/>
        </p:nvGrpSpPr>
        <p:grpSpPr>
          <a:xfrm>
            <a:off x="2599513" y="2277271"/>
            <a:ext cx="69448" cy="356152"/>
            <a:chOff x="2599513" y="2277271"/>
            <a:chExt cx="69448" cy="35615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6F905DC-75C3-9C40-9DEB-6FC4A38DCE6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600865" y="2277271"/>
              <a:ext cx="20" cy="356152"/>
              <a:chOff x="540" y="518"/>
              <a:chExt cx="20" cy="96"/>
            </a:xfrm>
          </p:grpSpPr>
          <p:sp>
            <p:nvSpPr>
              <p:cNvPr id="63" name="Line 14">
                <a:extLst>
                  <a:ext uri="{FF2B5EF4-FFF2-40B4-BE49-F238E27FC236}">
                    <a16:creationId xmlns:a16="http://schemas.microsoft.com/office/drawing/2014/main" id="{285FC8AD-596F-CE4D-A16D-664E016D4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" y="522"/>
                <a:ext cx="0" cy="92"/>
              </a:xfrm>
              <a:prstGeom prst="line">
                <a:avLst/>
              </a:prstGeom>
              <a:noFill/>
              <a:ln w="25400">
                <a:solidFill>
                  <a:srgbClr val="0CE3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4" name="Line 15">
                <a:extLst>
                  <a:ext uri="{FF2B5EF4-FFF2-40B4-BE49-F238E27FC236}">
                    <a16:creationId xmlns:a16="http://schemas.microsoft.com/office/drawing/2014/main" id="{3A33F0C9-A522-9A4A-9E0F-604C2D2F60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" y="518"/>
                <a:ext cx="20" cy="0"/>
              </a:xfrm>
              <a:prstGeom prst="line">
                <a:avLst/>
              </a:prstGeom>
              <a:noFill/>
              <a:ln w="25400">
                <a:solidFill>
                  <a:srgbClr val="0CE3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" name="Line 16">
                <a:extLst>
                  <a:ext uri="{FF2B5EF4-FFF2-40B4-BE49-F238E27FC236}">
                    <a16:creationId xmlns:a16="http://schemas.microsoft.com/office/drawing/2014/main" id="{09D4CC78-AAF1-B248-BA02-7D5CA91B4A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" y="536"/>
                <a:ext cx="20" cy="0"/>
              </a:xfrm>
              <a:prstGeom prst="line">
                <a:avLst/>
              </a:prstGeom>
              <a:noFill/>
              <a:ln w="25400">
                <a:solidFill>
                  <a:srgbClr val="0CE3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" name="Line 17">
                <a:extLst>
                  <a:ext uri="{FF2B5EF4-FFF2-40B4-BE49-F238E27FC236}">
                    <a16:creationId xmlns:a16="http://schemas.microsoft.com/office/drawing/2014/main" id="{FD73F202-0C2D-E541-A42A-FBE44CE5E5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" y="554"/>
                <a:ext cx="20" cy="0"/>
              </a:xfrm>
              <a:prstGeom prst="line">
                <a:avLst/>
              </a:prstGeom>
              <a:noFill/>
              <a:ln w="25400">
                <a:solidFill>
                  <a:srgbClr val="0CE3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" name="Line 18">
                <a:extLst>
                  <a:ext uri="{FF2B5EF4-FFF2-40B4-BE49-F238E27FC236}">
                    <a16:creationId xmlns:a16="http://schemas.microsoft.com/office/drawing/2014/main" id="{230A40E9-89C5-B14C-9322-F3400D7417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" y="573"/>
                <a:ext cx="20" cy="0"/>
              </a:xfrm>
              <a:prstGeom prst="line">
                <a:avLst/>
              </a:prstGeom>
              <a:noFill/>
              <a:ln w="25400">
                <a:solidFill>
                  <a:srgbClr val="0CE3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Line 19">
                <a:extLst>
                  <a:ext uri="{FF2B5EF4-FFF2-40B4-BE49-F238E27FC236}">
                    <a16:creationId xmlns:a16="http://schemas.microsoft.com/office/drawing/2014/main" id="{B28D1FFA-7B04-6A42-905B-32D7404CC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" y="591"/>
                <a:ext cx="20" cy="0"/>
              </a:xfrm>
              <a:prstGeom prst="line">
                <a:avLst/>
              </a:prstGeom>
              <a:noFill/>
              <a:ln w="25400">
                <a:solidFill>
                  <a:srgbClr val="0CE3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9" name="Line 20">
                <a:extLst>
                  <a:ext uri="{FF2B5EF4-FFF2-40B4-BE49-F238E27FC236}">
                    <a16:creationId xmlns:a16="http://schemas.microsoft.com/office/drawing/2014/main" id="{7483FE7C-C536-C249-9CAE-F12C66D4A0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" y="610"/>
                <a:ext cx="20" cy="0"/>
              </a:xfrm>
              <a:prstGeom prst="line">
                <a:avLst/>
              </a:prstGeom>
              <a:noFill/>
              <a:ln w="25400">
                <a:solidFill>
                  <a:srgbClr val="0CE3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8EC5BAF-04DC-6A1A-FBDE-607A501AFA17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291329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859AE35-CD85-1A7E-B033-CB824C7880B5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358591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002364-1BCA-05DF-35B9-4F86A17CE889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425853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DDCD1A7-B4A0-C577-5DE2-586C98E9D114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493115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C6BA753-69C2-ADB7-B9B4-DC92AB1CCDFB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560377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452D3C1-B76B-F8E3-8957-F1031999E836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594008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15FE601-7E9C-A418-99DE-30F1D17AF32B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627636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A0E6530-263C-4EC8-00F8-A43B95F03C8A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392222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0DFDAC5-4F59-48A0-28B9-E3F2519B3878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324960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68F3753-30AE-E733-4001-4AF2ACB3F3EA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459484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32D672F-9C8F-84D2-B835-DDA1E5F5B251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526746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2903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189B7F-11B9-01FC-246A-C32CD13CA4CA}"/>
                  </a:ext>
                </a:extLst>
              </p:cNvPr>
              <p:cNvSpPr txBox="1"/>
              <p:nvPr/>
            </p:nvSpPr>
            <p:spPr>
              <a:xfrm>
                <a:off x="821159" y="242827"/>
                <a:ext cx="10549683" cy="6025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1.a. The crossover distance between the direct arrival and the first refraction</a:t>
                </a:r>
              </a:p>
              <a:p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given by                        , which in this case will use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2.3 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465 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m/s,</a:t>
                </a:r>
              </a:p>
              <a:p>
                <a:endParaRPr lang="en-US" sz="2400" dirty="0">
                  <a:solidFill>
                    <a:srgbClr val="0039A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1330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m/s. Plugging in those values,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6.63 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 (i.e., between</a:t>
                </a:r>
              </a:p>
              <a:p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geophones 11L and 10L, but nearer geophone 10L). For the crossover</a:t>
                </a:r>
              </a:p>
              <a:p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distance separating the two refracted arrivals, you were given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𝑐𝑜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the relation:</a:t>
                </a:r>
              </a:p>
              <a:p>
                <a:endParaRPr lang="en-US" sz="2400" dirty="0">
                  <a:solidFill>
                    <a:srgbClr val="0039A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Here,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20.6 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 and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3510 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m/s giving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0.03847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0.00927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0.000752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and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0.000285 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62.53 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m, slightly beyond geophone</a:t>
                </a:r>
              </a:p>
              <a:p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12R.</a:t>
                </a:r>
              </a:p>
              <a:p>
                <a:endParaRPr lang="en-US" sz="1200" dirty="0">
                  <a:solidFill>
                    <a:srgbClr val="0039A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1.b. The periods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are about 6.9 </a:t>
                </a:r>
                <a:r>
                  <a:rPr lang="en-US" sz="2400" dirty="0" err="1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ms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the direct, 4.3 </a:t>
                </a:r>
                <a:r>
                  <a:rPr lang="en-US" sz="2400" dirty="0" err="1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ms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the first</a:t>
                </a:r>
              </a:p>
              <a:p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refraction and 6.9 </a:t>
                </a:r>
                <a:r>
                  <a:rPr lang="en-US" sz="2400" dirty="0" err="1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ms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the second refraction, giving frequencies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145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230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145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Hz respectively. (However, I accepted any period</a:t>
                </a:r>
              </a:p>
              <a:p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 to ~ 17 </a:t>
                </a:r>
                <a:r>
                  <a:rPr lang="en-US" sz="2400" dirty="0" err="1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ms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corresponding to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58 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Hz for the direct arrival!)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189B7F-11B9-01FC-246A-C32CD13CA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59" y="242827"/>
                <a:ext cx="10549683" cy="6025111"/>
              </a:xfrm>
              <a:prstGeom prst="rect">
                <a:avLst/>
              </a:prstGeom>
              <a:blipFill>
                <a:blip r:embed="rId2"/>
                <a:stretch>
                  <a:fillRect l="-841" t="-842" b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8252A83-3EA8-5E08-3408-098E811A8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807" y="602670"/>
            <a:ext cx="1808163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670581A-572E-60F8-44F2-4BF5D01B0DC6}"/>
              </a:ext>
            </a:extLst>
          </p:cNvPr>
          <p:cNvGrpSpPr/>
          <p:nvPr/>
        </p:nvGrpSpPr>
        <p:grpSpPr>
          <a:xfrm>
            <a:off x="4822866" y="2456679"/>
            <a:ext cx="5740102" cy="835025"/>
            <a:chOff x="3348048" y="2698040"/>
            <a:chExt cx="5740102" cy="8350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7C4857-E532-442A-212B-B457DFAA83E4}"/>
                </a:ext>
              </a:extLst>
            </p:cNvPr>
            <p:cNvGrpSpPr/>
            <p:nvPr/>
          </p:nvGrpSpPr>
          <p:grpSpPr>
            <a:xfrm>
              <a:off x="3348048" y="2698040"/>
              <a:ext cx="5740102" cy="835025"/>
              <a:chOff x="3348048" y="2698040"/>
              <a:chExt cx="5740102" cy="83502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158749C-8346-3E5B-6240-18E48A2B61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69"/>
              <a:stretch/>
            </p:blipFill>
            <p:spPr bwMode="auto">
              <a:xfrm>
                <a:off x="5259220" y="2698040"/>
                <a:ext cx="3828930" cy="835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mc="http://schemas.openxmlformats.org/markup-compatibility/2006" xmlns:a14="http://schemas.microsoft.com/office/drawing/2010/main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mc="http://schemas.openxmlformats.org/markup-compatibility/2006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mc="http://schemas.openxmlformats.org/markup-compatibility/2006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1800CC1-4846-6CFF-D24B-BFECEB5B27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73"/>
              <a:stretch/>
            </p:blipFill>
            <p:spPr bwMode="auto">
              <a:xfrm>
                <a:off x="3348048" y="2701215"/>
                <a:ext cx="1913057" cy="83185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mc="http://schemas.openxmlformats.org/markup-compatibility/2006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9D7BA0-346E-8522-6D01-551CBBCDDDE2}"/>
                </a:ext>
              </a:extLst>
            </p:cNvPr>
            <p:cNvSpPr txBox="1"/>
            <p:nvPr/>
          </p:nvSpPr>
          <p:spPr>
            <a:xfrm>
              <a:off x="4077882" y="2906309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787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7EBC0446-171B-1F42-8BC2-B2DFDF030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784" y="511287"/>
            <a:ext cx="933986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amplitudes of each first arrival were measured and are shown below.</a:t>
            </a:r>
          </a:p>
          <a:p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(2)a.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Are these amplitudes consistent with what you might expect given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crossover distances? Why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 why not?</a:t>
            </a:r>
          </a:p>
        </p:txBody>
      </p:sp>
      <p:pic>
        <p:nvPicPr>
          <p:cNvPr id="6" name="Picture 5" descr="GospA">
            <a:extLst>
              <a:ext uri="{FF2B5EF4-FFF2-40B4-BE49-F238E27FC236}">
                <a16:creationId xmlns:a16="http://schemas.microsoft.com/office/drawing/2014/main" id="{19777B70-E0C6-BE46-8CDE-44385884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28" y="1592977"/>
            <a:ext cx="6227763" cy="50482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8E2563D3-D8C0-3A4A-9F4D-95A4430E3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428" y="2023354"/>
            <a:ext cx="4216219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amplitudes are given to you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an Xcel spreadsheet on the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course website. </a:t>
            </a:r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(2)b.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 column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 of the spreadsheet, calculate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geometrical spreading for 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each arrival, assuming </a:t>
            </a:r>
            <a:r>
              <a:rPr lang="en-US" sz="22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solidFill>
                  <a:srgbClr val="0039AC"/>
                </a:solidFill>
              </a:rPr>
              <a:t>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the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amplitude required to get the 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observed amplitude at the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distance </a:t>
            </a:r>
            <a:r>
              <a:rPr lang="en-US" sz="22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dirty="0">
                <a:solidFill>
                  <a:srgbClr val="0039AC"/>
                </a:solidFill>
              </a:rPr>
              <a:t>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of the first (nearest to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source) geophone that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measures a first arrival from a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given layer.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2D1E6CA6-3EF9-BB4F-9645-71ED8B525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1107" y="146765"/>
            <a:ext cx="63736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</a:rPr>
              <a:t>Lab 2: Amplitudes from observations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57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spA">
            <a:extLst>
              <a:ext uri="{FF2B5EF4-FFF2-40B4-BE49-F238E27FC236}">
                <a16:creationId xmlns:a16="http://schemas.microsoft.com/office/drawing/2014/main" id="{19777B70-E0C6-BE46-8CDE-44385884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3" y="1488804"/>
            <a:ext cx="6227763" cy="5048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5">
            <a:extLst>
              <a:ext uri="{FF2B5EF4-FFF2-40B4-BE49-F238E27FC236}">
                <a16:creationId xmlns:a16="http://schemas.microsoft.com/office/drawing/2014/main" id="{46BD6D4A-D033-AEE1-9148-86B38DBBE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345" y="344383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300"/>
                </a:solidFill>
                <a:latin typeface="Arial Black" charset="0"/>
              </a:rPr>
              <a:t>X</a:t>
            </a: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DB692F6B-6289-1BB2-CF8B-C7EF81DD7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404" y="4550779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300"/>
                </a:solidFill>
                <a:latin typeface="Arial Black" charset="0"/>
              </a:rPr>
              <a:t>X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53C326F-1207-D42F-2C28-B6D5DE0D4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068" y="395540"/>
            <a:ext cx="933986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amplitudes of each first arrival were measured and are shown below.</a:t>
            </a:r>
          </a:p>
          <a:p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(2)a.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Are these amplitudes consistent with what you might expect given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crossover distances? Why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 why not?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111979-F4ED-6F8E-C0BB-A3AC9E738B20}"/>
              </a:ext>
            </a:extLst>
          </p:cNvPr>
          <p:cNvCxnSpPr/>
          <p:nvPr/>
        </p:nvCxnSpPr>
        <p:spPr>
          <a:xfrm flipV="1">
            <a:off x="1041726" y="1776714"/>
            <a:ext cx="0" cy="4421529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68DC1F-38A2-12F9-87EB-730529758E15}"/>
              </a:ext>
            </a:extLst>
          </p:cNvPr>
          <p:cNvCxnSpPr/>
          <p:nvPr/>
        </p:nvCxnSpPr>
        <p:spPr>
          <a:xfrm flipV="1">
            <a:off x="3671088" y="1778645"/>
            <a:ext cx="0" cy="4421529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0294EC6-2881-F7C5-8AA0-2BB70C48B931}"/>
              </a:ext>
            </a:extLst>
          </p:cNvPr>
          <p:cNvSpPr txBox="1"/>
          <p:nvPr/>
        </p:nvSpPr>
        <p:spPr>
          <a:xfrm>
            <a:off x="6436812" y="1754090"/>
            <a:ext cx="542328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2.a. The amplitude patterns do show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strong pattern of variations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with the interpretation that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amplitudes between crossovers reflect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arrivals with different travel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paths. Neglecting amplitudes nearest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crossover distances, which are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clearly “outliers” reflecting multipath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effects, amplitude change 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1/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direct arrival,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1/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first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refraction,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1/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second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refraction!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94D4121-229C-F9B0-FDDA-0D4039A6FD56}"/>
              </a:ext>
            </a:extLst>
          </p:cNvPr>
          <p:cNvSpPr/>
          <p:nvPr/>
        </p:nvSpPr>
        <p:spPr>
          <a:xfrm>
            <a:off x="1803360" y="1835496"/>
            <a:ext cx="1651462" cy="133419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9AC"/>
                </a:solidFill>
              </a:rPr>
              <a:t>Amplitudes of multipath arrivals near crossover distances!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577C9AF-9558-FEE7-FA77-9C9723FFAD2D}"/>
              </a:ext>
            </a:extLst>
          </p:cNvPr>
          <p:cNvCxnSpPr>
            <a:cxnSpLocks/>
          </p:cNvCxnSpPr>
          <p:nvPr/>
        </p:nvCxnSpPr>
        <p:spPr>
          <a:xfrm flipH="1">
            <a:off x="1192108" y="3107803"/>
            <a:ext cx="688747" cy="5316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D65A0E6-87C5-BB55-BEDA-6BDCE1DF402C}"/>
              </a:ext>
            </a:extLst>
          </p:cNvPr>
          <p:cNvCxnSpPr>
            <a:cxnSpLocks/>
          </p:cNvCxnSpPr>
          <p:nvPr/>
        </p:nvCxnSpPr>
        <p:spPr>
          <a:xfrm>
            <a:off x="3238596" y="3169689"/>
            <a:ext cx="384283" cy="14601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401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spA">
            <a:extLst>
              <a:ext uri="{FF2B5EF4-FFF2-40B4-BE49-F238E27FC236}">
                <a16:creationId xmlns:a16="http://schemas.microsoft.com/office/drawing/2014/main" id="{19777B70-E0C6-BE46-8CDE-443858842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5"/>
          <a:stretch/>
        </p:blipFill>
        <p:spPr bwMode="auto">
          <a:xfrm>
            <a:off x="976228" y="740780"/>
            <a:ext cx="6227763" cy="4870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2D1E6CA6-3EF9-BB4F-9645-71ED8B525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1107" y="146765"/>
            <a:ext cx="63736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</a:rPr>
              <a:t>Lab 2: Amplitudes from observations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 Black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373665-E944-EF42-11AD-43DE20FA250E}"/>
              </a:ext>
            </a:extLst>
          </p:cNvPr>
          <p:cNvPicPr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245" y="657806"/>
            <a:ext cx="6782401" cy="5096091"/>
          </a:xfrm>
          <a:prstGeom prst="rect">
            <a:avLst/>
          </a:prstGeom>
        </p:spPr>
      </p:pic>
      <p:pic>
        <p:nvPicPr>
          <p:cNvPr id="9" name="Picture 8" descr="A screenshot of a table&#10;&#10;Description automatically generated">
            <a:extLst>
              <a:ext uri="{FF2B5EF4-FFF2-40B4-BE49-F238E27FC236}">
                <a16:creationId xmlns:a16="http://schemas.microsoft.com/office/drawing/2014/main" id="{9C648CFD-06B0-C611-6782-45739A26E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253" y="657806"/>
            <a:ext cx="2044700" cy="490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8E2563D3-D8C0-3A4A-9F4D-95A4430E3D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5999" y="993211"/>
                <a:ext cx="4032322" cy="4375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2200" dirty="0">
                    <a:solidFill>
                      <a:srgbClr val="0039AC"/>
                    </a:solidFill>
                  </a:rPr>
                  <a:t>2.b. The predicted</a:t>
                </a:r>
              </a:p>
              <a:p>
                <a:r>
                  <a:rPr lang="en-US" sz="2200" dirty="0">
                    <a:solidFill>
                      <a:srgbClr val="0039AC"/>
                    </a:solidFill>
                  </a:rPr>
                  <a:t>geometrical spreading</a:t>
                </a:r>
              </a:p>
              <a:p>
                <a:r>
                  <a:rPr lang="en-US" sz="2200" dirty="0">
                    <a:solidFill>
                      <a:srgbClr val="0039AC"/>
                    </a:solidFill>
                  </a:rPr>
                  <a:t>is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200" dirty="0">
                    <a:solidFill>
                      <a:srgbClr val="0039AC"/>
                    </a:solidFill>
                  </a:rPr>
                  <a:t> for the direct</a:t>
                </a:r>
              </a:p>
              <a:p>
                <a:r>
                  <a:rPr lang="en-US" sz="2200" dirty="0">
                    <a:solidFill>
                      <a:srgbClr val="0039AC"/>
                    </a:solidFill>
                  </a:rPr>
                  <a:t>arrival and </a:t>
                </a:r>
                <a:r>
                  <a:rPr lang="en-US" sz="2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rad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39AC"/>
                    </a:solidFill>
                  </a:rPr>
                  <a:t>for each</a:t>
                </a:r>
              </a:p>
              <a:p>
                <a:r>
                  <a:rPr lang="en-US" sz="2200" dirty="0">
                    <a:solidFill>
                      <a:srgbClr val="0039AC"/>
                    </a:solidFill>
                  </a:rPr>
                  <a:t>of the refracted arrivals.</a:t>
                </a:r>
              </a:p>
              <a:p>
                <a:r>
                  <a:rPr lang="en-US" sz="2200" dirty="0">
                    <a:solidFill>
                      <a:srgbClr val="0039AC"/>
                    </a:solidFill>
                  </a:rPr>
                  <a:t>(This can be achieved in</a:t>
                </a:r>
              </a:p>
              <a:p>
                <a:r>
                  <a:rPr lang="en-US" sz="2200" dirty="0">
                    <a:solidFill>
                      <a:srgbClr val="0039AC"/>
                    </a:solidFill>
                  </a:rPr>
                  <a:t>Excel using formulas:</a:t>
                </a:r>
              </a:p>
              <a:p>
                <a:r>
                  <a:rPr lang="en-US" sz="2000" dirty="0">
                    <a:solidFill>
                      <a:schemeClr val="tx2"/>
                    </a:solidFill>
                    <a:latin typeface="+mn-lt"/>
                  </a:rPr>
                  <a:t>=$C$2/B3</a:t>
                </a:r>
                <a:r>
                  <a:rPr lang="en-US" sz="2200" dirty="0">
                    <a:solidFill>
                      <a:srgbClr val="0039AC"/>
                    </a:solidFill>
                  </a:rPr>
                  <a:t> for the direct;</a:t>
                </a:r>
              </a:p>
              <a:p>
                <a:r>
                  <a:rPr lang="en-US" sz="1800" dirty="0">
                    <a:solidFill>
                      <a:schemeClr val="tx2"/>
                    </a:solidFill>
                    <a:latin typeface="+mn-lt"/>
                  </a:rPr>
                  <a:t>=$C$4*SQRT($B$4)/SQRT(Bn)</a:t>
                </a:r>
              </a:p>
              <a:p>
                <a:r>
                  <a:rPr lang="en-US" sz="2200" dirty="0">
                    <a:solidFill>
                      <a:srgbClr val="0039AC"/>
                    </a:solidFill>
                  </a:rPr>
                  <a:t>where </a:t>
                </a:r>
                <a:r>
                  <a:rPr lang="en-US" sz="2200" dirty="0">
                    <a:solidFill>
                      <a:schemeClr val="tx2"/>
                    </a:solidFill>
                    <a:latin typeface="+mn-lt"/>
                  </a:rPr>
                  <a:t>n</a:t>
                </a:r>
                <a:r>
                  <a:rPr lang="en-US" sz="2200" dirty="0">
                    <a:solidFill>
                      <a:srgbClr val="0039AC"/>
                    </a:solidFill>
                  </a:rPr>
                  <a:t> is that row, for the first</a:t>
                </a:r>
              </a:p>
              <a:p>
                <a:r>
                  <a:rPr lang="en-US" sz="2200" dirty="0">
                    <a:solidFill>
                      <a:srgbClr val="0039AC"/>
                    </a:solidFill>
                  </a:rPr>
                  <a:t>refraction, and</a:t>
                </a:r>
              </a:p>
              <a:p>
                <a:r>
                  <a:rPr lang="en-US" sz="1800" dirty="0">
                    <a:solidFill>
                      <a:schemeClr val="tx2"/>
                    </a:solidFill>
                    <a:latin typeface="+mn-lt"/>
                  </a:rPr>
                  <a:t>=$C$15*SQRT($B$15)/SQRT(Bn)</a:t>
                </a:r>
              </a:p>
              <a:p>
                <a:r>
                  <a:rPr lang="en-US" sz="22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the second refraction.)</a:t>
                </a:r>
              </a:p>
            </p:txBody>
          </p:sp>
        </mc:Choice>
        <mc:Fallback xmlns="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8E2563D3-D8C0-3A4A-9F4D-95A4430E3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5999" y="993211"/>
                <a:ext cx="4032322" cy="4375365"/>
              </a:xfrm>
              <a:prstGeom prst="rect">
                <a:avLst/>
              </a:prstGeom>
              <a:blipFill>
                <a:blip r:embed="rId5"/>
                <a:stretch>
                  <a:fillRect l="-1887" t="-1159" r="-943" b="-20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E2D8B51-7D9F-DFDB-FA7C-E1691DC94BF4}"/>
              </a:ext>
            </a:extLst>
          </p:cNvPr>
          <p:cNvSpPr txBox="1"/>
          <p:nvPr/>
        </p:nvSpPr>
        <p:spPr>
          <a:xfrm>
            <a:off x="555581" y="5711434"/>
            <a:ext cx="111139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plot above appears to show that the amplitude decrease expected from geometrical</a:t>
            </a:r>
          </a:p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spreading is much less than what we observe. It also hints that the quality factor for the</a:t>
            </a:r>
          </a:p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and second layers is less than that of the third layer!</a:t>
            </a:r>
          </a:p>
        </p:txBody>
      </p:sp>
    </p:spTree>
    <p:extLst>
      <p:ext uri="{BB962C8B-B14F-4D97-AF65-F5344CB8AC3E}">
        <p14:creationId xmlns:p14="http://schemas.microsoft.com/office/powerpoint/2010/main" val="1098171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7EBC0446-171B-1F42-8BC2-B2DFDF030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784" y="465852"/>
            <a:ext cx="969182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(2)c.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 column E, calculate a correction for the amplitudes for the effects of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geometrical spreading. For the direct arrival (layer 1) correction, use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calculate the correction; for layers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n (= 2, 3)</a:t>
            </a:r>
            <a:r>
              <a:rPr lang="en-US" sz="2200" dirty="0">
                <a:solidFill>
                  <a:srgbClr val="0039AC"/>
                </a:solidFill>
              </a:rPr>
              <a:t>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use</a:t>
            </a:r>
            <a:r>
              <a:rPr lang="en-US" sz="2200" dirty="0">
                <a:solidFill>
                  <a:srgbClr val="0039AC"/>
                </a:solidFill>
              </a:rPr>
              <a:t>            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GospA">
            <a:extLst>
              <a:ext uri="{FF2B5EF4-FFF2-40B4-BE49-F238E27FC236}">
                <a16:creationId xmlns:a16="http://schemas.microsoft.com/office/drawing/2014/main" id="{19777B70-E0C6-BE46-8CDE-44385884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584" y="1592977"/>
            <a:ext cx="6227763" cy="5048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8E2563D3-D8C0-3A4A-9F4D-95A4430E3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433" y="1767989"/>
            <a:ext cx="4501553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(2)d.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 column f, add the 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geometrical spreading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correction to the original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amplitude to get an approximate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“plane wave” amplitude.</a:t>
            </a:r>
          </a:p>
          <a:p>
            <a:endParaRPr lang="en-US" sz="2200" dirty="0">
              <a:solidFill>
                <a:srgbClr val="0039AC"/>
              </a:solidFill>
            </a:endParaRPr>
          </a:p>
          <a:p>
            <a:r>
              <a:rPr lang="en-US" sz="2200" dirty="0">
                <a:solidFill>
                  <a:srgbClr val="0039AC"/>
                </a:solidFill>
              </a:rPr>
              <a:t>After correcting for geometrical</a:t>
            </a:r>
          </a:p>
          <a:p>
            <a:r>
              <a:rPr lang="en-US" sz="2200" dirty="0">
                <a:solidFill>
                  <a:srgbClr val="0039AC"/>
                </a:solidFill>
              </a:rPr>
              <a:t>spreading, the amplitude changes</a:t>
            </a:r>
          </a:p>
          <a:p>
            <a:r>
              <a:rPr lang="en-US" sz="2200" dirty="0">
                <a:solidFill>
                  <a:srgbClr val="0039AC"/>
                </a:solidFill>
              </a:rPr>
              <a:t>are much smaller for all but the</a:t>
            </a:r>
          </a:p>
          <a:p>
            <a:r>
              <a:rPr lang="en-US" sz="2200" dirty="0">
                <a:solidFill>
                  <a:srgbClr val="0039AC"/>
                </a:solidFill>
              </a:rPr>
              <a:t>layer 3 arrivals, and it is much less</a:t>
            </a:r>
          </a:p>
          <a:p>
            <a:r>
              <a:rPr lang="en-US" sz="2200" dirty="0">
                <a:solidFill>
                  <a:srgbClr val="0039AC"/>
                </a:solidFill>
              </a:rPr>
              <a:t>obvious that the attenuation</a:t>
            </a:r>
          </a:p>
          <a:p>
            <a:r>
              <a:rPr lang="en-US" sz="2200" dirty="0">
                <a:solidFill>
                  <a:srgbClr val="0039AC"/>
                </a:solidFill>
              </a:rPr>
              <a:t>effects are significantly different</a:t>
            </a:r>
          </a:p>
          <a:p>
            <a:r>
              <a:rPr lang="en-US" sz="2200" dirty="0">
                <a:solidFill>
                  <a:srgbClr val="0039AC"/>
                </a:solidFill>
              </a:rPr>
              <a:t>for different layers.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0ACAA5-234C-82FF-1CCD-017B76C2F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182" y="790312"/>
            <a:ext cx="1150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585AF1-3D81-13CD-0462-F4C65ED8D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688" y="1099573"/>
            <a:ext cx="16764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E4ED0B-8238-BABE-59B6-8C2E0254B26F}"/>
              </a:ext>
            </a:extLst>
          </p:cNvPr>
          <p:cNvPicPr>
            <a:picLocks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0924" y="1671073"/>
            <a:ext cx="6736159" cy="5100117"/>
          </a:xfrm>
          <a:prstGeom prst="rect">
            <a:avLst/>
          </a:prstGeom>
        </p:spPr>
      </p:pic>
      <p:pic>
        <p:nvPicPr>
          <p:cNvPr id="16" name="Picture 15" descr="A screenshot of a white sheet with black numbers&#10;&#10;Description automatically generated">
            <a:extLst>
              <a:ext uri="{FF2B5EF4-FFF2-40B4-BE49-F238E27FC236}">
                <a16:creationId xmlns:a16="http://schemas.microsoft.com/office/drawing/2014/main" id="{DAD574B1-533E-C6C9-2149-0EF513E745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6413" y="1651944"/>
            <a:ext cx="2051992" cy="280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32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31803</TotalTime>
  <Words>3538</Words>
  <Application>Microsoft Macintosh PowerPoint</Application>
  <PresentationFormat>Widescreen</PresentationFormat>
  <Paragraphs>431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ＭＳ Ｐゴシック</vt:lpstr>
      <vt:lpstr>Arial</vt:lpstr>
      <vt:lpstr>Arial Black</vt:lpstr>
      <vt:lpstr>Calibri</vt:lpstr>
      <vt:lpstr>Calibri Light</vt:lpstr>
      <vt:lpstr>Cambria Math</vt:lpstr>
      <vt:lpstr>Lucida Calligraphy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58</cp:revision>
  <cp:lastPrinted>2022-01-10T14:45:35Z</cp:lastPrinted>
  <dcterms:created xsi:type="dcterms:W3CDTF">2022-01-10T14:15:51Z</dcterms:created>
  <dcterms:modified xsi:type="dcterms:W3CDTF">2026-03-04T20:15:11Z</dcterms:modified>
</cp:coreProperties>
</file>