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55" r:id="rId2"/>
    <p:sldId id="359" r:id="rId3"/>
    <p:sldId id="303" r:id="rId4"/>
    <p:sldId id="281" r:id="rId5"/>
    <p:sldId id="298" r:id="rId6"/>
    <p:sldId id="339" r:id="rId7"/>
    <p:sldId id="292" r:id="rId8"/>
    <p:sldId id="307" r:id="rId9"/>
    <p:sldId id="309" r:id="rId10"/>
    <p:sldId id="308" r:id="rId11"/>
    <p:sldId id="29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55"/>
    <p:restoredTop sz="96327"/>
  </p:normalViewPr>
  <p:slideViewPr>
    <p:cSldViewPr snapToGrid="0" snapToObjects="1">
      <p:cViewPr varScale="1">
        <p:scale>
          <a:sx n="224" d="100"/>
          <a:sy n="224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674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Apr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2F3BA18-62D1-2237-0308-4FC28C68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96335"/>
            <a:ext cx="62972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Mon 8 Apr: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265-301 (§5.1-5.4)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013E9ACC-98DC-E987-0E22-AEEB64C87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894" y="2043622"/>
            <a:ext cx="86882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Last Time: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Magnetics (Measurement, Modeling)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• Data collection: remove/avoid metal; be wary of solar activity.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• Reduction: subtract variations in main field (significant on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   scales &gt; a few hundred meters in latitude &amp; height)</a:t>
            </a:r>
          </a:p>
          <a:p>
            <a:pPr algn="l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•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World Magnetic Model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 calculator at:</a:t>
            </a:r>
          </a:p>
          <a:p>
            <a:pPr eaLnBrk="0" hangingPunct="0"/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   </a:t>
            </a:r>
            <a:r>
              <a:rPr lang="en-US" sz="2000" u="sng" dirty="0">
                <a:solidFill>
                  <a:schemeClr val="hlink"/>
                </a:solidFill>
              </a:rPr>
              <a:t>https://</a:t>
            </a:r>
            <a:r>
              <a:rPr lang="en-US" sz="2000" u="sng" dirty="0" err="1">
                <a:solidFill>
                  <a:schemeClr val="hlink"/>
                </a:solidFill>
              </a:rPr>
              <a:t>www.ngdc.noaa.gov</a:t>
            </a:r>
            <a:r>
              <a:rPr lang="en-US" sz="2000" u="sng" dirty="0">
                <a:solidFill>
                  <a:schemeClr val="hlink"/>
                </a:solidFill>
              </a:rPr>
              <a:t>/</a:t>
            </a:r>
            <a:r>
              <a:rPr lang="en-US" sz="2000" u="sng" dirty="0" err="1">
                <a:solidFill>
                  <a:schemeClr val="hlink"/>
                </a:solidFill>
              </a:rPr>
              <a:t>geomag</a:t>
            </a:r>
            <a:r>
              <a:rPr lang="en-US" sz="2000" u="sng" dirty="0">
                <a:solidFill>
                  <a:schemeClr val="hlink"/>
                </a:solidFill>
              </a:rPr>
              <a:t>/calculators/</a:t>
            </a:r>
            <a:r>
              <a:rPr lang="en-US" sz="2000" u="sng" dirty="0" err="1">
                <a:solidFill>
                  <a:schemeClr val="hlink"/>
                </a:solidFill>
              </a:rPr>
              <a:t>magcalc.shtml#igrfwmm</a:t>
            </a:r>
            <a:endParaRPr lang="en-US" sz="1800" u="sng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 Induced magnetic field due to a dipole is given by:</a:t>
            </a:r>
            <a:endParaRPr lang="en-US" sz="2400" dirty="0">
              <a:solidFill>
                <a:schemeClr val="accent2"/>
              </a:solidFill>
              <a:ea typeface="ＭＳ Ｐゴシック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6170B-36A2-D55B-C25C-E1B3C9811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4701334"/>
            <a:ext cx="38703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1869BC86-8C8C-FB48-B5A0-85602BB6C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7" y="284162"/>
            <a:ext cx="557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DC Electrical Resistivity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9C2B6D-1C8B-8149-9677-112E236EE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449" y="2373312"/>
            <a:ext cx="7967663" cy="2738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3FED6959-89CA-9541-AA49-59E7D36C3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0449" y="2363787"/>
            <a:ext cx="796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43E24B-9143-4A45-80F4-13A2AE916B8D}"/>
              </a:ext>
            </a:extLst>
          </p:cNvPr>
          <p:cNvSpPr>
            <a:spLocks/>
          </p:cNvSpPr>
          <p:nvPr/>
        </p:nvSpPr>
        <p:spPr bwMode="auto">
          <a:xfrm>
            <a:off x="3194049" y="1570037"/>
            <a:ext cx="5645150" cy="485775"/>
          </a:xfrm>
          <a:custGeom>
            <a:avLst/>
            <a:gdLst>
              <a:gd name="T0" fmla="*/ 0 w 3556"/>
              <a:gd name="T1" fmla="*/ 306 h 306"/>
              <a:gd name="T2" fmla="*/ 0 w 3556"/>
              <a:gd name="T3" fmla="*/ 6 h 306"/>
              <a:gd name="T4" fmla="*/ 3556 w 3556"/>
              <a:gd name="T5" fmla="*/ 0 h 306"/>
              <a:gd name="T6" fmla="*/ 3556 w 3556"/>
              <a:gd name="T7" fmla="*/ 288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6" h="306">
                <a:moveTo>
                  <a:pt x="0" y="306"/>
                </a:moveTo>
                <a:lnTo>
                  <a:pt x="0" y="6"/>
                </a:lnTo>
                <a:lnTo>
                  <a:pt x="3556" y="0"/>
                </a:lnTo>
                <a:lnTo>
                  <a:pt x="3556" y="2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72C49BE6-BF6A-2649-94D6-EE51B89A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4" y="1666875"/>
            <a:ext cx="1069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2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Source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A3FBD0E-030C-2A4F-8B12-C7DD143D7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324" y="1651000"/>
            <a:ext cx="727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2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Sink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F192F741-6A8A-7249-98C7-DA85C5D77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3274" y="1579562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3D41E940-324E-5B43-9E9C-2795A4DAA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4049" y="1778000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994B86E-AA63-E041-B91B-788AF032F979}"/>
              </a:ext>
            </a:extLst>
          </p:cNvPr>
          <p:cNvSpPr>
            <a:spLocks/>
          </p:cNvSpPr>
          <p:nvPr/>
        </p:nvSpPr>
        <p:spPr bwMode="auto">
          <a:xfrm>
            <a:off x="3184524" y="2354262"/>
            <a:ext cx="5664200" cy="1858963"/>
          </a:xfrm>
          <a:custGeom>
            <a:avLst/>
            <a:gdLst>
              <a:gd name="T0" fmla="*/ 0 w 3568"/>
              <a:gd name="T1" fmla="*/ 12 h 1171"/>
              <a:gd name="T2" fmla="*/ 687 w 3568"/>
              <a:gd name="T3" fmla="*/ 862 h 1171"/>
              <a:gd name="T4" fmla="*/ 1818 w 3568"/>
              <a:gd name="T5" fmla="*/ 1156 h 1171"/>
              <a:gd name="T6" fmla="*/ 2737 w 3568"/>
              <a:gd name="T7" fmla="*/ 950 h 1171"/>
              <a:gd name="T8" fmla="*/ 3568 w 3568"/>
              <a:gd name="T9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8" h="1171">
                <a:moveTo>
                  <a:pt x="0" y="12"/>
                </a:moveTo>
                <a:cubicBezTo>
                  <a:pt x="192" y="341"/>
                  <a:pt x="384" y="671"/>
                  <a:pt x="687" y="862"/>
                </a:cubicBezTo>
                <a:cubicBezTo>
                  <a:pt x="990" y="1053"/>
                  <a:pt x="1476" y="1141"/>
                  <a:pt x="1818" y="1156"/>
                </a:cubicBezTo>
                <a:cubicBezTo>
                  <a:pt x="2160" y="1171"/>
                  <a:pt x="2445" y="1143"/>
                  <a:pt x="2737" y="950"/>
                </a:cubicBezTo>
                <a:cubicBezTo>
                  <a:pt x="3029" y="757"/>
                  <a:pt x="3298" y="378"/>
                  <a:pt x="3568" y="0"/>
                </a:cubicBezTo>
              </a:path>
            </a:pathLst>
          </a:custGeom>
          <a:noFill/>
          <a:ln w="76200">
            <a:solidFill>
              <a:srgbClr val="FF01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0100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2A814566-599C-F945-91E6-81EB30B1C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1862" y="2363787"/>
            <a:ext cx="287337" cy="39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CCD972CD-4108-7B44-B363-A1090DB01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4049" y="2413000"/>
            <a:ext cx="188913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AutoShape 16">
            <a:extLst>
              <a:ext uri="{FF2B5EF4-FFF2-40B4-BE49-F238E27FC236}">
                <a16:creationId xmlns:a16="http://schemas.microsoft.com/office/drawing/2014/main" id="{3BF90CD9-5F14-1644-B16B-9B96D502F3A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800599" y="2133600"/>
            <a:ext cx="219075" cy="219075"/>
          </a:xfrm>
          <a:prstGeom prst="triangle">
            <a:avLst>
              <a:gd name="adj" fmla="val 50000"/>
            </a:avLst>
          </a:prstGeom>
          <a:solidFill>
            <a:srgbClr val="050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AutoShape 17">
            <a:extLst>
              <a:ext uri="{FF2B5EF4-FFF2-40B4-BE49-F238E27FC236}">
                <a16:creationId xmlns:a16="http://schemas.microsoft.com/office/drawing/2014/main" id="{250395A8-065B-784D-88D7-086F1F1E053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57999" y="2127250"/>
            <a:ext cx="219075" cy="219075"/>
          </a:xfrm>
          <a:prstGeom prst="triangle">
            <a:avLst>
              <a:gd name="adj" fmla="val 50000"/>
            </a:avLst>
          </a:prstGeom>
          <a:solidFill>
            <a:srgbClr val="050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A9747D8-B793-2F48-B1FB-15351B7768E0}"/>
              </a:ext>
            </a:extLst>
          </p:cNvPr>
          <p:cNvSpPr>
            <a:spLocks/>
          </p:cNvSpPr>
          <p:nvPr/>
        </p:nvSpPr>
        <p:spPr bwMode="auto">
          <a:xfrm>
            <a:off x="4910137" y="1768475"/>
            <a:ext cx="2054225" cy="347662"/>
          </a:xfrm>
          <a:custGeom>
            <a:avLst/>
            <a:gdLst>
              <a:gd name="T0" fmla="*/ 0 w 1294"/>
              <a:gd name="T1" fmla="*/ 219 h 219"/>
              <a:gd name="T2" fmla="*/ 0 w 1294"/>
              <a:gd name="T3" fmla="*/ 63 h 219"/>
              <a:gd name="T4" fmla="*/ 388 w 1294"/>
              <a:gd name="T5" fmla="*/ 63 h 219"/>
              <a:gd name="T6" fmla="*/ 413 w 1294"/>
              <a:gd name="T7" fmla="*/ 138 h 219"/>
              <a:gd name="T8" fmla="*/ 475 w 1294"/>
              <a:gd name="T9" fmla="*/ 0 h 219"/>
              <a:gd name="T10" fmla="*/ 513 w 1294"/>
              <a:gd name="T11" fmla="*/ 138 h 219"/>
              <a:gd name="T12" fmla="*/ 575 w 1294"/>
              <a:gd name="T13" fmla="*/ 0 h 219"/>
              <a:gd name="T14" fmla="*/ 619 w 1294"/>
              <a:gd name="T15" fmla="*/ 131 h 219"/>
              <a:gd name="T16" fmla="*/ 669 w 1294"/>
              <a:gd name="T17" fmla="*/ 6 h 219"/>
              <a:gd name="T18" fmla="*/ 706 w 1294"/>
              <a:gd name="T19" fmla="*/ 75 h 219"/>
              <a:gd name="T20" fmla="*/ 1294 w 1294"/>
              <a:gd name="T21" fmla="*/ 75 h 219"/>
              <a:gd name="T22" fmla="*/ 1294 w 1294"/>
              <a:gd name="T23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4" h="219">
                <a:moveTo>
                  <a:pt x="0" y="219"/>
                </a:moveTo>
                <a:lnTo>
                  <a:pt x="0" y="63"/>
                </a:lnTo>
                <a:lnTo>
                  <a:pt x="388" y="63"/>
                </a:lnTo>
                <a:lnTo>
                  <a:pt x="413" y="138"/>
                </a:lnTo>
                <a:lnTo>
                  <a:pt x="475" y="0"/>
                </a:lnTo>
                <a:lnTo>
                  <a:pt x="513" y="138"/>
                </a:lnTo>
                <a:lnTo>
                  <a:pt x="575" y="0"/>
                </a:lnTo>
                <a:lnTo>
                  <a:pt x="619" y="131"/>
                </a:lnTo>
                <a:lnTo>
                  <a:pt x="669" y="6"/>
                </a:lnTo>
                <a:lnTo>
                  <a:pt x="706" y="75"/>
                </a:lnTo>
                <a:lnTo>
                  <a:pt x="1294" y="75"/>
                </a:lnTo>
                <a:lnTo>
                  <a:pt x="1294" y="219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1BFBD6-C4DD-BE4B-A3B2-AFA2382FA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599" y="1403350"/>
            <a:ext cx="328613" cy="3365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D52A577C-7893-1341-93E5-EC70D536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2" y="4240212"/>
            <a:ext cx="2570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0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Current (charge) flow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C6DEBFC-8117-9246-B2B1-572558584AB6}"/>
              </a:ext>
            </a:extLst>
          </p:cNvPr>
          <p:cNvSpPr>
            <a:spLocks/>
          </p:cNvSpPr>
          <p:nvPr/>
        </p:nvSpPr>
        <p:spPr bwMode="auto">
          <a:xfrm>
            <a:off x="6964362" y="2354262"/>
            <a:ext cx="3413125" cy="1946275"/>
          </a:xfrm>
          <a:custGeom>
            <a:avLst/>
            <a:gdLst>
              <a:gd name="T0" fmla="*/ 0 w 2150"/>
              <a:gd name="T1" fmla="*/ 0 h 1226"/>
              <a:gd name="T2" fmla="*/ 37 w 2150"/>
              <a:gd name="T3" fmla="*/ 337 h 1226"/>
              <a:gd name="T4" fmla="*/ 162 w 2150"/>
              <a:gd name="T5" fmla="*/ 700 h 1226"/>
              <a:gd name="T6" fmla="*/ 444 w 2150"/>
              <a:gd name="T7" fmla="*/ 944 h 1226"/>
              <a:gd name="T8" fmla="*/ 937 w 2150"/>
              <a:gd name="T9" fmla="*/ 1169 h 1226"/>
              <a:gd name="T10" fmla="*/ 1781 w 2150"/>
              <a:gd name="T11" fmla="*/ 1194 h 1226"/>
              <a:gd name="T12" fmla="*/ 2150 w 2150"/>
              <a:gd name="T13" fmla="*/ 97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50" h="1226">
                <a:moveTo>
                  <a:pt x="0" y="0"/>
                </a:moveTo>
                <a:cubicBezTo>
                  <a:pt x="5" y="110"/>
                  <a:pt x="10" y="220"/>
                  <a:pt x="37" y="337"/>
                </a:cubicBezTo>
                <a:cubicBezTo>
                  <a:pt x="64" y="454"/>
                  <a:pt x="94" y="599"/>
                  <a:pt x="162" y="700"/>
                </a:cubicBezTo>
                <a:cubicBezTo>
                  <a:pt x="230" y="801"/>
                  <a:pt x="315" y="866"/>
                  <a:pt x="444" y="944"/>
                </a:cubicBezTo>
                <a:cubicBezTo>
                  <a:pt x="573" y="1022"/>
                  <a:pt x="714" y="1127"/>
                  <a:pt x="937" y="1169"/>
                </a:cubicBezTo>
                <a:cubicBezTo>
                  <a:pt x="1160" y="1211"/>
                  <a:pt x="1579" y="1226"/>
                  <a:pt x="1781" y="1194"/>
                </a:cubicBezTo>
                <a:cubicBezTo>
                  <a:pt x="1983" y="1162"/>
                  <a:pt x="2066" y="1068"/>
                  <a:pt x="2150" y="975"/>
                </a:cubicBezTo>
              </a:path>
            </a:pathLst>
          </a:custGeom>
          <a:noFill/>
          <a:ln w="38100">
            <a:solidFill>
              <a:srgbClr val="0505FF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0505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28D4B741-DA17-E34F-97EE-70EA6DDFDC31}"/>
              </a:ext>
            </a:extLst>
          </p:cNvPr>
          <p:cNvSpPr>
            <a:spLocks/>
          </p:cNvSpPr>
          <p:nvPr/>
        </p:nvSpPr>
        <p:spPr bwMode="auto">
          <a:xfrm flipH="1">
            <a:off x="1814512" y="2387600"/>
            <a:ext cx="3109912" cy="1946275"/>
          </a:xfrm>
          <a:custGeom>
            <a:avLst/>
            <a:gdLst>
              <a:gd name="T0" fmla="*/ 0 w 2150"/>
              <a:gd name="T1" fmla="*/ 0 h 1226"/>
              <a:gd name="T2" fmla="*/ 37 w 2150"/>
              <a:gd name="T3" fmla="*/ 337 h 1226"/>
              <a:gd name="T4" fmla="*/ 162 w 2150"/>
              <a:gd name="T5" fmla="*/ 700 h 1226"/>
              <a:gd name="T6" fmla="*/ 444 w 2150"/>
              <a:gd name="T7" fmla="*/ 944 h 1226"/>
              <a:gd name="T8" fmla="*/ 937 w 2150"/>
              <a:gd name="T9" fmla="*/ 1169 h 1226"/>
              <a:gd name="T10" fmla="*/ 1781 w 2150"/>
              <a:gd name="T11" fmla="*/ 1194 h 1226"/>
              <a:gd name="T12" fmla="*/ 2150 w 2150"/>
              <a:gd name="T13" fmla="*/ 97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50" h="1226">
                <a:moveTo>
                  <a:pt x="0" y="0"/>
                </a:moveTo>
                <a:cubicBezTo>
                  <a:pt x="5" y="110"/>
                  <a:pt x="10" y="220"/>
                  <a:pt x="37" y="337"/>
                </a:cubicBezTo>
                <a:cubicBezTo>
                  <a:pt x="64" y="454"/>
                  <a:pt x="94" y="599"/>
                  <a:pt x="162" y="700"/>
                </a:cubicBezTo>
                <a:cubicBezTo>
                  <a:pt x="230" y="801"/>
                  <a:pt x="315" y="866"/>
                  <a:pt x="444" y="944"/>
                </a:cubicBezTo>
                <a:cubicBezTo>
                  <a:pt x="573" y="1022"/>
                  <a:pt x="714" y="1127"/>
                  <a:pt x="937" y="1169"/>
                </a:cubicBezTo>
                <a:cubicBezTo>
                  <a:pt x="1160" y="1211"/>
                  <a:pt x="1579" y="1226"/>
                  <a:pt x="1781" y="1194"/>
                </a:cubicBezTo>
                <a:cubicBezTo>
                  <a:pt x="1983" y="1162"/>
                  <a:pt x="2066" y="1068"/>
                  <a:pt x="2150" y="975"/>
                </a:cubicBezTo>
              </a:path>
            </a:pathLst>
          </a:custGeom>
          <a:noFill/>
          <a:ln w="38100">
            <a:solidFill>
              <a:srgbClr val="0505FF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0505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E2DD784E-B5CC-7248-AAE6-56FF4E01E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7" y="3641725"/>
            <a:ext cx="1481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Electrical</a:t>
            </a:r>
          </a:p>
          <a:p>
            <a:pPr eaLnBrk="0" hangingPunct="0"/>
            <a:r>
              <a:rPr lang="en-US" sz="18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equipotential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D6B55D-12A1-EE43-A451-EE3F91D08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7" y="5681662"/>
            <a:ext cx="245268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" name="Text Box 26">
            <a:extLst>
              <a:ext uri="{FF2B5EF4-FFF2-40B4-BE49-F238E27FC236}">
                <a16:creationId xmlns:a16="http://schemas.microsoft.com/office/drawing/2014/main" id="{1A4FAFE1-94E1-B04D-8D5D-05CA15AED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49" y="5260975"/>
            <a:ext cx="1876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Ohm’s Law: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F87CA443-9FA4-4345-87B4-602115FC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2" y="5741987"/>
            <a:ext cx="53319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So for a given current </a:t>
            </a:r>
            <a:r>
              <a:rPr lang="en-US" sz="2400" i="1" dirty="0" err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and electrode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spacing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(defines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),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depends on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</a:t>
            </a:r>
            <a:endParaRPr lang="en-US" sz="2400" dirty="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37E777-E8EF-7D49-A623-BAA75A4D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4" y="6118225"/>
            <a:ext cx="236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" name="Line 29">
            <a:extLst>
              <a:ext uri="{FF2B5EF4-FFF2-40B4-BE49-F238E27FC236}">
                <a16:creationId xmlns:a16="http://schemas.microsoft.com/office/drawing/2014/main" id="{22D3F8A1-603D-7A41-B84D-705DD3D89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8337" y="1227137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F2ACDC-4DB2-BA4C-A860-2A896114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099" y="1135062"/>
            <a:ext cx="295275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4B6ABB59-36F1-8840-B685-4888995DC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9462" y="99853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1" name="AutoShape 7">
            <a:extLst>
              <a:ext uri="{FF2B5EF4-FFF2-40B4-BE49-F238E27FC236}">
                <a16:creationId xmlns:a16="http://schemas.microsoft.com/office/drawing/2014/main" id="{D056615C-6FB9-B340-A514-72AAB495828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037713" y="2067859"/>
            <a:ext cx="307975" cy="2873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0C16FFED-77D1-0848-8DF3-6CE549754B5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87625" y="2040872"/>
            <a:ext cx="307975" cy="287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" name="TextBox 34">
            <a:extLst>
              <a:ext uri="{FF2B5EF4-FFF2-40B4-BE49-F238E27FC236}">
                <a16:creationId xmlns:a16="http://schemas.microsoft.com/office/drawing/2014/main" id="{EB818460-3092-9642-B44A-5405C9A0352F}"/>
              </a:ext>
            </a:extLst>
          </p:cNvPr>
          <p:cNvSpPr txBox="1"/>
          <p:nvPr/>
        </p:nvSpPr>
        <p:spPr>
          <a:xfrm>
            <a:off x="3009515" y="1925637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+</a:t>
            </a:r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F9C3792D-0705-814F-A81E-689B647DC732}"/>
              </a:ext>
            </a:extLst>
          </p:cNvPr>
          <p:cNvSpPr txBox="1"/>
          <p:nvPr/>
        </p:nvSpPr>
        <p:spPr>
          <a:xfrm>
            <a:off x="8688180" y="193161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 dirty="0"/>
              <a:t>–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11BC624-C554-EE4C-95EE-F0868D193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217" y="1718687"/>
            <a:ext cx="328613" cy="3365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" name="TextBox 37">
            <a:extLst>
              <a:ext uri="{FF2B5EF4-FFF2-40B4-BE49-F238E27FC236}">
                <a16:creationId xmlns:a16="http://schemas.microsoft.com/office/drawing/2014/main" id="{F83A642F-584F-AB45-8662-A8B47189980E}"/>
              </a:ext>
            </a:extLst>
          </p:cNvPr>
          <p:cNvSpPr txBox="1"/>
          <p:nvPr/>
        </p:nvSpPr>
        <p:spPr>
          <a:xfrm>
            <a:off x="6275602" y="1643617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/>
                <a:cs typeface="Times New Roman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49870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9F5126-1A47-134C-AEC8-51B1221B1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1103313"/>
            <a:ext cx="6137275" cy="44084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EF66B28-4666-0644-9328-A4CE036E95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1163" y="1116013"/>
            <a:ext cx="9525" cy="439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C69B094-D820-B041-9481-7CF5316605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5100" y="1116013"/>
            <a:ext cx="9525" cy="439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AA9F3042-47C2-C449-AEE9-3904FE5995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99038" y="1116013"/>
            <a:ext cx="9525" cy="439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C1C5170F-C958-A743-88B2-270563D790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24563" y="1117600"/>
            <a:ext cx="9525" cy="439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132E91F7-B8A8-4045-A64D-8B5B70E4C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48500" y="1117600"/>
            <a:ext cx="9525" cy="439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5CFD08B2-0086-8244-9607-8A08DD622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2438" y="1117600"/>
            <a:ext cx="9525" cy="439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9CF2D29B-0BA0-9942-BF5B-07538B6A8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97963" y="1116013"/>
            <a:ext cx="9525" cy="439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AF61C494-73E5-0B47-A5EF-9C62D617A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5462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BC2D2A73-3CDF-064D-9A7B-F96011245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913" y="54625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1A10B02D-CEF7-934C-9A5D-ED0C08135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461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1000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326AC87A-A111-8F46-A616-060512673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54625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</a:t>
            </a:r>
            <a:r>
              <a:rPr lang="en-US" sz="2400" baseline="30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4</a:t>
            </a:r>
            <a:endParaRPr lang="en-US" sz="2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CD552FFF-D5F5-E64B-BDA5-5E05ED641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7163" y="5461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</a:t>
            </a:r>
            <a:r>
              <a:rPr lang="en-US" sz="2400" baseline="30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5</a:t>
            </a:r>
            <a:endParaRPr lang="en-US" sz="2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2BFC4B18-C912-BC40-BDE3-D6BF025DF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3800" y="5461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</a:t>
            </a:r>
            <a:r>
              <a:rPr lang="en-US" sz="2400" baseline="30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6</a:t>
            </a:r>
            <a:endParaRPr lang="en-US" sz="240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C426F531-BCBB-7347-91AD-BE68EC170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0" y="5461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100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3B89558F-2B1F-3B4B-9688-3D2BF8A40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5883275"/>
            <a:ext cx="241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Resistivity (</a:t>
            </a:r>
            <a:r>
              <a:rPr lang="en-US" sz="240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</a:t>
            </a:r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 m)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56EE13-AE1D-8F4A-873D-FA3251B17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1122363"/>
            <a:ext cx="2044700" cy="274637"/>
          </a:xfrm>
          <a:prstGeom prst="rect">
            <a:avLst/>
          </a:prstGeom>
          <a:solidFill>
            <a:srgbClr val="FFA755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clay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420A0E-6521-6B48-A9DE-546697DC7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75" y="1492250"/>
            <a:ext cx="376238" cy="274638"/>
          </a:xfrm>
          <a:prstGeom prst="rect">
            <a:avLst/>
          </a:prstGeom>
          <a:solidFill>
            <a:srgbClr val="FFA755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topsoil</a:t>
            </a:r>
            <a:endParaRPr lang="en-US" sz="2400" i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6A0418-5D2E-AB41-8BE4-5E9254E99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438" y="2606675"/>
            <a:ext cx="2703512" cy="274638"/>
          </a:xfrm>
          <a:prstGeom prst="rect">
            <a:avLst/>
          </a:prstGeom>
          <a:solidFill>
            <a:srgbClr val="FF4D3C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shale</a:t>
            </a:r>
            <a:endParaRPr lang="en-US" sz="2400" i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4BF9548-8B34-E647-8BFF-69AACFB79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2978150"/>
            <a:ext cx="1036637" cy="274638"/>
          </a:xfrm>
          <a:prstGeom prst="rect">
            <a:avLst/>
          </a:prstGeom>
          <a:solidFill>
            <a:srgbClr val="FF4D3C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porous limestone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09C79-746C-9A4A-B69F-E984A88F7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3349625"/>
            <a:ext cx="3028950" cy="274638"/>
          </a:xfrm>
          <a:prstGeom prst="rect">
            <a:avLst/>
          </a:prstGeom>
          <a:solidFill>
            <a:srgbClr val="FF4D3C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dense limestone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B4DA05-9629-AE46-B891-ADDF203D0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8" y="4464050"/>
            <a:ext cx="4370387" cy="274638"/>
          </a:xfrm>
          <a:prstGeom prst="rect">
            <a:avLst/>
          </a:prstGeom>
          <a:solidFill>
            <a:srgbClr val="B50000"/>
          </a:solidFill>
          <a:ln w="9525">
            <a:solidFill>
              <a:srgbClr val="DB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metamorphic rocks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64B7CE-46D0-D94F-B65D-EB231D269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5232400"/>
            <a:ext cx="4084638" cy="274638"/>
          </a:xfrm>
          <a:prstGeom prst="rect">
            <a:avLst/>
          </a:prstGeom>
          <a:solidFill>
            <a:srgbClr val="B50000"/>
          </a:solidFill>
          <a:ln w="9525">
            <a:solidFill>
              <a:srgbClr val="DB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igneous rocks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F6866C-7604-504F-BF05-863214A9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9863" y="4092575"/>
            <a:ext cx="765175" cy="274638"/>
          </a:xfrm>
          <a:prstGeom prst="rect">
            <a:avLst/>
          </a:prstGeom>
          <a:solidFill>
            <a:srgbClr val="B50000"/>
          </a:solidFill>
          <a:ln w="9525">
            <a:solidFill>
              <a:srgbClr val="DB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graphitic schist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4BC8D8-F67E-144D-8F21-98C54F017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1863725"/>
            <a:ext cx="846138" cy="274638"/>
          </a:xfrm>
          <a:prstGeom prst="rect">
            <a:avLst/>
          </a:prstGeom>
          <a:solidFill>
            <a:srgbClr val="FFA755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gravel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4D2A03-942C-DD4E-AA8E-CA0A195B3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235200"/>
            <a:ext cx="1028700" cy="274638"/>
          </a:xfrm>
          <a:prstGeom prst="rect">
            <a:avLst/>
          </a:prstGeom>
          <a:solidFill>
            <a:srgbClr val="FFA755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weathered bedrock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138160-B23A-8042-BDA5-DA91995B7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0" y="4830763"/>
            <a:ext cx="3600450" cy="274637"/>
          </a:xfrm>
          <a:prstGeom prst="rect">
            <a:avLst/>
          </a:prstGeom>
          <a:solidFill>
            <a:srgbClr val="B50000"/>
          </a:solidFill>
          <a:ln w="9525">
            <a:solidFill>
              <a:srgbClr val="DB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gabbro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D06979-BD74-2144-8446-19054653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3721100"/>
            <a:ext cx="1720850" cy="274638"/>
          </a:xfrm>
          <a:prstGeom prst="rect">
            <a:avLst/>
          </a:prstGeom>
          <a:solidFill>
            <a:srgbClr val="FF4D3C"/>
          </a:solidFill>
          <a:ln w="9525">
            <a:solidFill>
              <a:srgbClr val="FF01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solidFill>
                  <a:schemeClr val="tx1"/>
                </a:solidFill>
                <a:latin typeface="Arial" charset="0"/>
                <a:ea typeface="ＭＳ Ｐゴシック" charset="0"/>
              </a:rPr>
              <a:t>sandstone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FEE999D5-66A8-DD42-B0BF-FF8569240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517525"/>
            <a:ext cx="66540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Resistivity properties of rocks &amp; soils:</a:t>
            </a:r>
          </a:p>
        </p:txBody>
      </p:sp>
    </p:spTree>
    <p:extLst>
      <p:ext uri="{BB962C8B-B14F-4D97-AF65-F5344CB8AC3E}">
        <p14:creationId xmlns:p14="http://schemas.microsoft.com/office/powerpoint/2010/main" val="25022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ltwatereverglade3b">
            <a:extLst>
              <a:ext uri="{FF2B5EF4-FFF2-40B4-BE49-F238E27FC236}">
                <a16:creationId xmlns:a16="http://schemas.microsoft.com/office/drawing/2014/main" id="{114897BF-3851-414F-81C0-16F7B4B6C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68" y="3212307"/>
            <a:ext cx="3463925" cy="359886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C95184-9ED0-3E4E-BD21-DC1B335D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518" y="257969"/>
            <a:ext cx="3968750" cy="636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C53D42-6A6D-264F-9E61-ACE76E4AC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993" y="46832"/>
            <a:ext cx="4387850" cy="325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6">
            <a:extLst>
              <a:ext uri="{FF2B5EF4-FFF2-40B4-BE49-F238E27FC236}">
                <a16:creationId xmlns:a16="http://schemas.microsoft.com/office/drawing/2014/main" id="{FB73AF7C-15AE-9B42-98EB-0253FB2D1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956" y="950119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Sulfides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962A769C-6505-EE4D-91BF-CE2B1EF06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4481" y="819944"/>
            <a:ext cx="192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Temperature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75801625-4AD9-8F41-B28C-F6ED8FF2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468" y="3763169"/>
            <a:ext cx="24040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Water Salinity in</a:t>
            </a:r>
          </a:p>
          <a:p>
            <a:pPr algn="l" eaLnBrk="0" hangingPunct="0"/>
            <a:r>
              <a:rPr lang="en-US" sz="24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Pore Fluids</a:t>
            </a:r>
          </a:p>
        </p:txBody>
      </p:sp>
    </p:spTree>
    <p:extLst>
      <p:ext uri="{BB962C8B-B14F-4D97-AF65-F5344CB8AC3E}">
        <p14:creationId xmlns:p14="http://schemas.microsoft.com/office/powerpoint/2010/main" val="8502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grid with lines&#10;&#10;Description automatically generated with medium confidence">
            <a:extLst>
              <a:ext uri="{FF2B5EF4-FFF2-40B4-BE49-F238E27FC236}">
                <a16:creationId xmlns:a16="http://schemas.microsoft.com/office/drawing/2014/main" id="{FBC49399-3333-08DC-AF52-89431A0B1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35663"/>
            <a:ext cx="7772400" cy="4586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6E8490-0A3E-4C27-5A0E-D608B994B199}"/>
              </a:ext>
            </a:extLst>
          </p:cNvPr>
          <p:cNvSpPr txBox="1"/>
          <p:nvPr/>
        </p:nvSpPr>
        <p:spPr>
          <a:xfrm>
            <a:off x="2712285" y="673997"/>
            <a:ext cx="676743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data from yesterday’s Hyrum excursion:</a:t>
            </a: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promising :-/</a:t>
            </a:r>
          </a:p>
        </p:txBody>
      </p:sp>
    </p:spTree>
    <p:extLst>
      <p:ext uri="{BB962C8B-B14F-4D97-AF65-F5344CB8AC3E}">
        <p14:creationId xmlns:p14="http://schemas.microsoft.com/office/powerpoint/2010/main" val="19334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A1F9DAE5-1204-1A4C-8A10-EF9B8DDBD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656" y="119856"/>
            <a:ext cx="918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2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Magnetic Anomaly for an Arbitrary Body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EF6DA75-80E6-F240-9AA7-2EC7EAEB28AF}"/>
              </a:ext>
            </a:extLst>
          </p:cNvPr>
          <p:cNvSpPr>
            <a:spLocks/>
          </p:cNvSpPr>
          <p:nvPr/>
        </p:nvSpPr>
        <p:spPr bwMode="auto">
          <a:xfrm>
            <a:off x="1978819" y="2243931"/>
            <a:ext cx="2620962" cy="1541462"/>
          </a:xfrm>
          <a:custGeom>
            <a:avLst/>
            <a:gdLst>
              <a:gd name="T0" fmla="*/ 776 w 1651"/>
              <a:gd name="T1" fmla="*/ 118 h 971"/>
              <a:gd name="T2" fmla="*/ 402 w 1651"/>
              <a:gd name="T3" fmla="*/ 61 h 971"/>
              <a:gd name="T4" fmla="*/ 34 w 1651"/>
              <a:gd name="T5" fmla="*/ 277 h 971"/>
              <a:gd name="T6" fmla="*/ 199 w 1651"/>
              <a:gd name="T7" fmla="*/ 702 h 971"/>
              <a:gd name="T8" fmla="*/ 967 w 1651"/>
              <a:gd name="T9" fmla="*/ 969 h 971"/>
              <a:gd name="T10" fmla="*/ 1386 w 1651"/>
              <a:gd name="T11" fmla="*/ 689 h 971"/>
              <a:gd name="T12" fmla="*/ 1646 w 1651"/>
              <a:gd name="T13" fmla="*/ 302 h 971"/>
              <a:gd name="T14" fmla="*/ 1418 w 1651"/>
              <a:gd name="T15" fmla="*/ 16 h 971"/>
              <a:gd name="T16" fmla="*/ 1081 w 1651"/>
              <a:gd name="T17" fmla="*/ 207 h 971"/>
              <a:gd name="T18" fmla="*/ 776 w 1651"/>
              <a:gd name="T19" fmla="*/ 118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1" h="971">
                <a:moveTo>
                  <a:pt x="776" y="118"/>
                </a:moveTo>
                <a:cubicBezTo>
                  <a:pt x="663" y="94"/>
                  <a:pt x="525" y="35"/>
                  <a:pt x="402" y="61"/>
                </a:cubicBezTo>
                <a:cubicBezTo>
                  <a:pt x="279" y="87"/>
                  <a:pt x="68" y="170"/>
                  <a:pt x="34" y="277"/>
                </a:cubicBezTo>
                <a:cubicBezTo>
                  <a:pt x="0" y="384"/>
                  <a:pt x="44" y="587"/>
                  <a:pt x="199" y="702"/>
                </a:cubicBezTo>
                <a:cubicBezTo>
                  <a:pt x="354" y="817"/>
                  <a:pt x="769" y="971"/>
                  <a:pt x="967" y="969"/>
                </a:cubicBezTo>
                <a:cubicBezTo>
                  <a:pt x="1165" y="967"/>
                  <a:pt x="1273" y="800"/>
                  <a:pt x="1386" y="689"/>
                </a:cubicBezTo>
                <a:cubicBezTo>
                  <a:pt x="1499" y="578"/>
                  <a:pt x="1641" y="414"/>
                  <a:pt x="1646" y="302"/>
                </a:cubicBezTo>
                <a:cubicBezTo>
                  <a:pt x="1651" y="190"/>
                  <a:pt x="1512" y="32"/>
                  <a:pt x="1418" y="16"/>
                </a:cubicBezTo>
                <a:cubicBezTo>
                  <a:pt x="1324" y="0"/>
                  <a:pt x="1186" y="191"/>
                  <a:pt x="1081" y="207"/>
                </a:cubicBezTo>
                <a:cubicBezTo>
                  <a:pt x="976" y="223"/>
                  <a:pt x="889" y="142"/>
                  <a:pt x="776" y="118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A6FD3598-7BE0-4E4D-A167-90A792B71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1844" y="2924968"/>
            <a:ext cx="1954212" cy="1019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7D251FF5-4DFA-3F42-9BF4-3D9BC6F809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1044" y="2924968"/>
            <a:ext cx="1320800" cy="1290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2EC9A7E0-F5E8-EE49-A7F0-E7C88E5D8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1844" y="2924968"/>
            <a:ext cx="0" cy="148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AC579BFE-DA96-4B49-92C8-8291DC221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556" y="3694906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980291D9-2F61-4442-91EE-9CEE981AE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419" y="4009231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5A667338-1E67-5D44-A584-1CFD59085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706" y="370601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9F4B47A-D1A6-1140-B20D-6E7F3938D9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1844" y="1100931"/>
            <a:ext cx="1138237" cy="1824037"/>
          </a:xfrm>
          <a:prstGeom prst="line">
            <a:avLst/>
          </a:prstGeom>
          <a:noFill/>
          <a:ln w="25400">
            <a:solidFill>
              <a:srgbClr val="FF01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A9B7884-E906-8B4E-BF96-7997C5BE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94" y="753268"/>
            <a:ext cx="614362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BB4BBCD-6494-184A-A69B-7F07165C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906" y="1691481"/>
            <a:ext cx="24606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4D0E1AE-F249-C04B-A533-2F7BD1606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956" y="2693193"/>
            <a:ext cx="141288" cy="161925"/>
          </a:xfrm>
          <a:prstGeom prst="rect">
            <a:avLst/>
          </a:prstGeom>
          <a:solidFill>
            <a:srgbClr val="21B2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D4787663-02CA-4342-82A2-D4A1E2584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956" y="2647156"/>
            <a:ext cx="195263" cy="47625"/>
          </a:xfrm>
          <a:prstGeom prst="parallelogram">
            <a:avLst>
              <a:gd name="adj" fmla="val 102500"/>
            </a:avLst>
          </a:prstGeom>
          <a:solidFill>
            <a:srgbClr val="21B2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D9C3F31B-E929-5A4B-9A13-E7720FE7C3BC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2508250" y="2724150"/>
            <a:ext cx="206375" cy="52387"/>
          </a:xfrm>
          <a:prstGeom prst="parallelogram">
            <a:avLst>
              <a:gd name="adj" fmla="val 98486"/>
            </a:avLst>
          </a:prstGeom>
          <a:solidFill>
            <a:srgbClr val="21B2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9C9AC5AD-FC80-374D-BE7D-21614664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394" y="2705893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dv</a:t>
            </a:r>
          </a:p>
        </p:txBody>
      </p:sp>
      <p:sp>
        <p:nvSpPr>
          <p:cNvPr id="25" name="Line 18">
            <a:extLst>
              <a:ext uri="{FF2B5EF4-FFF2-40B4-BE49-F238E27FC236}">
                <a16:creationId xmlns:a16="http://schemas.microsoft.com/office/drawing/2014/main" id="{AE63B708-0E82-0A44-B670-A06371811B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72544" y="2750343"/>
            <a:ext cx="757237" cy="176213"/>
          </a:xfrm>
          <a:prstGeom prst="line">
            <a:avLst/>
          </a:prstGeom>
          <a:noFill/>
          <a:ln w="25400">
            <a:solidFill>
              <a:srgbClr val="FF01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5FC48FC-29C3-A647-813B-A0B73AA9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56" y="2570956"/>
            <a:ext cx="220663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7" name="Line 20">
            <a:extLst>
              <a:ext uri="{FF2B5EF4-FFF2-40B4-BE49-F238E27FC236}">
                <a16:creationId xmlns:a16="http://schemas.microsoft.com/office/drawing/2014/main" id="{C1E5BD22-1F84-6246-B5B8-F6EC853F22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2769" y="1075531"/>
            <a:ext cx="1860550" cy="1141412"/>
          </a:xfrm>
          <a:prstGeom prst="line">
            <a:avLst/>
          </a:prstGeom>
          <a:noFill/>
          <a:ln w="762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C27C618-F76E-7B4C-B9E7-6EF73292B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44" y="986631"/>
            <a:ext cx="1182687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9" name="Line 22">
            <a:extLst>
              <a:ext uri="{FF2B5EF4-FFF2-40B4-BE49-F238E27FC236}">
                <a16:creationId xmlns:a16="http://schemas.microsoft.com/office/drawing/2014/main" id="{F981C78A-5F2A-9C49-A0C0-9ED7869A17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2544" y="1135856"/>
            <a:ext cx="1870075" cy="1603375"/>
          </a:xfrm>
          <a:prstGeom prst="line">
            <a:avLst/>
          </a:prstGeom>
          <a:noFill/>
          <a:ln w="25400">
            <a:solidFill>
              <a:srgbClr val="009D6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8F8BB11-35F5-7B44-B54D-F1E0E4A4A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94" y="1893093"/>
            <a:ext cx="6397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1" name="Text Box 24">
            <a:extLst>
              <a:ext uri="{FF2B5EF4-FFF2-40B4-BE49-F238E27FC236}">
                <a16:creationId xmlns:a16="http://schemas.microsoft.com/office/drawing/2014/main" id="{84519A20-D768-D343-A287-7B13CE0E8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56" y="742156"/>
            <a:ext cx="485581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>
                <a:solidFill>
                  <a:srgbClr val="0039AC"/>
                </a:solidFill>
                <a:ea typeface="ＭＳ Ｐゴシック" charset="0"/>
              </a:rPr>
              <a:t>Deriving the magnetic anomaly</a:t>
            </a:r>
          </a:p>
          <a:p>
            <a:pPr algn="l" eaLnBrk="0" hangingPunct="0"/>
            <a:r>
              <a:rPr lang="en-US">
                <a:solidFill>
                  <a:srgbClr val="0039AC"/>
                </a:solidFill>
                <a:ea typeface="ＭＳ Ｐゴシック" charset="0"/>
              </a:rPr>
              <a:t>from first principles is variously</a:t>
            </a:r>
          </a:p>
          <a:p>
            <a:pPr algn="l" eaLnBrk="0" hangingPunct="0"/>
            <a:r>
              <a:rPr lang="en-US">
                <a:solidFill>
                  <a:srgbClr val="0039AC"/>
                </a:solidFill>
                <a:ea typeface="ＭＳ Ｐゴシック" charset="0"/>
              </a:rPr>
              <a:t>described as </a:t>
            </a:r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“</a:t>
            </a:r>
            <a:r>
              <a:rPr lang="en-US">
                <a:solidFill>
                  <a:srgbClr val="0039AC"/>
                </a:solidFill>
                <a:ea typeface="ＭＳ Ｐゴシック" charset="0"/>
              </a:rPr>
              <a:t>difficult</a:t>
            </a:r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”</a:t>
            </a:r>
            <a:r>
              <a:rPr lang="en-US">
                <a:solidFill>
                  <a:srgbClr val="0039AC"/>
                </a:solidFill>
                <a:ea typeface="ＭＳ Ｐゴシック" charset="0"/>
              </a:rPr>
              <a:t> or</a:t>
            </a:r>
          </a:p>
          <a:p>
            <a:pPr algn="l" eaLnBrk="0" hangingPunct="0"/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“</a:t>
            </a:r>
            <a:r>
              <a:rPr lang="en-US">
                <a:solidFill>
                  <a:srgbClr val="0039AC"/>
                </a:solidFill>
                <a:ea typeface="ＭＳ Ｐゴシック" charset="0"/>
              </a:rPr>
              <a:t>complicated</a:t>
            </a:r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”</a:t>
            </a:r>
            <a:r>
              <a:rPr lang="en-US">
                <a:solidFill>
                  <a:srgbClr val="0039AC"/>
                </a:solidFill>
                <a:ea typeface="ＭＳ Ｐゴシック" charset="0"/>
              </a:rPr>
              <a:t>… Given by</a:t>
            </a:r>
          </a:p>
          <a:p>
            <a:pPr algn="l" eaLnBrk="0" hangingPunct="0"/>
            <a:endParaRPr lang="en-US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>
                <a:solidFill>
                  <a:srgbClr val="0039AC"/>
                </a:solidFill>
                <a:ea typeface="ＭＳ Ｐゴシック" charset="0"/>
              </a:rPr>
              <a:t>where    is the unit direction vector</a:t>
            </a:r>
          </a:p>
          <a:p>
            <a:pPr algn="l" eaLnBrk="0" hangingPunct="0"/>
            <a:r>
              <a:rPr lang="en-US">
                <a:solidFill>
                  <a:srgbClr val="0039AC"/>
                </a:solidFill>
                <a:ea typeface="ＭＳ Ｐゴシック" charset="0"/>
              </a:rPr>
              <a:t>of the external field 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71F1F1C-B2BC-9344-A331-BE9B5608F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519" y="2464593"/>
            <a:ext cx="3148012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F3C911E-16DF-E344-8E0F-AF51D205B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944" y="3615531"/>
            <a:ext cx="28098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9C9CFD4-A34C-B34A-A34C-A2C84CDEB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056" y="4033043"/>
            <a:ext cx="13509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5" name="Freeform 34">
            <a:extLst>
              <a:ext uri="{FF2B5EF4-FFF2-40B4-BE49-F238E27FC236}">
                <a16:creationId xmlns:a16="http://schemas.microsoft.com/office/drawing/2014/main" id="{8537B81F-6C36-1B43-853A-58501700D463}"/>
              </a:ext>
            </a:extLst>
          </p:cNvPr>
          <p:cNvSpPr>
            <a:spLocks/>
          </p:cNvSpPr>
          <p:nvPr/>
        </p:nvSpPr>
        <p:spPr bwMode="auto">
          <a:xfrm>
            <a:off x="6658769" y="4837906"/>
            <a:ext cx="2620962" cy="1541462"/>
          </a:xfrm>
          <a:custGeom>
            <a:avLst/>
            <a:gdLst>
              <a:gd name="T0" fmla="*/ 776 w 1651"/>
              <a:gd name="T1" fmla="*/ 118 h 971"/>
              <a:gd name="T2" fmla="*/ 402 w 1651"/>
              <a:gd name="T3" fmla="*/ 61 h 971"/>
              <a:gd name="T4" fmla="*/ 34 w 1651"/>
              <a:gd name="T5" fmla="*/ 277 h 971"/>
              <a:gd name="T6" fmla="*/ 199 w 1651"/>
              <a:gd name="T7" fmla="*/ 702 h 971"/>
              <a:gd name="T8" fmla="*/ 967 w 1651"/>
              <a:gd name="T9" fmla="*/ 969 h 971"/>
              <a:gd name="T10" fmla="*/ 1386 w 1651"/>
              <a:gd name="T11" fmla="*/ 689 h 971"/>
              <a:gd name="T12" fmla="*/ 1646 w 1651"/>
              <a:gd name="T13" fmla="*/ 302 h 971"/>
              <a:gd name="T14" fmla="*/ 1418 w 1651"/>
              <a:gd name="T15" fmla="*/ 16 h 971"/>
              <a:gd name="T16" fmla="*/ 1081 w 1651"/>
              <a:gd name="T17" fmla="*/ 207 h 971"/>
              <a:gd name="T18" fmla="*/ 776 w 1651"/>
              <a:gd name="T19" fmla="*/ 118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1" h="971">
                <a:moveTo>
                  <a:pt x="776" y="118"/>
                </a:moveTo>
                <a:cubicBezTo>
                  <a:pt x="663" y="94"/>
                  <a:pt x="525" y="35"/>
                  <a:pt x="402" y="61"/>
                </a:cubicBezTo>
                <a:cubicBezTo>
                  <a:pt x="279" y="87"/>
                  <a:pt x="68" y="170"/>
                  <a:pt x="34" y="277"/>
                </a:cubicBezTo>
                <a:cubicBezTo>
                  <a:pt x="0" y="384"/>
                  <a:pt x="44" y="587"/>
                  <a:pt x="199" y="702"/>
                </a:cubicBezTo>
                <a:cubicBezTo>
                  <a:pt x="354" y="817"/>
                  <a:pt x="769" y="971"/>
                  <a:pt x="967" y="969"/>
                </a:cubicBezTo>
                <a:cubicBezTo>
                  <a:pt x="1165" y="967"/>
                  <a:pt x="1273" y="800"/>
                  <a:pt x="1386" y="689"/>
                </a:cubicBezTo>
                <a:cubicBezTo>
                  <a:pt x="1499" y="578"/>
                  <a:pt x="1641" y="414"/>
                  <a:pt x="1646" y="302"/>
                </a:cubicBezTo>
                <a:cubicBezTo>
                  <a:pt x="1651" y="190"/>
                  <a:pt x="1512" y="32"/>
                  <a:pt x="1418" y="16"/>
                </a:cubicBezTo>
                <a:cubicBezTo>
                  <a:pt x="1324" y="0"/>
                  <a:pt x="1186" y="191"/>
                  <a:pt x="1081" y="207"/>
                </a:cubicBezTo>
                <a:cubicBezTo>
                  <a:pt x="976" y="223"/>
                  <a:pt x="889" y="142"/>
                  <a:pt x="776" y="118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18FF31E-4075-7C4A-9BD8-D09F1DFDDC60}"/>
              </a:ext>
            </a:extLst>
          </p:cNvPr>
          <p:cNvGrpSpPr>
            <a:grpSpLocks/>
          </p:cNvGrpSpPr>
          <p:nvPr/>
        </p:nvGrpSpPr>
        <p:grpSpPr bwMode="auto">
          <a:xfrm>
            <a:off x="7169944" y="5339569"/>
            <a:ext cx="195262" cy="207963"/>
            <a:chOff x="648" y="1743"/>
            <a:chExt cx="123" cy="13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C3A2A00-1846-394D-9D64-66F32FF76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1772"/>
              <a:ext cx="89" cy="102"/>
            </a:xfrm>
            <a:prstGeom prst="rect">
              <a:avLst/>
            </a:prstGeom>
            <a:solidFill>
              <a:srgbClr val="21B2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AutoShape 31">
              <a:extLst>
                <a:ext uri="{FF2B5EF4-FFF2-40B4-BE49-F238E27FC236}">
                  <a16:creationId xmlns:a16="http://schemas.microsoft.com/office/drawing/2014/main" id="{02855697-143D-AD46-8E51-3F8893010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1743"/>
              <a:ext cx="123" cy="30"/>
            </a:xfrm>
            <a:prstGeom prst="parallelogram">
              <a:avLst>
                <a:gd name="adj" fmla="val 102500"/>
              </a:avLst>
            </a:prstGeom>
            <a:solidFill>
              <a:srgbClr val="21B2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AutoShape 32">
              <a:extLst>
                <a:ext uri="{FF2B5EF4-FFF2-40B4-BE49-F238E27FC236}">
                  <a16:creationId xmlns:a16="http://schemas.microsoft.com/office/drawing/2014/main" id="{A5DEE8FA-7348-7846-83D2-ECCDDED257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689" y="1791"/>
              <a:ext cx="130" cy="33"/>
            </a:xfrm>
            <a:prstGeom prst="parallelogram">
              <a:avLst>
                <a:gd name="adj" fmla="val 98485"/>
              </a:avLst>
            </a:prstGeom>
            <a:solidFill>
              <a:srgbClr val="21B2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lc="http://schemas.openxmlformats.org/drawingml/2006/lockedCanvas"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3A4BC482-4F77-FA40-B9A0-F1A7D092F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131" y="5464968"/>
            <a:ext cx="98425" cy="1079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E58A1C3-BD69-2B41-B1A7-F8C92EF16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006" y="5322093"/>
            <a:ext cx="98425" cy="107950"/>
          </a:xfrm>
          <a:prstGeom prst="ellipse">
            <a:avLst/>
          </a:prstGeom>
          <a:solidFill>
            <a:srgbClr val="FF0100"/>
          </a:solidFill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35">
            <a:extLst>
              <a:ext uri="{FF2B5EF4-FFF2-40B4-BE49-F238E27FC236}">
                <a16:creationId xmlns:a16="http://schemas.microsoft.com/office/drawing/2014/main" id="{A99AAC5E-9317-E649-835D-05C2566FE0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8206" y="5398293"/>
            <a:ext cx="69850" cy="77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CAC458A-C690-4B4D-BC53-87394E80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756" y="4455318"/>
            <a:ext cx="4685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Can simplify conceptually as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the integral sum of a bunch of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dipoles distributed through the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volume of the body…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Analogous to gravity but with two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opposite-signed source terms!</a:t>
            </a:r>
          </a:p>
        </p:txBody>
      </p:sp>
    </p:spTree>
    <p:extLst>
      <p:ext uri="{BB962C8B-B14F-4D97-AF65-F5344CB8AC3E}">
        <p14:creationId xmlns:p14="http://schemas.microsoft.com/office/powerpoint/2010/main" val="37944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3">
            <a:extLst>
              <a:ext uri="{FF2B5EF4-FFF2-40B4-BE49-F238E27FC236}">
                <a16:creationId xmlns:a16="http://schemas.microsoft.com/office/drawing/2014/main" id="{8CD911FF-E96E-2B48-B302-BC711C8A8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681" y="179387"/>
            <a:ext cx="840005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Example:</a:t>
            </a:r>
          </a:p>
          <a:p>
            <a:pPr algn="l" eaLnBrk="0" hangingPunct="0"/>
            <a:endParaRPr lang="en-US" sz="1200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Anomaly due to a sphere of radius </a:t>
            </a:r>
            <a:r>
              <a:rPr lang="en-US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has vertical component</a:t>
            </a: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and horizontal component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5A24661-1490-4E4E-8726-49FD1A43E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81" y="1192212"/>
            <a:ext cx="43783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A365556-5CFE-3B44-A6E1-C71121505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019" y="2632075"/>
            <a:ext cx="445293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ECCEDAD-0CFB-604B-A0E1-6F9AA0F87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356" y="3756025"/>
            <a:ext cx="7954963" cy="2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58ECC3-C449-F246-902D-E7A6D4FEF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444" y="4294187"/>
            <a:ext cx="2581275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08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CBF3C9D-0583-5848-83AA-35DBA9DBD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725" y="307975"/>
            <a:ext cx="439575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Anomaly due to a semi-infinite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sheet has vertical component</a:t>
            </a: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for vertical Earth field… More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algebra if more general…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326529-ED7B-9747-A44C-23F0F0945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189037"/>
            <a:ext cx="392588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34B12D8-DE57-D746-9401-81891095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0925" y="936625"/>
            <a:ext cx="4286250" cy="1825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B1496137-2E59-CF4E-8A88-6566ED4AC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925" y="917575"/>
            <a:ext cx="42862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91A44E-E307-E946-B1D0-6652EFF58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1539875"/>
            <a:ext cx="3097212" cy="317500"/>
          </a:xfrm>
          <a:prstGeom prst="rect">
            <a:avLst/>
          </a:prstGeom>
          <a:solidFill>
            <a:srgbClr val="FF01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A5EC020F-48A6-C542-A6D2-43BEEFE94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8700" y="1525587"/>
            <a:ext cx="0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FAF81CAD-B2D0-8A45-9859-A30CC5081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1455737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45E7E85B-2D03-0940-80B7-B96F93A53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5863" y="657225"/>
            <a:ext cx="277177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1">
            <a:extLst>
              <a:ext uri="{FF2B5EF4-FFF2-40B4-BE49-F238E27FC236}">
                <a16:creationId xmlns:a16="http://schemas.microsoft.com/office/drawing/2014/main" id="{665743B9-8416-A14B-BAD8-922CD207DA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517525"/>
            <a:ext cx="0" cy="363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8AD6559-D8C3-744B-A33D-504F22D44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5725" y="473075"/>
            <a:ext cx="411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16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+x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C69DF8F7-B234-3B4F-A2FD-12376186F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88" y="466725"/>
            <a:ext cx="37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16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–x</a:t>
            </a:r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1080E1D7-CD5F-F345-9B00-BA2F15FFE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6175" y="920750"/>
            <a:ext cx="0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5A9DA354-8C13-F643-A62F-CF2CD2FD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700" y="993775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z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93E7C2-482E-844C-8052-135E23E8B26D}"/>
              </a:ext>
            </a:extLst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3082925"/>
            <a:ext cx="73533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rgbClr val="000000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1506B7E-2A6D-A64B-934D-2F598580D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3810000"/>
            <a:ext cx="23749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7EBD704-6DBE-F846-A61E-CEB6F39A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272087"/>
            <a:ext cx="23749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F817ADC-A69A-164F-8240-0E254744C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3984625"/>
            <a:ext cx="2016125" cy="444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4C4078-388B-1C4E-830F-A6A6DE45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4125912"/>
            <a:ext cx="1058863" cy="42863"/>
          </a:xfrm>
          <a:prstGeom prst="rect">
            <a:avLst/>
          </a:prstGeom>
          <a:solidFill>
            <a:srgbClr val="FF01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EADE73-22BD-3C43-BEC4-1E1C54163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4278312"/>
            <a:ext cx="1058862" cy="42863"/>
          </a:xfrm>
          <a:prstGeom prst="rect">
            <a:avLst/>
          </a:prstGeom>
          <a:solidFill>
            <a:srgbClr val="FF01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D89A5E71-1FC8-CE46-A56C-5F3D78C64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39147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ea typeface="ＭＳ Ｐゴシック" charset="0"/>
              </a:rPr>
              <a:t>A</a:t>
            </a:r>
            <a:endParaRPr lang="en-US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AB6F70A5-D414-8C4C-B33E-C381B3ECB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408781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i="1">
                <a:solidFill>
                  <a:schemeClr val="tx1"/>
                </a:solidFill>
                <a:ea typeface="ＭＳ Ｐゴシック" charset="0"/>
              </a:rPr>
              <a:t>B</a:t>
            </a:r>
            <a:endParaRPr lang="en-US">
              <a:solidFill>
                <a:schemeClr val="tx1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3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mag">
            <a:extLst>
              <a:ext uri="{FF2B5EF4-FFF2-40B4-BE49-F238E27FC236}">
                <a16:creationId xmlns:a16="http://schemas.microsoft.com/office/drawing/2014/main" id="{E67D6A93-80C5-2845-820F-3094628CF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19" y="3983831"/>
            <a:ext cx="5973763" cy="270033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6B87019-04B8-664A-A419-9ADD2C1B1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07" y="731044"/>
            <a:ext cx="5973762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" name="Text Box 5">
            <a:extLst>
              <a:ext uri="{FF2B5EF4-FFF2-40B4-BE49-F238E27FC236}">
                <a16:creationId xmlns:a16="http://schemas.microsoft.com/office/drawing/2014/main" id="{F3BF7CD3-E1FB-D74E-B193-7319C0BB5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257" y="173831"/>
            <a:ext cx="832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Note in </a:t>
            </a:r>
            <a:r>
              <a:rPr lang="en-US" dirty="0" err="1">
                <a:solidFill>
                  <a:srgbClr val="0039AC"/>
                </a:solidFill>
                <a:ea typeface="ＭＳ Ｐゴシック" charset="0"/>
              </a:rPr>
              <a:t>GravMag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, you must enter </a:t>
            </a:r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“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Preferences</a:t>
            </a:r>
            <a:r>
              <a:rPr lang="ja-JP" altLang="en-US">
                <a:solidFill>
                  <a:srgbClr val="0039AC"/>
                </a:solidFill>
                <a:ea typeface="ＭＳ Ｐゴシック" charset="0"/>
              </a:rPr>
              <a:t>”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 in order to </a:t>
            </a:r>
          </a:p>
        </p:txBody>
      </p:sp>
      <p:sp>
        <p:nvSpPr>
          <p:cNvPr id="42" name="Text Box 6">
            <a:extLst>
              <a:ext uri="{FF2B5EF4-FFF2-40B4-BE49-F238E27FC236}">
                <a16:creationId xmlns:a16="http://schemas.microsoft.com/office/drawing/2014/main" id="{6DC48086-090C-1045-B5C6-A3E6021D5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357" y="561181"/>
            <a:ext cx="3350597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specify inclination/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declination of the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Earth</a:t>
            </a:r>
            <a:r>
              <a:rPr lang="en-US" dirty="0">
                <a:solidFill>
                  <a:srgbClr val="0039AC"/>
                </a:solidFill>
              </a:rPr>
              <a:t>’</a:t>
            </a:r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s main field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(then the program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allows you to input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azimuth of the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profile relative to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geographical north,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which you will need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to estimate or calculate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from GPS positions).</a:t>
            </a:r>
          </a:p>
          <a:p>
            <a:pPr algn="l" eaLnBrk="0" hangingPunct="0"/>
            <a:endParaRPr lang="en-US" sz="1200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Also does </a:t>
            </a:r>
            <a:r>
              <a:rPr lang="en-US" dirty="0" err="1">
                <a:solidFill>
                  <a:srgbClr val="0039AC"/>
                </a:solidFill>
                <a:ea typeface="ＭＳ Ｐゴシック" charset="0"/>
              </a:rPr>
              <a:t>remanent</a:t>
            </a:r>
            <a:endParaRPr lang="en-US" dirty="0">
              <a:solidFill>
                <a:srgbClr val="0039AC"/>
              </a:solidFill>
              <a:ea typeface="ＭＳ Ｐゴシック" charset="0"/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magnetization, which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  <a:ea typeface="ＭＳ Ｐゴシック" charset="0"/>
              </a:rPr>
              <a:t>we neglect here.</a:t>
            </a:r>
          </a:p>
        </p:txBody>
      </p:sp>
    </p:spTree>
    <p:extLst>
      <p:ext uri="{BB962C8B-B14F-4D97-AF65-F5344CB8AC3E}">
        <p14:creationId xmlns:p14="http://schemas.microsoft.com/office/powerpoint/2010/main" val="194735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CB9B0CE-D3D3-7740-B541-444FCFF12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395" y="62796"/>
            <a:ext cx="6253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3600" i="1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DC Electrical Resistivity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49E8E54-6E17-A044-AC98-676B14E8B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7132" y="608896"/>
            <a:ext cx="8362536" cy="618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Method: </a:t>
            </a:r>
          </a:p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Apply a direct current (or very low frequency alternating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current) to the Earth using a dipole current source/sink</a:t>
            </a:r>
          </a:p>
          <a:p>
            <a:pPr algn="l" eaLnBrk="0" hangingPunct="0">
              <a:buFontTx/>
              <a:buChar char="•"/>
            </a:pP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Measure voltage across a </a:t>
            </a:r>
            <a:r>
              <a:rPr lang="en-US" dirty="0">
                <a:solidFill>
                  <a:srgbClr val="0039AC"/>
                </a:solidFill>
              </a:rPr>
              <a:t>second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pair of electrode probes</a:t>
            </a: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>
              <a:buFontTx/>
              <a:buChar char="•"/>
            </a:pP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12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The measured voltage is a difference in electrical potential…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Advantage: Instrumentation doesn’t require great sensitivity!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812A1F-448F-D44F-901E-4337F7D9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270" y="3088571"/>
            <a:ext cx="7967662" cy="2738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EF82AB7C-4E99-D549-BB1D-749389E21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270" y="3079046"/>
            <a:ext cx="7967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1CD85B76-74A3-974D-BB3C-88F09F2E8E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983120" y="2780596"/>
            <a:ext cx="307975" cy="2873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4C334BBE-793C-964E-A75E-55E32D83A9B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33032" y="2753609"/>
            <a:ext cx="307975" cy="287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C32CCD3-A825-544A-9E38-C5FE1FED806D}"/>
              </a:ext>
            </a:extLst>
          </p:cNvPr>
          <p:cNvSpPr>
            <a:spLocks/>
          </p:cNvSpPr>
          <p:nvPr/>
        </p:nvSpPr>
        <p:spPr bwMode="auto">
          <a:xfrm>
            <a:off x="3141870" y="2285296"/>
            <a:ext cx="5645150" cy="485775"/>
          </a:xfrm>
          <a:custGeom>
            <a:avLst/>
            <a:gdLst>
              <a:gd name="T0" fmla="*/ 0 w 3556"/>
              <a:gd name="T1" fmla="*/ 306 h 306"/>
              <a:gd name="T2" fmla="*/ 0 w 3556"/>
              <a:gd name="T3" fmla="*/ 6 h 306"/>
              <a:gd name="T4" fmla="*/ 3556 w 3556"/>
              <a:gd name="T5" fmla="*/ 0 h 306"/>
              <a:gd name="T6" fmla="*/ 3556 w 3556"/>
              <a:gd name="T7" fmla="*/ 288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56" h="306">
                <a:moveTo>
                  <a:pt x="0" y="306"/>
                </a:moveTo>
                <a:lnTo>
                  <a:pt x="0" y="6"/>
                </a:lnTo>
                <a:lnTo>
                  <a:pt x="3556" y="0"/>
                </a:lnTo>
                <a:lnTo>
                  <a:pt x="3556" y="2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6F3E7495-A879-3944-968E-BE1442BBA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9195" y="2382134"/>
            <a:ext cx="1069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2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Source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E4626AC-07DA-2041-8927-3692140F5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1145" y="2366259"/>
            <a:ext cx="727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2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Sink</a:t>
            </a:r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9C93D26F-E542-F241-87DF-E783B744B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1095" y="2294821"/>
            <a:ext cx="852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3F0B69E0-6187-7A4F-BAD4-BB191E367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870" y="2493259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59DD97C-CEF3-1B49-86EC-DBC1DD28ED88}"/>
              </a:ext>
            </a:extLst>
          </p:cNvPr>
          <p:cNvSpPr>
            <a:spLocks/>
          </p:cNvSpPr>
          <p:nvPr/>
        </p:nvSpPr>
        <p:spPr bwMode="auto">
          <a:xfrm>
            <a:off x="3132345" y="3069521"/>
            <a:ext cx="5664200" cy="1858963"/>
          </a:xfrm>
          <a:custGeom>
            <a:avLst/>
            <a:gdLst>
              <a:gd name="T0" fmla="*/ 0 w 3568"/>
              <a:gd name="T1" fmla="*/ 12 h 1171"/>
              <a:gd name="T2" fmla="*/ 687 w 3568"/>
              <a:gd name="T3" fmla="*/ 862 h 1171"/>
              <a:gd name="T4" fmla="*/ 1818 w 3568"/>
              <a:gd name="T5" fmla="*/ 1156 h 1171"/>
              <a:gd name="T6" fmla="*/ 2737 w 3568"/>
              <a:gd name="T7" fmla="*/ 950 h 1171"/>
              <a:gd name="T8" fmla="*/ 3568 w 3568"/>
              <a:gd name="T9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8" h="1171">
                <a:moveTo>
                  <a:pt x="0" y="12"/>
                </a:moveTo>
                <a:cubicBezTo>
                  <a:pt x="192" y="341"/>
                  <a:pt x="384" y="671"/>
                  <a:pt x="687" y="862"/>
                </a:cubicBezTo>
                <a:cubicBezTo>
                  <a:pt x="990" y="1053"/>
                  <a:pt x="1476" y="1141"/>
                  <a:pt x="1818" y="1156"/>
                </a:cubicBezTo>
                <a:cubicBezTo>
                  <a:pt x="2160" y="1171"/>
                  <a:pt x="2445" y="1143"/>
                  <a:pt x="2737" y="950"/>
                </a:cubicBezTo>
                <a:cubicBezTo>
                  <a:pt x="3029" y="757"/>
                  <a:pt x="3298" y="378"/>
                  <a:pt x="3568" y="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0100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3C8BC2BD-59E9-7946-99A3-F423C1B1F6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9682" y="3079046"/>
            <a:ext cx="287338" cy="39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1D3D876A-304E-1240-ABB6-EF45F2339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870" y="3128259"/>
            <a:ext cx="188912" cy="298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AutoShape 17">
            <a:extLst>
              <a:ext uri="{FF2B5EF4-FFF2-40B4-BE49-F238E27FC236}">
                <a16:creationId xmlns:a16="http://schemas.microsoft.com/office/drawing/2014/main" id="{6704EF76-7990-2948-9F87-0E565647E78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748420" y="2848859"/>
            <a:ext cx="219075" cy="219075"/>
          </a:xfrm>
          <a:prstGeom prst="triangle">
            <a:avLst>
              <a:gd name="adj" fmla="val 50000"/>
            </a:avLst>
          </a:prstGeom>
          <a:solidFill>
            <a:srgbClr val="050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AutoShape 18">
            <a:extLst>
              <a:ext uri="{FF2B5EF4-FFF2-40B4-BE49-F238E27FC236}">
                <a16:creationId xmlns:a16="http://schemas.microsoft.com/office/drawing/2014/main" id="{452048CD-CBDF-8D49-A510-36F8B5E6C72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805820" y="2842509"/>
            <a:ext cx="219075" cy="219075"/>
          </a:xfrm>
          <a:prstGeom prst="triangle">
            <a:avLst>
              <a:gd name="adj" fmla="val 50000"/>
            </a:avLst>
          </a:prstGeom>
          <a:solidFill>
            <a:srgbClr val="0505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AC10EE0-D3CB-904A-B9D0-738A24BA364F}"/>
              </a:ext>
            </a:extLst>
          </p:cNvPr>
          <p:cNvSpPr>
            <a:spLocks/>
          </p:cNvSpPr>
          <p:nvPr/>
        </p:nvSpPr>
        <p:spPr bwMode="auto">
          <a:xfrm>
            <a:off x="4857957" y="2483734"/>
            <a:ext cx="2054225" cy="347662"/>
          </a:xfrm>
          <a:custGeom>
            <a:avLst/>
            <a:gdLst>
              <a:gd name="T0" fmla="*/ 0 w 1294"/>
              <a:gd name="T1" fmla="*/ 219 h 219"/>
              <a:gd name="T2" fmla="*/ 0 w 1294"/>
              <a:gd name="T3" fmla="*/ 63 h 219"/>
              <a:gd name="T4" fmla="*/ 388 w 1294"/>
              <a:gd name="T5" fmla="*/ 63 h 219"/>
              <a:gd name="T6" fmla="*/ 413 w 1294"/>
              <a:gd name="T7" fmla="*/ 138 h 219"/>
              <a:gd name="T8" fmla="*/ 475 w 1294"/>
              <a:gd name="T9" fmla="*/ 0 h 219"/>
              <a:gd name="T10" fmla="*/ 513 w 1294"/>
              <a:gd name="T11" fmla="*/ 138 h 219"/>
              <a:gd name="T12" fmla="*/ 575 w 1294"/>
              <a:gd name="T13" fmla="*/ 0 h 219"/>
              <a:gd name="T14" fmla="*/ 619 w 1294"/>
              <a:gd name="T15" fmla="*/ 131 h 219"/>
              <a:gd name="T16" fmla="*/ 669 w 1294"/>
              <a:gd name="T17" fmla="*/ 6 h 219"/>
              <a:gd name="T18" fmla="*/ 706 w 1294"/>
              <a:gd name="T19" fmla="*/ 75 h 219"/>
              <a:gd name="T20" fmla="*/ 1294 w 1294"/>
              <a:gd name="T21" fmla="*/ 75 h 219"/>
              <a:gd name="T22" fmla="*/ 1294 w 1294"/>
              <a:gd name="T23" fmla="*/ 219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94" h="219">
                <a:moveTo>
                  <a:pt x="0" y="219"/>
                </a:moveTo>
                <a:lnTo>
                  <a:pt x="0" y="63"/>
                </a:lnTo>
                <a:lnTo>
                  <a:pt x="388" y="63"/>
                </a:lnTo>
                <a:lnTo>
                  <a:pt x="413" y="138"/>
                </a:lnTo>
                <a:lnTo>
                  <a:pt x="475" y="0"/>
                </a:lnTo>
                <a:lnTo>
                  <a:pt x="513" y="138"/>
                </a:lnTo>
                <a:lnTo>
                  <a:pt x="575" y="0"/>
                </a:lnTo>
                <a:lnTo>
                  <a:pt x="619" y="131"/>
                </a:lnTo>
                <a:lnTo>
                  <a:pt x="669" y="6"/>
                </a:lnTo>
                <a:lnTo>
                  <a:pt x="706" y="75"/>
                </a:lnTo>
                <a:lnTo>
                  <a:pt x="1294" y="75"/>
                </a:lnTo>
                <a:lnTo>
                  <a:pt x="1294" y="219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A75D90C-D79B-EC4D-8F88-7EC8EFCA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420" y="2118609"/>
            <a:ext cx="328612" cy="3365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0F8FFE-8D8B-7C47-9443-5185A79A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832" y="2439284"/>
            <a:ext cx="328613" cy="3365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4CDFC2F9-46E1-7A47-82B4-43C480E4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482" y="4955471"/>
            <a:ext cx="2570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0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Current (charge) flow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1EB9C5A0-6DF6-1948-AA3E-6E89C8ABE0E2}"/>
              </a:ext>
            </a:extLst>
          </p:cNvPr>
          <p:cNvSpPr>
            <a:spLocks/>
          </p:cNvSpPr>
          <p:nvPr/>
        </p:nvSpPr>
        <p:spPr bwMode="auto">
          <a:xfrm>
            <a:off x="6912182" y="3069521"/>
            <a:ext cx="3413125" cy="1946275"/>
          </a:xfrm>
          <a:custGeom>
            <a:avLst/>
            <a:gdLst>
              <a:gd name="T0" fmla="*/ 0 w 2150"/>
              <a:gd name="T1" fmla="*/ 0 h 1226"/>
              <a:gd name="T2" fmla="*/ 37 w 2150"/>
              <a:gd name="T3" fmla="*/ 337 h 1226"/>
              <a:gd name="T4" fmla="*/ 162 w 2150"/>
              <a:gd name="T5" fmla="*/ 700 h 1226"/>
              <a:gd name="T6" fmla="*/ 444 w 2150"/>
              <a:gd name="T7" fmla="*/ 944 h 1226"/>
              <a:gd name="T8" fmla="*/ 937 w 2150"/>
              <a:gd name="T9" fmla="*/ 1169 h 1226"/>
              <a:gd name="T10" fmla="*/ 1781 w 2150"/>
              <a:gd name="T11" fmla="*/ 1194 h 1226"/>
              <a:gd name="T12" fmla="*/ 2150 w 2150"/>
              <a:gd name="T13" fmla="*/ 97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50" h="1226">
                <a:moveTo>
                  <a:pt x="0" y="0"/>
                </a:moveTo>
                <a:cubicBezTo>
                  <a:pt x="5" y="110"/>
                  <a:pt x="10" y="220"/>
                  <a:pt x="37" y="337"/>
                </a:cubicBezTo>
                <a:cubicBezTo>
                  <a:pt x="64" y="454"/>
                  <a:pt x="94" y="599"/>
                  <a:pt x="162" y="700"/>
                </a:cubicBezTo>
                <a:cubicBezTo>
                  <a:pt x="230" y="801"/>
                  <a:pt x="315" y="866"/>
                  <a:pt x="444" y="944"/>
                </a:cubicBezTo>
                <a:cubicBezTo>
                  <a:pt x="573" y="1022"/>
                  <a:pt x="714" y="1127"/>
                  <a:pt x="937" y="1169"/>
                </a:cubicBezTo>
                <a:cubicBezTo>
                  <a:pt x="1160" y="1211"/>
                  <a:pt x="1579" y="1226"/>
                  <a:pt x="1781" y="1194"/>
                </a:cubicBezTo>
                <a:cubicBezTo>
                  <a:pt x="1983" y="1162"/>
                  <a:pt x="2066" y="1068"/>
                  <a:pt x="2150" y="975"/>
                </a:cubicBezTo>
              </a:path>
            </a:pathLst>
          </a:custGeom>
          <a:noFill/>
          <a:ln w="38100">
            <a:solidFill>
              <a:srgbClr val="0505FF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0505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C23324E-A8EC-1A43-98C4-73056CA2A95A}"/>
              </a:ext>
            </a:extLst>
          </p:cNvPr>
          <p:cNvSpPr>
            <a:spLocks/>
          </p:cNvSpPr>
          <p:nvPr/>
        </p:nvSpPr>
        <p:spPr bwMode="auto">
          <a:xfrm flipH="1">
            <a:off x="1762332" y="3102859"/>
            <a:ext cx="3109913" cy="1946275"/>
          </a:xfrm>
          <a:custGeom>
            <a:avLst/>
            <a:gdLst>
              <a:gd name="T0" fmla="*/ 0 w 2150"/>
              <a:gd name="T1" fmla="*/ 0 h 1226"/>
              <a:gd name="T2" fmla="*/ 37 w 2150"/>
              <a:gd name="T3" fmla="*/ 337 h 1226"/>
              <a:gd name="T4" fmla="*/ 162 w 2150"/>
              <a:gd name="T5" fmla="*/ 700 h 1226"/>
              <a:gd name="T6" fmla="*/ 444 w 2150"/>
              <a:gd name="T7" fmla="*/ 944 h 1226"/>
              <a:gd name="T8" fmla="*/ 937 w 2150"/>
              <a:gd name="T9" fmla="*/ 1169 h 1226"/>
              <a:gd name="T10" fmla="*/ 1781 w 2150"/>
              <a:gd name="T11" fmla="*/ 1194 h 1226"/>
              <a:gd name="T12" fmla="*/ 2150 w 2150"/>
              <a:gd name="T13" fmla="*/ 975 h 1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50" h="1226">
                <a:moveTo>
                  <a:pt x="0" y="0"/>
                </a:moveTo>
                <a:cubicBezTo>
                  <a:pt x="5" y="110"/>
                  <a:pt x="10" y="220"/>
                  <a:pt x="37" y="337"/>
                </a:cubicBezTo>
                <a:cubicBezTo>
                  <a:pt x="64" y="454"/>
                  <a:pt x="94" y="599"/>
                  <a:pt x="162" y="700"/>
                </a:cubicBezTo>
                <a:cubicBezTo>
                  <a:pt x="230" y="801"/>
                  <a:pt x="315" y="866"/>
                  <a:pt x="444" y="944"/>
                </a:cubicBezTo>
                <a:cubicBezTo>
                  <a:pt x="573" y="1022"/>
                  <a:pt x="714" y="1127"/>
                  <a:pt x="937" y="1169"/>
                </a:cubicBezTo>
                <a:cubicBezTo>
                  <a:pt x="1160" y="1211"/>
                  <a:pt x="1579" y="1226"/>
                  <a:pt x="1781" y="1194"/>
                </a:cubicBezTo>
                <a:cubicBezTo>
                  <a:pt x="1983" y="1162"/>
                  <a:pt x="2066" y="1068"/>
                  <a:pt x="2150" y="975"/>
                </a:cubicBezTo>
              </a:path>
            </a:pathLst>
          </a:custGeom>
          <a:noFill/>
          <a:ln w="38100">
            <a:solidFill>
              <a:srgbClr val="0505FF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0505FF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E53F2E33-3568-1849-89DE-7F9145886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307" y="4356984"/>
            <a:ext cx="1481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Electrical</a:t>
            </a:r>
          </a:p>
          <a:p>
            <a:pPr eaLnBrk="0" hangingPunct="0"/>
            <a:r>
              <a:rPr lang="en-US" sz="1800" i="1">
                <a:solidFill>
                  <a:srgbClr val="0039AC"/>
                </a:solidFill>
                <a:latin typeface="Arial" charset="0"/>
                <a:ea typeface="ＭＳ Ｐゴシック" charset="0"/>
              </a:rPr>
              <a:t>equipotential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6759351-4ACF-6840-863D-7A6AAAFC8333}"/>
              </a:ext>
            </a:extLst>
          </p:cNvPr>
          <p:cNvSpPr txBox="1"/>
          <p:nvPr/>
        </p:nvSpPr>
        <p:spPr>
          <a:xfrm>
            <a:off x="2954922" y="2638374"/>
            <a:ext cx="36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+</a:t>
            </a: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759D7747-AAE9-A440-B49C-635D7D4511BB}"/>
              </a:ext>
            </a:extLst>
          </p:cNvPr>
          <p:cNvSpPr txBox="1"/>
          <p:nvPr/>
        </p:nvSpPr>
        <p:spPr>
          <a:xfrm>
            <a:off x="8633587" y="264434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 dirty="0"/>
              <a:t>–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E8702-3EF7-8046-9699-EB82F5EF1FBC}"/>
              </a:ext>
            </a:extLst>
          </p:cNvPr>
          <p:cNvSpPr txBox="1"/>
          <p:nvPr/>
        </p:nvSpPr>
        <p:spPr>
          <a:xfrm>
            <a:off x="6270171" y="2419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8185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9AD49E5C-6CD0-9E49-A131-79DF35B67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925" y="300037"/>
            <a:ext cx="78314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Relations for electromagnetic methods (including radar!)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are governed by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Maxwell’s equations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:</a:t>
            </a:r>
            <a:endParaRPr lang="en-US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3A278C-4BF6-9C4B-BF0F-360DF6E34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013" y="1364424"/>
            <a:ext cx="11303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1A1A7680-8CB3-5447-8B6B-9EFB0E13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688" y="1517649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electric field;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charge density; 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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permittivity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722B7-71C0-D249-9884-9ADAA280B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88" y="1689924"/>
            <a:ext cx="236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F2C152-A11E-9E4C-9161-AAAA1427D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75" y="1545843"/>
            <a:ext cx="261938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1F33B3-9D91-D44E-989C-82A9EF4AC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13" y="2398712"/>
            <a:ext cx="107791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D5D15C-80DF-A341-98A8-59294B7C7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088" y="2402650"/>
            <a:ext cx="3143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Text Box 10">
            <a:extLst>
              <a:ext uri="{FF2B5EF4-FFF2-40B4-BE49-F238E27FC236}">
                <a16:creationId xmlns:a16="http://schemas.microsoft.com/office/drawing/2014/main" id="{45E8D1B8-1DE9-3746-AEB3-5EF420038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488" y="2370137"/>
            <a:ext cx="2393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magnetic field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B2F93C-77FF-F84D-9B1F-0D4EFBB06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875" y="1290637"/>
            <a:ext cx="8056563" cy="862012"/>
          </a:xfrm>
          <a:prstGeom prst="rect">
            <a:avLst/>
          </a:prstGeom>
          <a:noFill/>
          <a:ln w="50800">
            <a:solidFill>
              <a:srgbClr val="0039A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787672-BD30-AF42-BFE4-5D9C8669C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113" y="2157412"/>
            <a:ext cx="4306887" cy="862012"/>
          </a:xfrm>
          <a:prstGeom prst="rect">
            <a:avLst/>
          </a:prstGeom>
          <a:noFill/>
          <a:ln w="50800">
            <a:solidFill>
              <a:srgbClr val="0039A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1B9E0E-D29D-9444-BB45-A73DF4DD0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875" y="3014662"/>
            <a:ext cx="2084388" cy="862012"/>
          </a:xfrm>
          <a:prstGeom prst="rect">
            <a:avLst/>
          </a:prstGeom>
          <a:noFill/>
          <a:ln w="50800">
            <a:solidFill>
              <a:srgbClr val="0039A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5CAD3A7-77B1-1D48-AB58-C3B8389B9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238" y="3067049"/>
            <a:ext cx="1603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9FEAF73-28C2-5044-BFC9-4397F032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113" y="3881437"/>
            <a:ext cx="6994525" cy="981075"/>
          </a:xfrm>
          <a:prstGeom prst="rect">
            <a:avLst/>
          </a:prstGeom>
          <a:noFill/>
          <a:ln w="50800">
            <a:solidFill>
              <a:srgbClr val="0039A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04E785-6AE6-1243-A2AB-71C376F70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613" y="3910012"/>
            <a:ext cx="2417762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" name="Text Box 17">
            <a:extLst>
              <a:ext uri="{FF2B5EF4-FFF2-40B4-BE49-F238E27FC236}">
                <a16:creationId xmlns:a16="http://schemas.microsoft.com/office/drawing/2014/main" id="{6E949878-BEF5-3740-962D-8C03541E0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413" y="3976687"/>
            <a:ext cx="3919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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magnetic susceptibility,</a:t>
            </a:r>
          </a:p>
          <a:p>
            <a:pPr eaLnBrk="0" hangingPunct="0"/>
            <a:r>
              <a:rPr lang="en-US" sz="24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current density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F82407-AD3C-D243-9467-7AF254D25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37" y="4364592"/>
            <a:ext cx="2365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" name="Text Box 19">
            <a:extLst>
              <a:ext uri="{FF2B5EF4-FFF2-40B4-BE49-F238E27FC236}">
                <a16:creationId xmlns:a16="http://schemas.microsoft.com/office/drawing/2014/main" id="{BFF562D6-C112-4141-9845-5AE6DE1C8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413" y="5133974"/>
            <a:ext cx="2316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By Ohm’s Law,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9AEEC6A-D575-2148-9986-D0A235DA9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138" y="5665787"/>
            <a:ext cx="14779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" name="Text Box 21">
            <a:extLst>
              <a:ext uri="{FF2B5EF4-FFF2-40B4-BE49-F238E27FC236}">
                <a16:creationId xmlns:a16="http://schemas.microsoft.com/office/drawing/2014/main" id="{79C085FC-566F-674B-B678-4451035D5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875" y="5699124"/>
            <a:ext cx="30599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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conductivity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</a:t>
            </a:r>
          </a:p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 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resistivity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EC64726-1A00-E740-B986-6B0E5765650C}"/>
              </a:ext>
            </a:extLst>
          </p:cNvPr>
          <p:cNvSpPr/>
          <p:nvPr/>
        </p:nvSpPr>
        <p:spPr>
          <a:xfrm>
            <a:off x="681547" y="1402495"/>
            <a:ext cx="1885595" cy="31751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3AA"/>
                </a:solidFill>
              </a:rPr>
              <a:t>Note: The dot-product of a gradient operator with a vector gives the vector field’s “divergence”; the cross product gives its “curl”</a:t>
            </a:r>
          </a:p>
        </p:txBody>
      </p:sp>
    </p:spTree>
    <p:extLst>
      <p:ext uri="{BB962C8B-B14F-4D97-AF65-F5344CB8AC3E}">
        <p14:creationId xmlns:p14="http://schemas.microsoft.com/office/powerpoint/2010/main" val="67688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72E4C04B-6D5E-4346-9913-1C161B3CC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2166144"/>
            <a:ext cx="763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The electric field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           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(where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V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is potential in volts)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2D130-B6F5-0143-9B12-FE64B7CA3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800" y="2199481"/>
            <a:ext cx="10572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E414A89-13BE-B048-AA49-6E5ED5779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1559719"/>
            <a:ext cx="5744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Definition of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electrical potential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: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B187B285-6DCC-AA45-A6C2-EF88634C7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2772569"/>
            <a:ext cx="77998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If we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assume</a:t>
            </a:r>
            <a:r>
              <a:rPr lang="en-US" sz="2400" i="1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no time dependence &amp; no static charge:</a:t>
            </a:r>
            <a:endParaRPr lang="en-US" sz="2400" i="1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22C246-0E91-A042-A736-7D71CD6F9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96" y="3482156"/>
            <a:ext cx="14287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D6ADD7-E8C4-C141-9C26-1ED256380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249" y="3623443"/>
            <a:ext cx="8302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E9F2C6-E77E-4248-81B0-C2B441032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725" y="4849019"/>
            <a:ext cx="2706687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 Box 10">
            <a:extLst>
              <a:ext uri="{FF2B5EF4-FFF2-40B4-BE49-F238E27FC236}">
                <a16:creationId xmlns:a16="http://schemas.microsoft.com/office/drawing/2014/main" id="{5B162CBB-A336-4E48-B372-A4350139A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4242594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Then: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D5DC0006-C88E-7E47-BB20-FC00BAC07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5812631"/>
            <a:ext cx="377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This is Laplace’s equation!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0C4B7391-6AEF-D84F-9540-1F7AC9247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087" y="588169"/>
            <a:ext cx="707747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Similar to gravity and magnetics, DC resistivity is a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potential field method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: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D791C2-1AB0-DD41-921F-94C2FB3FD205}"/>
              </a:ext>
            </a:extLst>
          </p:cNvPr>
          <p:cNvSpPr/>
          <p:nvPr/>
        </p:nvSpPr>
        <p:spPr>
          <a:xfrm>
            <a:off x="4282345" y="2748880"/>
            <a:ext cx="2970380" cy="522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F176BFA-54A2-E344-8B4B-FAC8570940ED}"/>
              </a:ext>
            </a:extLst>
          </p:cNvPr>
          <p:cNvSpPr/>
          <p:nvPr/>
        </p:nvSpPr>
        <p:spPr>
          <a:xfrm>
            <a:off x="4804854" y="3407701"/>
            <a:ext cx="1618659" cy="863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97BF771-E044-7548-9009-F2A68EAD4E5D}"/>
              </a:ext>
            </a:extLst>
          </p:cNvPr>
          <p:cNvSpPr/>
          <p:nvPr/>
        </p:nvSpPr>
        <p:spPr>
          <a:xfrm>
            <a:off x="7423111" y="2765918"/>
            <a:ext cx="2322916" cy="51115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E3EF510-1604-A04F-B803-7A5DAA935446}"/>
              </a:ext>
            </a:extLst>
          </p:cNvPr>
          <p:cNvSpPr/>
          <p:nvPr/>
        </p:nvSpPr>
        <p:spPr>
          <a:xfrm>
            <a:off x="8008099" y="3583766"/>
            <a:ext cx="1164300" cy="51115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47766</TotalTime>
  <Words>573</Words>
  <Application>Microsoft Macintosh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64</cp:revision>
  <cp:lastPrinted>2024-03-18T19:12:33Z</cp:lastPrinted>
  <dcterms:created xsi:type="dcterms:W3CDTF">2022-01-10T14:15:51Z</dcterms:created>
  <dcterms:modified xsi:type="dcterms:W3CDTF">2024-04-08T18:24:33Z</dcterms:modified>
</cp:coreProperties>
</file>