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66" r:id="rId3"/>
    <p:sldId id="280" r:id="rId4"/>
    <p:sldId id="274" r:id="rId5"/>
    <p:sldId id="304" r:id="rId6"/>
    <p:sldId id="305" r:id="rId7"/>
    <p:sldId id="303" r:id="rId8"/>
    <p:sldId id="281" r:id="rId9"/>
    <p:sldId id="298" r:id="rId10"/>
    <p:sldId id="339" r:id="rId11"/>
    <p:sldId id="292" r:id="rId12"/>
    <p:sldId id="307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5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Apr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99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8 Apr: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450-493 (§7.4–7.7)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E5FC8BEC-8C69-47D7-536F-875E72AE5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941" y="1720840"/>
            <a:ext cx="840005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Measurements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 Instrumentation: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Fluxgate magnetometer</a:t>
            </a:r>
            <a:r>
              <a:rPr lang="en-US" sz="1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 field intensity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 the direction of orientation of wire coils &amp; ferric cores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Proton precession magnetometer</a:t>
            </a:r>
            <a:r>
              <a:rPr lang="en-US" sz="1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intensity of the total field from frequency of AC voltage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sym typeface="Symbol" charset="0"/>
              </a:rPr>
              <a:t>• The Earth’s main core field (and long wavelengths of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crustal field) is measured via satellite; shorter wavelengths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sym typeface="Symbol" charset="0"/>
              </a:rPr>
              <a:t>   (1–500 km) are mostly mapped using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aeromagnetics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• Even smaller-scale relies on handheld or vehicular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sym typeface="Symbol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instruments</a:t>
            </a:r>
            <a:endParaRPr lang="en-US" dirty="0">
              <a:solidFill>
                <a:schemeClr val="hlin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g">
            <a:extLst>
              <a:ext uri="{FF2B5EF4-FFF2-40B4-BE49-F238E27FC236}">
                <a16:creationId xmlns:a16="http://schemas.microsoft.com/office/drawing/2014/main" id="{E67D6A93-80C5-2845-820F-3094628C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19" y="3983831"/>
            <a:ext cx="5973763" cy="270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B87019-04B8-664A-A419-9ADD2C1B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07" y="731044"/>
            <a:ext cx="5973762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5">
            <a:extLst>
              <a:ext uri="{FF2B5EF4-FFF2-40B4-BE49-F238E27FC236}">
                <a16:creationId xmlns:a16="http://schemas.microsoft.com/office/drawing/2014/main" id="{F3BF7CD3-E1FB-D74E-B193-7319C0BB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57" y="173831"/>
            <a:ext cx="8327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Note in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GravMag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 you must enter 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Preferences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in order to 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6DC48086-090C-1045-B5C6-A3E6021D5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57" y="561181"/>
            <a:ext cx="335059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specify inclination/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declination of the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main field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(then the program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allows you to input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azimuth of the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profile relative to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geographical north,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which you will need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to estimate or calculate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from GPS positions).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Also does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remanent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magnetization, which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we neglect here.</a:t>
            </a:r>
          </a:p>
        </p:txBody>
      </p:sp>
    </p:spTree>
    <p:extLst>
      <p:ext uri="{BB962C8B-B14F-4D97-AF65-F5344CB8AC3E}">
        <p14:creationId xmlns:p14="http://schemas.microsoft.com/office/powerpoint/2010/main" val="245331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CB9B0CE-D3D3-7740-B541-444FCFF1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395" y="62796"/>
            <a:ext cx="6253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DC Electrical Resistivity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E8E54-6E17-A044-AC98-676B14E8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132" y="608896"/>
            <a:ext cx="8362536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Method: </a:t>
            </a: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Apply a direct current (or very low frequency alternating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current) to the Earth using a dipole current source/sink</a:t>
            </a: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Measure voltage across a </a:t>
            </a:r>
            <a:r>
              <a:rPr lang="en-US" dirty="0">
                <a:solidFill>
                  <a:srgbClr val="0039AC"/>
                </a:solidFill>
              </a:rPr>
              <a:t>second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pair of electrode probes</a:t>
            </a: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measured voltage is a difference in electrical potential…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Advantage: Instrumentation doesn’t require great sensitivity!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12A1F-448F-D44F-901E-4337F7D96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270" y="3088571"/>
            <a:ext cx="7967662" cy="273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F82AB7C-4E99-D549-BB1D-749389E21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270" y="3079046"/>
            <a:ext cx="7967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1CD85B76-74A3-974D-BB3C-88F09F2E8E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83120" y="2780596"/>
            <a:ext cx="307975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C334BBE-793C-964E-A75E-55E32D83A9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633032" y="2753609"/>
            <a:ext cx="307975" cy="287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C32CCD3-A825-544A-9E38-C5FE1FED806D}"/>
              </a:ext>
            </a:extLst>
          </p:cNvPr>
          <p:cNvSpPr>
            <a:spLocks/>
          </p:cNvSpPr>
          <p:nvPr/>
        </p:nvSpPr>
        <p:spPr bwMode="auto">
          <a:xfrm>
            <a:off x="3141870" y="2285296"/>
            <a:ext cx="5645150" cy="485775"/>
          </a:xfrm>
          <a:custGeom>
            <a:avLst/>
            <a:gdLst>
              <a:gd name="T0" fmla="*/ 0 w 3556"/>
              <a:gd name="T1" fmla="*/ 306 h 306"/>
              <a:gd name="T2" fmla="*/ 0 w 3556"/>
              <a:gd name="T3" fmla="*/ 6 h 306"/>
              <a:gd name="T4" fmla="*/ 3556 w 3556"/>
              <a:gd name="T5" fmla="*/ 0 h 306"/>
              <a:gd name="T6" fmla="*/ 3556 w 3556"/>
              <a:gd name="T7" fmla="*/ 28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56" h="306">
                <a:moveTo>
                  <a:pt x="0" y="306"/>
                </a:moveTo>
                <a:lnTo>
                  <a:pt x="0" y="6"/>
                </a:lnTo>
                <a:lnTo>
                  <a:pt x="3556" y="0"/>
                </a:lnTo>
                <a:lnTo>
                  <a:pt x="355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6F3E7495-A879-3944-968E-BE1442BB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195" y="2382134"/>
            <a:ext cx="1069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2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E4626AC-07DA-2041-8927-3692140F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145" y="2366259"/>
            <a:ext cx="727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2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Sink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9C93D26F-E542-F241-87DF-E783B744B7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1095" y="2294821"/>
            <a:ext cx="852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3F0B69E0-6187-7A4F-BAD4-BB191E367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870" y="2493259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59DD97C-CEF3-1B49-86EC-DBC1DD28ED88}"/>
              </a:ext>
            </a:extLst>
          </p:cNvPr>
          <p:cNvSpPr>
            <a:spLocks/>
          </p:cNvSpPr>
          <p:nvPr/>
        </p:nvSpPr>
        <p:spPr bwMode="auto">
          <a:xfrm>
            <a:off x="3132345" y="3069521"/>
            <a:ext cx="5664200" cy="1858963"/>
          </a:xfrm>
          <a:custGeom>
            <a:avLst/>
            <a:gdLst>
              <a:gd name="T0" fmla="*/ 0 w 3568"/>
              <a:gd name="T1" fmla="*/ 12 h 1171"/>
              <a:gd name="T2" fmla="*/ 687 w 3568"/>
              <a:gd name="T3" fmla="*/ 862 h 1171"/>
              <a:gd name="T4" fmla="*/ 1818 w 3568"/>
              <a:gd name="T5" fmla="*/ 1156 h 1171"/>
              <a:gd name="T6" fmla="*/ 2737 w 3568"/>
              <a:gd name="T7" fmla="*/ 950 h 1171"/>
              <a:gd name="T8" fmla="*/ 3568 w 3568"/>
              <a:gd name="T9" fmla="*/ 0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8" h="1171">
                <a:moveTo>
                  <a:pt x="0" y="12"/>
                </a:moveTo>
                <a:cubicBezTo>
                  <a:pt x="192" y="341"/>
                  <a:pt x="384" y="671"/>
                  <a:pt x="687" y="862"/>
                </a:cubicBezTo>
                <a:cubicBezTo>
                  <a:pt x="990" y="1053"/>
                  <a:pt x="1476" y="1141"/>
                  <a:pt x="1818" y="1156"/>
                </a:cubicBezTo>
                <a:cubicBezTo>
                  <a:pt x="2160" y="1171"/>
                  <a:pt x="2445" y="1143"/>
                  <a:pt x="2737" y="950"/>
                </a:cubicBezTo>
                <a:cubicBezTo>
                  <a:pt x="3029" y="757"/>
                  <a:pt x="3298" y="378"/>
                  <a:pt x="3568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0100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3C8BC2BD-59E9-7946-99A3-F423C1B1F6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99682" y="3079046"/>
            <a:ext cx="287338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1D3D876A-304E-1240-ABB6-EF45F2339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870" y="3128259"/>
            <a:ext cx="188912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6704EF76-7990-2948-9F87-0E565647E7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48420" y="2848859"/>
            <a:ext cx="219075" cy="219075"/>
          </a:xfrm>
          <a:prstGeom prst="triangle">
            <a:avLst>
              <a:gd name="adj" fmla="val 50000"/>
            </a:avLst>
          </a:prstGeom>
          <a:solidFill>
            <a:srgbClr val="050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452048CD-CBDF-8D49-A510-36F8B5E6C7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05820" y="2842509"/>
            <a:ext cx="219075" cy="219075"/>
          </a:xfrm>
          <a:prstGeom prst="triangle">
            <a:avLst>
              <a:gd name="adj" fmla="val 50000"/>
            </a:avLst>
          </a:prstGeom>
          <a:solidFill>
            <a:srgbClr val="050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C10EE0-D3CB-904A-B9D0-738A24BA364F}"/>
              </a:ext>
            </a:extLst>
          </p:cNvPr>
          <p:cNvSpPr>
            <a:spLocks/>
          </p:cNvSpPr>
          <p:nvPr/>
        </p:nvSpPr>
        <p:spPr bwMode="auto">
          <a:xfrm>
            <a:off x="4857957" y="2483734"/>
            <a:ext cx="2054225" cy="347662"/>
          </a:xfrm>
          <a:custGeom>
            <a:avLst/>
            <a:gdLst>
              <a:gd name="T0" fmla="*/ 0 w 1294"/>
              <a:gd name="T1" fmla="*/ 219 h 219"/>
              <a:gd name="T2" fmla="*/ 0 w 1294"/>
              <a:gd name="T3" fmla="*/ 63 h 219"/>
              <a:gd name="T4" fmla="*/ 388 w 1294"/>
              <a:gd name="T5" fmla="*/ 63 h 219"/>
              <a:gd name="T6" fmla="*/ 413 w 1294"/>
              <a:gd name="T7" fmla="*/ 138 h 219"/>
              <a:gd name="T8" fmla="*/ 475 w 1294"/>
              <a:gd name="T9" fmla="*/ 0 h 219"/>
              <a:gd name="T10" fmla="*/ 513 w 1294"/>
              <a:gd name="T11" fmla="*/ 138 h 219"/>
              <a:gd name="T12" fmla="*/ 575 w 1294"/>
              <a:gd name="T13" fmla="*/ 0 h 219"/>
              <a:gd name="T14" fmla="*/ 619 w 1294"/>
              <a:gd name="T15" fmla="*/ 131 h 219"/>
              <a:gd name="T16" fmla="*/ 669 w 1294"/>
              <a:gd name="T17" fmla="*/ 6 h 219"/>
              <a:gd name="T18" fmla="*/ 706 w 1294"/>
              <a:gd name="T19" fmla="*/ 75 h 219"/>
              <a:gd name="T20" fmla="*/ 1294 w 1294"/>
              <a:gd name="T21" fmla="*/ 75 h 219"/>
              <a:gd name="T22" fmla="*/ 1294 w 1294"/>
              <a:gd name="T23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4" h="219">
                <a:moveTo>
                  <a:pt x="0" y="219"/>
                </a:moveTo>
                <a:lnTo>
                  <a:pt x="0" y="63"/>
                </a:lnTo>
                <a:lnTo>
                  <a:pt x="388" y="63"/>
                </a:lnTo>
                <a:lnTo>
                  <a:pt x="413" y="138"/>
                </a:lnTo>
                <a:lnTo>
                  <a:pt x="475" y="0"/>
                </a:lnTo>
                <a:lnTo>
                  <a:pt x="513" y="138"/>
                </a:lnTo>
                <a:lnTo>
                  <a:pt x="575" y="0"/>
                </a:lnTo>
                <a:lnTo>
                  <a:pt x="619" y="131"/>
                </a:lnTo>
                <a:lnTo>
                  <a:pt x="669" y="6"/>
                </a:lnTo>
                <a:lnTo>
                  <a:pt x="706" y="75"/>
                </a:lnTo>
                <a:lnTo>
                  <a:pt x="1294" y="75"/>
                </a:lnTo>
                <a:lnTo>
                  <a:pt x="1294" y="219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75D90C-D79B-EC4D-8F88-7EC8EFCA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420" y="2118609"/>
            <a:ext cx="328612" cy="3365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0F8FFE-8D8B-7C47-9443-5185A79A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832" y="2439284"/>
            <a:ext cx="328613" cy="3365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CDFC2F9-46E1-7A47-82B4-43C480E4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482" y="4955471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0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Current (charge) flow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EB9C5A0-6DF6-1948-AA3E-6E89C8ABE0E2}"/>
              </a:ext>
            </a:extLst>
          </p:cNvPr>
          <p:cNvSpPr>
            <a:spLocks/>
          </p:cNvSpPr>
          <p:nvPr/>
        </p:nvSpPr>
        <p:spPr bwMode="auto">
          <a:xfrm>
            <a:off x="6912182" y="3069521"/>
            <a:ext cx="3413125" cy="1946275"/>
          </a:xfrm>
          <a:custGeom>
            <a:avLst/>
            <a:gdLst>
              <a:gd name="T0" fmla="*/ 0 w 2150"/>
              <a:gd name="T1" fmla="*/ 0 h 1226"/>
              <a:gd name="T2" fmla="*/ 37 w 2150"/>
              <a:gd name="T3" fmla="*/ 337 h 1226"/>
              <a:gd name="T4" fmla="*/ 162 w 2150"/>
              <a:gd name="T5" fmla="*/ 700 h 1226"/>
              <a:gd name="T6" fmla="*/ 444 w 2150"/>
              <a:gd name="T7" fmla="*/ 944 h 1226"/>
              <a:gd name="T8" fmla="*/ 937 w 2150"/>
              <a:gd name="T9" fmla="*/ 1169 h 1226"/>
              <a:gd name="T10" fmla="*/ 1781 w 2150"/>
              <a:gd name="T11" fmla="*/ 1194 h 1226"/>
              <a:gd name="T12" fmla="*/ 2150 w 2150"/>
              <a:gd name="T13" fmla="*/ 975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0" h="1226">
                <a:moveTo>
                  <a:pt x="0" y="0"/>
                </a:moveTo>
                <a:cubicBezTo>
                  <a:pt x="5" y="110"/>
                  <a:pt x="10" y="220"/>
                  <a:pt x="37" y="337"/>
                </a:cubicBezTo>
                <a:cubicBezTo>
                  <a:pt x="64" y="454"/>
                  <a:pt x="94" y="599"/>
                  <a:pt x="162" y="700"/>
                </a:cubicBezTo>
                <a:cubicBezTo>
                  <a:pt x="230" y="801"/>
                  <a:pt x="315" y="866"/>
                  <a:pt x="444" y="944"/>
                </a:cubicBezTo>
                <a:cubicBezTo>
                  <a:pt x="573" y="1022"/>
                  <a:pt x="714" y="1127"/>
                  <a:pt x="937" y="1169"/>
                </a:cubicBezTo>
                <a:cubicBezTo>
                  <a:pt x="1160" y="1211"/>
                  <a:pt x="1579" y="1226"/>
                  <a:pt x="1781" y="1194"/>
                </a:cubicBezTo>
                <a:cubicBezTo>
                  <a:pt x="1983" y="1162"/>
                  <a:pt x="2066" y="1068"/>
                  <a:pt x="2150" y="975"/>
                </a:cubicBezTo>
              </a:path>
            </a:pathLst>
          </a:custGeom>
          <a:noFill/>
          <a:ln w="38100">
            <a:solidFill>
              <a:srgbClr val="0505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505FF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C23324E-A8EC-1A43-98C4-73056CA2A95A}"/>
              </a:ext>
            </a:extLst>
          </p:cNvPr>
          <p:cNvSpPr>
            <a:spLocks/>
          </p:cNvSpPr>
          <p:nvPr/>
        </p:nvSpPr>
        <p:spPr bwMode="auto">
          <a:xfrm flipH="1">
            <a:off x="1762332" y="3102859"/>
            <a:ext cx="3109913" cy="1946275"/>
          </a:xfrm>
          <a:custGeom>
            <a:avLst/>
            <a:gdLst>
              <a:gd name="T0" fmla="*/ 0 w 2150"/>
              <a:gd name="T1" fmla="*/ 0 h 1226"/>
              <a:gd name="T2" fmla="*/ 37 w 2150"/>
              <a:gd name="T3" fmla="*/ 337 h 1226"/>
              <a:gd name="T4" fmla="*/ 162 w 2150"/>
              <a:gd name="T5" fmla="*/ 700 h 1226"/>
              <a:gd name="T6" fmla="*/ 444 w 2150"/>
              <a:gd name="T7" fmla="*/ 944 h 1226"/>
              <a:gd name="T8" fmla="*/ 937 w 2150"/>
              <a:gd name="T9" fmla="*/ 1169 h 1226"/>
              <a:gd name="T10" fmla="*/ 1781 w 2150"/>
              <a:gd name="T11" fmla="*/ 1194 h 1226"/>
              <a:gd name="T12" fmla="*/ 2150 w 2150"/>
              <a:gd name="T13" fmla="*/ 975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0" h="1226">
                <a:moveTo>
                  <a:pt x="0" y="0"/>
                </a:moveTo>
                <a:cubicBezTo>
                  <a:pt x="5" y="110"/>
                  <a:pt x="10" y="220"/>
                  <a:pt x="37" y="337"/>
                </a:cubicBezTo>
                <a:cubicBezTo>
                  <a:pt x="64" y="454"/>
                  <a:pt x="94" y="599"/>
                  <a:pt x="162" y="700"/>
                </a:cubicBezTo>
                <a:cubicBezTo>
                  <a:pt x="230" y="801"/>
                  <a:pt x="315" y="866"/>
                  <a:pt x="444" y="944"/>
                </a:cubicBezTo>
                <a:cubicBezTo>
                  <a:pt x="573" y="1022"/>
                  <a:pt x="714" y="1127"/>
                  <a:pt x="937" y="1169"/>
                </a:cubicBezTo>
                <a:cubicBezTo>
                  <a:pt x="1160" y="1211"/>
                  <a:pt x="1579" y="1226"/>
                  <a:pt x="1781" y="1194"/>
                </a:cubicBezTo>
                <a:cubicBezTo>
                  <a:pt x="1983" y="1162"/>
                  <a:pt x="2066" y="1068"/>
                  <a:pt x="2150" y="975"/>
                </a:cubicBezTo>
              </a:path>
            </a:pathLst>
          </a:custGeom>
          <a:noFill/>
          <a:ln w="38100">
            <a:solidFill>
              <a:srgbClr val="0505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505FF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E53F2E33-3568-1849-89DE-7F914588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307" y="4356984"/>
            <a:ext cx="1481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Electrical</a:t>
            </a:r>
          </a:p>
          <a:p>
            <a:pPr eaLnBrk="0" hangingPunct="0"/>
            <a:r>
              <a:rPr lang="en-US" sz="1800" i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equipotential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16759351-4ACF-6840-863D-7A6AAAFC8333}"/>
              </a:ext>
            </a:extLst>
          </p:cNvPr>
          <p:cNvSpPr txBox="1"/>
          <p:nvPr/>
        </p:nvSpPr>
        <p:spPr>
          <a:xfrm>
            <a:off x="2954922" y="263837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+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759D7747-AAE9-A440-B49C-635D7D4511BB}"/>
              </a:ext>
            </a:extLst>
          </p:cNvPr>
          <p:cNvSpPr txBox="1"/>
          <p:nvPr/>
        </p:nvSpPr>
        <p:spPr>
          <a:xfrm>
            <a:off x="8633587" y="26443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E8702-3EF7-8046-9699-EB82F5EF1FBC}"/>
              </a:ext>
            </a:extLst>
          </p:cNvPr>
          <p:cNvSpPr txBox="1"/>
          <p:nvPr/>
        </p:nvSpPr>
        <p:spPr>
          <a:xfrm>
            <a:off x="6270171" y="24194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4404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AD49E5C-6CD0-9E49-A131-79DF35B6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25" y="300037"/>
            <a:ext cx="78314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Relations for electromagnetic methods (including radar!)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are governed by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Maxwell’s equations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278C-4BF6-9C4B-BF0F-360DF6E3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13" y="1364424"/>
            <a:ext cx="11303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1A1A7680-8CB3-5447-8B6B-9EFB0E13B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688" y="1517649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electric field;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charge density;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permittivity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22B7-71C0-D249-9884-9ADAA280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88" y="1689924"/>
            <a:ext cx="236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2C152-A11E-9E4C-9161-AAAA1427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75" y="1545843"/>
            <a:ext cx="2619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F33B3-9D91-D44E-989C-82A9EF4A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13" y="2398712"/>
            <a:ext cx="10779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5D15C-80DF-A341-98A8-59294B7C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88" y="2402650"/>
            <a:ext cx="3143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45E8D1B8-1DE9-3746-AEB3-5EF42003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488" y="2370137"/>
            <a:ext cx="239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magnetic field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2F93C-77FF-F84D-9B1F-0D4EFBB06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875" y="1290637"/>
            <a:ext cx="8056563" cy="862012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87672-BD30-AF42-BFE4-5D9C8669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113" y="2157412"/>
            <a:ext cx="4306887" cy="862012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B9E0E-D29D-9444-BB45-A73DF4DD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875" y="3014662"/>
            <a:ext cx="2084388" cy="862012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CAD3A7-77B1-1D48-AB58-C3B8389B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38" y="3067049"/>
            <a:ext cx="160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FEAF73-28C2-5044-BFC9-4397F0320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113" y="3881437"/>
            <a:ext cx="6994525" cy="981075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04E785-6AE6-1243-A2AB-71C376F7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13" y="3910012"/>
            <a:ext cx="24177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6E949878-BEF5-3740-962D-8C03541E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413" y="3976687"/>
            <a:ext cx="3919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magnetic susceptibility,</a:t>
            </a:r>
          </a:p>
          <a:p>
            <a:pPr eaLnBrk="0" hangingPunct="0"/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current density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F82407-AD3C-D243-9467-7AF254D2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37" y="4364592"/>
            <a:ext cx="2365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19">
            <a:extLst>
              <a:ext uri="{FF2B5EF4-FFF2-40B4-BE49-F238E27FC236}">
                <a16:creationId xmlns:a16="http://schemas.microsoft.com/office/drawing/2014/main" id="{BFF562D6-C112-4141-9845-5AE6DE1C8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413" y="5133974"/>
            <a:ext cx="2316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By Ohm’s Law,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AEEC6A-D575-2148-9986-D0A235DA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38" y="5665787"/>
            <a:ext cx="147796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21">
            <a:extLst>
              <a:ext uri="{FF2B5EF4-FFF2-40B4-BE49-F238E27FC236}">
                <a16:creationId xmlns:a16="http://schemas.microsoft.com/office/drawing/2014/main" id="{79C085FC-566F-674B-B678-4451035D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875" y="5699124"/>
            <a:ext cx="30599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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conductivity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</a:t>
            </a:r>
          </a:p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 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resistivity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C64726-1A00-E740-B986-6B0E5765650C}"/>
              </a:ext>
            </a:extLst>
          </p:cNvPr>
          <p:cNvSpPr/>
          <p:nvPr/>
        </p:nvSpPr>
        <p:spPr>
          <a:xfrm>
            <a:off x="681547" y="1402495"/>
            <a:ext cx="1885595" cy="31751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Note: The dot-product of a gradient operator with a vector gives the vector field’s “divergence”; the cross product gives its “curl”</a:t>
            </a:r>
          </a:p>
        </p:txBody>
      </p:sp>
    </p:spTree>
    <p:extLst>
      <p:ext uri="{BB962C8B-B14F-4D97-AF65-F5344CB8AC3E}">
        <p14:creationId xmlns:p14="http://schemas.microsoft.com/office/powerpoint/2010/main" val="41201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2E4C04B-6D5E-4346-9913-1C161B3CC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2166144"/>
            <a:ext cx="763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electric field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(where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potential in volts)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2D130-B6F5-0143-9B12-FE64B7C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0" y="2199481"/>
            <a:ext cx="10572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E414A89-13BE-B048-AA49-6E5ED577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1559719"/>
            <a:ext cx="5744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Definition of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electrical potential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187B285-6DCC-AA45-A6C2-EF88634C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2772569"/>
            <a:ext cx="7799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If we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assume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no time dependence &amp; no static charge:</a:t>
            </a:r>
            <a:endParaRPr lang="en-US" sz="2400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2C246-0E91-A042-A736-7D71CD6F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6" y="3482156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6ADD7-E8C4-C141-9C26-1ED25638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49" y="3623443"/>
            <a:ext cx="830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9F2C6-E77E-4248-81B0-C2B44103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5" y="4849019"/>
            <a:ext cx="2706687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5B162CBB-A336-4E48-B372-A4350139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4242594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Then: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5DC0006-C88E-7E47-BB20-FC00BAC0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5812631"/>
            <a:ext cx="377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This is Laplace’s equation!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C4B7391-6AEF-D84F-9540-1F7AC924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87" y="588169"/>
            <a:ext cx="70774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Similar to gravity and magnetics, DC resistivity is a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potential field method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D791C2-1AB0-DD41-921F-94C2FB3FD205}"/>
              </a:ext>
            </a:extLst>
          </p:cNvPr>
          <p:cNvSpPr/>
          <p:nvPr/>
        </p:nvSpPr>
        <p:spPr>
          <a:xfrm>
            <a:off x="4282345" y="2748880"/>
            <a:ext cx="2970380" cy="522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176BFA-54A2-E344-8B4B-FAC8570940ED}"/>
              </a:ext>
            </a:extLst>
          </p:cNvPr>
          <p:cNvSpPr/>
          <p:nvPr/>
        </p:nvSpPr>
        <p:spPr>
          <a:xfrm>
            <a:off x="4804854" y="3407701"/>
            <a:ext cx="1618659" cy="863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7BF771-E044-7548-9009-F2A68EAD4E5D}"/>
              </a:ext>
            </a:extLst>
          </p:cNvPr>
          <p:cNvSpPr/>
          <p:nvPr/>
        </p:nvSpPr>
        <p:spPr>
          <a:xfrm>
            <a:off x="7423111" y="2765918"/>
            <a:ext cx="2322916" cy="5111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3EF510-1604-A04F-B803-7A5DAA935446}"/>
              </a:ext>
            </a:extLst>
          </p:cNvPr>
          <p:cNvSpPr/>
          <p:nvPr/>
        </p:nvSpPr>
        <p:spPr>
          <a:xfrm>
            <a:off x="8008099" y="3583766"/>
            <a:ext cx="1164300" cy="5111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33EE9-4D07-4927-36BC-4AD860DA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A28431DB-3F2E-BFC0-86D1-F542AE62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894" y="2274838"/>
            <a:ext cx="86882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Measurement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</a:t>
            </a:r>
            <a:endParaRPr lang="en-US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Data collection: remove/avoid metal; be wary of solar activity.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Reduction: subtract variations in main field (significant on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scales &gt; a few hundred meters in latitude &amp; height)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World Magnetic Model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calculator at: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  </a:t>
            </a:r>
            <a:r>
              <a:rPr lang="en-US" sz="2000" u="sng" dirty="0">
                <a:solidFill>
                  <a:schemeClr val="hlink"/>
                </a:solidFill>
              </a:rPr>
              <a:t>https://</a:t>
            </a:r>
            <a:r>
              <a:rPr lang="en-US" sz="2000" u="sng" dirty="0" err="1">
                <a:solidFill>
                  <a:schemeClr val="hlink"/>
                </a:solidFill>
              </a:rPr>
              <a:t>www.ngdc.noaa.gov</a:t>
            </a:r>
            <a:r>
              <a:rPr lang="en-US" sz="2000" u="sng" dirty="0">
                <a:solidFill>
                  <a:schemeClr val="hlink"/>
                </a:solidFill>
              </a:rPr>
              <a:t>/</a:t>
            </a:r>
            <a:r>
              <a:rPr lang="en-US" sz="2000" u="sng" dirty="0" err="1">
                <a:solidFill>
                  <a:schemeClr val="hlink"/>
                </a:solidFill>
              </a:rPr>
              <a:t>geomag</a:t>
            </a:r>
            <a:r>
              <a:rPr lang="en-US" sz="2000" u="sng" dirty="0">
                <a:solidFill>
                  <a:schemeClr val="hlink"/>
                </a:solidFill>
              </a:rPr>
              <a:t>/calculators/</a:t>
            </a:r>
            <a:r>
              <a:rPr lang="en-US" sz="2000" u="sng" dirty="0" err="1">
                <a:solidFill>
                  <a:schemeClr val="hlink"/>
                </a:solidFill>
              </a:rPr>
              <a:t>magcalc.shtml#igrfwmm</a:t>
            </a:r>
            <a:endParaRPr lang="en-US" sz="1800" u="sng" dirty="0">
              <a:solidFill>
                <a:srgbClr val="0039A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8C3E0B8-4E4D-9046-ADF7-762354EB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69" y="535782"/>
            <a:ext cx="7912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Modeling Magnetic Anomalies: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3F8653E-3A67-A54C-A349-8DB40AAD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794" y="1323182"/>
            <a:ext cx="863730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Poisson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equation for magnetism (analogous to gravity) is: </a:t>
            </a: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where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field,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potential, </a:t>
            </a:r>
          </a:p>
          <a:p>
            <a:pPr algn="l" eaLnBrk="0" hangingPunct="0"/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            </a:t>
            </a:r>
            <a:r>
              <a:rPr lang="en-US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magnetic permeability,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      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 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dipole moment per unit volume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If we assume a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</a:t>
            </a:r>
            <a:r>
              <a:rPr lang="ja-JP" alt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monopole</a:t>
            </a:r>
            <a:r>
              <a:rPr lang="ja-JP" alt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(i.e.,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-m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part of the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dipole is so far away we can ignore it) at the origin, then the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potential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			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cross-sectional area)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E24E7-2BC5-544D-95B4-1414EFF2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4" y="1826419"/>
            <a:ext cx="3938588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28F31-7F9E-EB4B-8BF5-5538FC1F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86" y="2420699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C82F97-9B64-5244-B1D5-C3E22EC3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4" y="3226546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81F64-D0D2-4849-B991-2F3D0090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4" y="4525169"/>
            <a:ext cx="22447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1B25DD-D7FC-2746-8511-FB1DAF7E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44" y="5544344"/>
            <a:ext cx="53371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DA257834-7FE7-4A4C-9A9A-33F35889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851" y="100013"/>
            <a:ext cx="81401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If w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 define the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direction as toward magnetic north, then </a:t>
            </a:r>
            <a:endParaRPr lang="en-US" dirty="0">
              <a:solidFill>
                <a:srgbClr val="0039AC"/>
              </a:solidFill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the total-field </a:t>
            </a:r>
            <a:r>
              <a:rPr lang="en-US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anomaly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(difference from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magnitude of the main field) is a scalar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that can be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expressed as: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(where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inclination)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10862-21BD-4E41-8000-43B53884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38" y="1166813"/>
            <a:ext cx="3419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8E1D7-1C52-5449-8AD4-F168037B8A83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63" y="1974851"/>
            <a:ext cx="81661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000000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C8E408F8-A114-5345-8668-BC73FF8B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813" y="2667001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8C1FE-9970-C54E-BBF6-9D8BF180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76" y="4560888"/>
            <a:ext cx="816768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9888AA1F-C497-8A45-B2C9-438426FC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138" y="2486026"/>
            <a:ext cx="15001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70°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34BF7D5-B61A-2E49-9256-663F1A52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576" y="5157788"/>
            <a:ext cx="666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0°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5F27256C-3336-994C-B987-6A5A0992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001" y="5740401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D77DB6C8-FE08-1B44-BDC7-04F082D9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188" y="352901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D77BDFF-F135-574B-B7BE-4D1DB7FC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988" y="579596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3A624AEA-B8E5-D64A-8698-133A26A6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313" y="26908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7618697-1D71-5F4C-8CD6-EA9D0129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113" y="50530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C08F3F-F96D-7743-8743-B1D9D605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313" y="1776413"/>
            <a:ext cx="3206750" cy="5762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3A0903F-E9C2-B24D-B3ED-5716995338B4}"/>
              </a:ext>
            </a:extLst>
          </p:cNvPr>
          <p:cNvSpPr/>
          <p:nvPr/>
        </p:nvSpPr>
        <p:spPr bwMode="auto">
          <a:xfrm>
            <a:off x="6684637" y="1753425"/>
            <a:ext cx="685800" cy="6096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518453-4048-F84F-9B8C-0D9D700F1B76}"/>
              </a:ext>
            </a:extLst>
          </p:cNvPr>
          <p:cNvSpPr/>
          <p:nvPr/>
        </p:nvSpPr>
        <p:spPr bwMode="auto">
          <a:xfrm>
            <a:off x="5693375" y="1223386"/>
            <a:ext cx="544714" cy="511459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BEE9D5-3AED-A240-B530-DFF6ABD5F19D}"/>
              </a:ext>
            </a:extLst>
          </p:cNvPr>
          <p:cNvSpPr/>
          <p:nvPr/>
        </p:nvSpPr>
        <p:spPr bwMode="auto">
          <a:xfrm>
            <a:off x="7176313" y="1243013"/>
            <a:ext cx="544714" cy="51145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5462D-1F8A-8340-BE8F-9C6196A32BC8}"/>
              </a:ext>
            </a:extLst>
          </p:cNvPr>
          <p:cNvSpPr/>
          <p:nvPr/>
        </p:nvSpPr>
        <p:spPr bwMode="auto">
          <a:xfrm>
            <a:off x="8547913" y="1741931"/>
            <a:ext cx="6858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F7BE86-9174-7E37-296D-C99A64CFC6DF}"/>
              </a:ext>
            </a:extLst>
          </p:cNvPr>
          <p:cNvSpPr/>
          <p:nvPr/>
        </p:nvSpPr>
        <p:spPr bwMode="auto">
          <a:xfrm>
            <a:off x="4869474" y="1216678"/>
            <a:ext cx="544714" cy="51145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3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0DA56DC-468D-8549-9DF0-415A71E22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205582"/>
            <a:ext cx="7916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For a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dipole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 the magnetic field is the sum of anomalies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generated by the positive and negative 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monopoles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77CA9-EA1F-BF4A-A39E-0CB68E87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280319"/>
            <a:ext cx="3798888" cy="2068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306FAC-8574-0B4E-A416-73633B7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1704182"/>
            <a:ext cx="98425" cy="1079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5285EB-4A01-D342-884C-1014E22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693194"/>
            <a:ext cx="98425" cy="107950"/>
          </a:xfrm>
          <a:prstGeom prst="ellipse">
            <a:avLst/>
          </a:prstGeom>
          <a:solidFill>
            <a:srgbClr val="FF0100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D2F3DF2-8BA6-8747-8C5E-4352A7E3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697832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1A93271-7B9D-5449-A7E4-99271F17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2755107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+m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3A3EB98-73E0-524D-B730-ED9989B5E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150" y="1793082"/>
            <a:ext cx="1300163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C6C5C65-F751-C443-8AFC-AAED8666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2169319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6AFC05-0BF9-AB43-9A9E-FCFE9AB3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1242219"/>
            <a:ext cx="42862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508BA746-CAF4-1144-A26D-D3523142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996157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B2E181E2-4F93-E742-8BB1-12FD9D242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7938" y="1280319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6686E03-E438-3F4F-87D9-2A5957785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6525" y="1270794"/>
            <a:ext cx="0" cy="138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13AB7168-334E-4B44-B81F-F3D007CF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834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n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59B577B-5EC1-954A-A146-BEA697FE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17406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630C255F-D13A-FB46-A3D2-8B671C77B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6675" y="1291432"/>
            <a:ext cx="2786063" cy="452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F78185AB-8DDF-2B4B-88DF-83E9F5E32F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4788" y="1270794"/>
            <a:ext cx="1377950" cy="141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466582B-5BD9-6F48-9A90-DCE8E701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210469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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</a:rPr>
              <a:t>1</a:t>
            </a:r>
            <a:endParaRPr lang="en-US" sz="160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42EF90E2-A467-0B4C-9617-70F060DC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372394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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</a:rPr>
              <a:t>2</a:t>
            </a:r>
            <a:endParaRPr lang="en-US" sz="160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49F925D-5F80-D343-9E7E-044BE457276F}"/>
              </a:ext>
            </a:extLst>
          </p:cNvPr>
          <p:cNvSpPr>
            <a:spLocks/>
          </p:cNvSpPr>
          <p:nvPr/>
        </p:nvSpPr>
        <p:spPr bwMode="auto">
          <a:xfrm>
            <a:off x="4357688" y="1280319"/>
            <a:ext cx="69850" cy="158750"/>
          </a:xfrm>
          <a:custGeom>
            <a:avLst/>
            <a:gdLst>
              <a:gd name="T0" fmla="*/ 44 w 44"/>
              <a:gd name="T1" fmla="*/ 100 h 100"/>
              <a:gd name="T2" fmla="*/ 7 w 44"/>
              <a:gd name="T3" fmla="*/ 62 h 100"/>
              <a:gd name="T4" fmla="*/ 1 w 4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100">
                <a:moveTo>
                  <a:pt x="44" y="100"/>
                </a:moveTo>
                <a:cubicBezTo>
                  <a:pt x="29" y="89"/>
                  <a:pt x="14" y="79"/>
                  <a:pt x="7" y="62"/>
                </a:cubicBezTo>
                <a:cubicBezTo>
                  <a:pt x="0" y="45"/>
                  <a:pt x="0" y="22"/>
                  <a:pt x="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B366C8B-5FF3-154E-AD16-B578C738BFB8}"/>
              </a:ext>
            </a:extLst>
          </p:cNvPr>
          <p:cNvSpPr>
            <a:spLocks/>
          </p:cNvSpPr>
          <p:nvPr/>
        </p:nvSpPr>
        <p:spPr bwMode="auto">
          <a:xfrm>
            <a:off x="4959350" y="1280319"/>
            <a:ext cx="147638" cy="285750"/>
          </a:xfrm>
          <a:custGeom>
            <a:avLst/>
            <a:gdLst>
              <a:gd name="T0" fmla="*/ 93 w 93"/>
              <a:gd name="T1" fmla="*/ 180 h 180"/>
              <a:gd name="T2" fmla="*/ 31 w 93"/>
              <a:gd name="T3" fmla="*/ 118 h 180"/>
              <a:gd name="T4" fmla="*/ 0 w 93"/>
              <a:gd name="T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180">
                <a:moveTo>
                  <a:pt x="93" y="180"/>
                </a:moveTo>
                <a:cubicBezTo>
                  <a:pt x="69" y="164"/>
                  <a:pt x="46" y="148"/>
                  <a:pt x="31" y="118"/>
                </a:cubicBezTo>
                <a:cubicBezTo>
                  <a:pt x="16" y="88"/>
                  <a:pt x="8" y="4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17D9711E-CE07-3747-8801-2EECA931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1473994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n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69264E53-A161-AA4B-9D17-70E6A358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1980407"/>
            <a:ext cx="33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endParaRPr lang="en-US" sz="1600" i="1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0226AD-6EA3-BD44-8DEE-F2727BCF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761332"/>
            <a:ext cx="4572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7F3C90-3BCC-6942-B18D-24B32C3D49C9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350419"/>
            <a:ext cx="87757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000000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 Box 27">
            <a:extLst>
              <a:ext uri="{FF2B5EF4-FFF2-40B4-BE49-F238E27FC236}">
                <a16:creationId xmlns:a16="http://schemas.microsoft.com/office/drawing/2014/main" id="{27D84817-8D49-E849-92A1-94F69212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36641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>
                <a:solidFill>
                  <a:srgbClr val="009D65"/>
                </a:solidFill>
                <a:latin typeface="Times New Roman" charset="0"/>
                <a:ea typeface="ＭＳ Ｐゴシック" charset="0"/>
              </a:rPr>
              <a:t>T</a:t>
            </a:r>
            <a:endParaRPr lang="en-US" i="1">
              <a:solidFill>
                <a:srgbClr val="009D65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ACDDC4B6-D957-6046-A247-4D590A8A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5228432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i="1" baseline="-25000">
                <a:solidFill>
                  <a:srgbClr val="002EE7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002EE7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1023D68-0E5C-8B46-A917-5DF56020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390232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30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i="1" baseline="-25000">
                <a:solidFill>
                  <a:srgbClr val="FF03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i="1">
              <a:solidFill>
                <a:srgbClr val="FF0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7848BC04-A9A4-A548-8301-8D0F99D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09219"/>
            <a:ext cx="15001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70°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DCAFB803-3AF0-6D48-A6E2-2A17BDC4AC18}"/>
              </a:ext>
            </a:extLst>
          </p:cNvPr>
          <p:cNvSpPr txBox="1"/>
          <p:nvPr/>
        </p:nvSpPr>
        <p:spPr>
          <a:xfrm>
            <a:off x="2432050" y="390921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/>
              <a:t>(Dipole inclination 120°;</a:t>
            </a:r>
          </a:p>
          <a:p>
            <a:r>
              <a:rPr lang="en-US" sz="1200" dirty="0"/>
              <a:t>depth to –</a:t>
            </a:r>
            <a:r>
              <a:rPr lang="en-US" sz="1200" i="1" dirty="0">
                <a:latin typeface="Times New Roman"/>
                <a:cs typeface="Times New Roman"/>
              </a:rPr>
              <a:t>m</a:t>
            </a:r>
            <a:r>
              <a:rPr lang="en-US" sz="1200" dirty="0"/>
              <a:t> is 5 m;</a:t>
            </a:r>
          </a:p>
          <a:p>
            <a:r>
              <a:rPr lang="en-US" sz="1200" dirty="0"/>
              <a:t>length of dipole 15 m)</a:t>
            </a:r>
          </a:p>
        </p:txBody>
      </p:sp>
    </p:spTree>
    <p:extLst>
      <p:ext uri="{BB962C8B-B14F-4D97-AF65-F5344CB8AC3E}">
        <p14:creationId xmlns:p14="http://schemas.microsoft.com/office/powerpoint/2010/main" val="335598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386FAA-8EC0-C246-8F3F-10EF3FD4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143"/>
            <a:ext cx="46878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2049-F876-1941-B7AC-C2D52458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2" y="399256"/>
            <a:ext cx="46878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7CDC1-EB74-6346-9246-8CBB41F5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74256"/>
            <a:ext cx="46878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ED40B-4A04-6A4B-B95F-94137DDE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2" y="3564731"/>
            <a:ext cx="46878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85DC84AC-9AFC-D943-BF8A-DABF3C06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2" y="935831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90°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3FB092C-B10C-0942-9EAC-FF3462EF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7" y="4310856"/>
            <a:ext cx="90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0°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392B7EE-805D-D349-93DF-6240F3E1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337843"/>
            <a:ext cx="107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30°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F92C4D9-1CCB-0842-8228-EE8E1AB4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7" y="986631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= 60°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C6A1783-6954-984B-A50E-DACDA326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2" y="883443"/>
            <a:ext cx="1500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0.5 m</a:t>
            </a:r>
            <a:r>
              <a:rPr lang="en-US" sz="1600" baseline="30000">
                <a:solidFill>
                  <a:schemeClr val="tx1"/>
                </a:solidFill>
                <a:ea typeface="ＭＳ Ｐゴシック" charset="0"/>
              </a:rPr>
              <a:t>2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 = 0.003</a:t>
            </a:r>
          </a:p>
          <a:p>
            <a:pPr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1600" i="1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600">
                <a:solidFill>
                  <a:schemeClr val="tx1"/>
                </a:solidFill>
                <a:ea typeface="ＭＳ Ｐゴシック" charset="0"/>
              </a:rPr>
              <a:t>= 55000 nT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FA761F2-EEFC-1442-8623-2A70E5E7BB2C}"/>
              </a:ext>
            </a:extLst>
          </p:cNvPr>
          <p:cNvSpPr/>
          <p:nvPr/>
        </p:nvSpPr>
        <p:spPr>
          <a:xfrm>
            <a:off x="227214" y="1597430"/>
            <a:ext cx="1479665" cy="3663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dirty="0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0039AC"/>
                </a:solidFill>
              </a:rPr>
              <a:t> is the vertical component anomaly; HA is horizontal; and </a:t>
            </a:r>
            <a:r>
              <a:rPr lang="en-US" dirty="0">
                <a:solidFill>
                  <a:schemeClr val="accent6"/>
                </a:solidFill>
              </a:rPr>
              <a:t>FAT</a:t>
            </a:r>
            <a:r>
              <a:rPr lang="en-US" dirty="0">
                <a:solidFill>
                  <a:srgbClr val="0039AC"/>
                </a:solidFill>
              </a:rPr>
              <a:t> is the total field anomaly (magnitude)</a:t>
            </a:r>
          </a:p>
        </p:txBody>
      </p:sp>
    </p:spTree>
    <p:extLst>
      <p:ext uri="{BB962C8B-B14F-4D97-AF65-F5344CB8AC3E}">
        <p14:creationId xmlns:p14="http://schemas.microsoft.com/office/powerpoint/2010/main" val="57676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A1F9DAE5-1204-1A4C-8A10-EF9B8DDB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56" y="119856"/>
            <a:ext cx="918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Anomaly for an Arbitrary Body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6DA75-80E6-F240-9AA7-2EC7EAEB28AF}"/>
              </a:ext>
            </a:extLst>
          </p:cNvPr>
          <p:cNvSpPr>
            <a:spLocks/>
          </p:cNvSpPr>
          <p:nvPr/>
        </p:nvSpPr>
        <p:spPr bwMode="auto">
          <a:xfrm>
            <a:off x="1978819" y="2243931"/>
            <a:ext cx="2620962" cy="1541462"/>
          </a:xfrm>
          <a:custGeom>
            <a:avLst/>
            <a:gdLst>
              <a:gd name="T0" fmla="*/ 776 w 1651"/>
              <a:gd name="T1" fmla="*/ 118 h 971"/>
              <a:gd name="T2" fmla="*/ 402 w 1651"/>
              <a:gd name="T3" fmla="*/ 61 h 971"/>
              <a:gd name="T4" fmla="*/ 34 w 1651"/>
              <a:gd name="T5" fmla="*/ 277 h 971"/>
              <a:gd name="T6" fmla="*/ 199 w 1651"/>
              <a:gd name="T7" fmla="*/ 702 h 971"/>
              <a:gd name="T8" fmla="*/ 967 w 1651"/>
              <a:gd name="T9" fmla="*/ 969 h 971"/>
              <a:gd name="T10" fmla="*/ 1386 w 1651"/>
              <a:gd name="T11" fmla="*/ 689 h 971"/>
              <a:gd name="T12" fmla="*/ 1646 w 1651"/>
              <a:gd name="T13" fmla="*/ 302 h 971"/>
              <a:gd name="T14" fmla="*/ 1418 w 1651"/>
              <a:gd name="T15" fmla="*/ 16 h 971"/>
              <a:gd name="T16" fmla="*/ 1081 w 1651"/>
              <a:gd name="T17" fmla="*/ 207 h 971"/>
              <a:gd name="T18" fmla="*/ 776 w 1651"/>
              <a:gd name="T19" fmla="*/ 118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1" h="971">
                <a:moveTo>
                  <a:pt x="776" y="118"/>
                </a:moveTo>
                <a:cubicBezTo>
                  <a:pt x="663" y="94"/>
                  <a:pt x="525" y="35"/>
                  <a:pt x="402" y="61"/>
                </a:cubicBezTo>
                <a:cubicBezTo>
                  <a:pt x="279" y="87"/>
                  <a:pt x="68" y="170"/>
                  <a:pt x="34" y="277"/>
                </a:cubicBezTo>
                <a:cubicBezTo>
                  <a:pt x="0" y="384"/>
                  <a:pt x="44" y="587"/>
                  <a:pt x="199" y="702"/>
                </a:cubicBezTo>
                <a:cubicBezTo>
                  <a:pt x="354" y="817"/>
                  <a:pt x="769" y="971"/>
                  <a:pt x="967" y="969"/>
                </a:cubicBezTo>
                <a:cubicBezTo>
                  <a:pt x="1165" y="967"/>
                  <a:pt x="1273" y="800"/>
                  <a:pt x="1386" y="689"/>
                </a:cubicBezTo>
                <a:cubicBezTo>
                  <a:pt x="1499" y="578"/>
                  <a:pt x="1641" y="414"/>
                  <a:pt x="1646" y="302"/>
                </a:cubicBezTo>
                <a:cubicBezTo>
                  <a:pt x="1651" y="190"/>
                  <a:pt x="1512" y="32"/>
                  <a:pt x="1418" y="16"/>
                </a:cubicBezTo>
                <a:cubicBezTo>
                  <a:pt x="1324" y="0"/>
                  <a:pt x="1186" y="191"/>
                  <a:pt x="1081" y="207"/>
                </a:cubicBezTo>
                <a:cubicBezTo>
                  <a:pt x="976" y="223"/>
                  <a:pt x="889" y="142"/>
                  <a:pt x="776" y="118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A6FD3598-7BE0-4E4D-A167-90A792B71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844" y="2924968"/>
            <a:ext cx="1954212" cy="1019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7D251FF5-4DFA-3F42-9BF4-3D9BC6F809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1044" y="2924968"/>
            <a:ext cx="1320800" cy="129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2EC9A7E0-F5E8-EE49-A7F0-E7C88E5D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844" y="2924968"/>
            <a:ext cx="0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C579BFE-DA96-4B49-92C8-8291DC22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556" y="3694906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80291D9-2F61-4442-91EE-9CEE981A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19" y="4009231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A667338-1E67-5D44-A584-1CFD5908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06" y="3706018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</a:t>
            </a: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99F4B47A-D1A6-1140-B20D-6E7F3938D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844" y="1100931"/>
            <a:ext cx="1138237" cy="1824037"/>
          </a:xfrm>
          <a:prstGeom prst="line">
            <a:avLst/>
          </a:prstGeom>
          <a:noFill/>
          <a:ln w="25400">
            <a:solidFill>
              <a:srgbClr val="FF0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9B7884-E906-8B4E-BF96-7997C5BE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94" y="753268"/>
            <a:ext cx="6143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4BBCD-6494-184A-A69B-7F07165C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06" y="1691481"/>
            <a:ext cx="2460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D0E1AE-F249-C04B-A533-2F7BD160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956" y="2693193"/>
            <a:ext cx="141288" cy="161925"/>
          </a:xfrm>
          <a:prstGeom prst="rect">
            <a:avLst/>
          </a:prstGeom>
          <a:solidFill>
            <a:srgbClr val="21B2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D4787663-02CA-4342-82A2-D4A1E2584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956" y="2647156"/>
            <a:ext cx="195263" cy="47625"/>
          </a:xfrm>
          <a:prstGeom prst="parallelogram">
            <a:avLst>
              <a:gd name="adj" fmla="val 102500"/>
            </a:avLst>
          </a:prstGeom>
          <a:solidFill>
            <a:srgbClr val="21B2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D9C3F31B-E929-5A4B-9A13-E7720FE7C3BC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508250" y="2724150"/>
            <a:ext cx="206375" cy="52387"/>
          </a:xfrm>
          <a:prstGeom prst="parallelogram">
            <a:avLst>
              <a:gd name="adj" fmla="val 98486"/>
            </a:avLst>
          </a:prstGeom>
          <a:solidFill>
            <a:srgbClr val="21B2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9C9AC5AD-FC80-374D-BE7D-21614664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394" y="2705893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dv</a:t>
            </a: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AE63B708-0E82-0A44-B670-A06371811B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72544" y="2750343"/>
            <a:ext cx="757237" cy="176213"/>
          </a:xfrm>
          <a:prstGeom prst="line">
            <a:avLst/>
          </a:prstGeom>
          <a:noFill/>
          <a:ln w="25400">
            <a:solidFill>
              <a:srgbClr val="FF0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FC48FC-29C3-A647-813B-A0B73AA9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6" y="2570956"/>
            <a:ext cx="2206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Line 20">
            <a:extLst>
              <a:ext uri="{FF2B5EF4-FFF2-40B4-BE49-F238E27FC236}">
                <a16:creationId xmlns:a16="http://schemas.microsoft.com/office/drawing/2014/main" id="{C1E5BD22-1F84-6246-B5B8-F6EC853F22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2769" y="1075531"/>
            <a:ext cx="1860550" cy="1141412"/>
          </a:xfrm>
          <a:prstGeom prst="line">
            <a:avLst/>
          </a:prstGeom>
          <a:noFill/>
          <a:ln w="762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C27C618-F76E-7B4C-B9E7-6EF73292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44" y="986631"/>
            <a:ext cx="118268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" name="Line 22">
            <a:extLst>
              <a:ext uri="{FF2B5EF4-FFF2-40B4-BE49-F238E27FC236}">
                <a16:creationId xmlns:a16="http://schemas.microsoft.com/office/drawing/2014/main" id="{F981C78A-5F2A-9C49-A0C0-9ED7869A1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2544" y="1135856"/>
            <a:ext cx="1870075" cy="1603375"/>
          </a:xfrm>
          <a:prstGeom prst="line">
            <a:avLst/>
          </a:prstGeom>
          <a:noFill/>
          <a:ln w="25400">
            <a:solidFill>
              <a:srgbClr val="009D6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F8BB11-35F5-7B44-B54D-F1E0E4A4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4" y="1893093"/>
            <a:ext cx="6397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" name="Text Box 24">
            <a:extLst>
              <a:ext uri="{FF2B5EF4-FFF2-40B4-BE49-F238E27FC236}">
                <a16:creationId xmlns:a16="http://schemas.microsoft.com/office/drawing/2014/main" id="{84519A20-D768-D343-A287-7B13CE0E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656" y="742156"/>
            <a:ext cx="485581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Deriving the magnetic anomaly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from first principles is variously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described as 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difficult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 or</a:t>
            </a:r>
          </a:p>
          <a:p>
            <a:pPr algn="l" eaLnBrk="0" hangingPunct="0"/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complicated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… Given by</a:t>
            </a:r>
          </a:p>
          <a:p>
            <a:pPr algn="l" eaLnBrk="0" hangingPunct="0"/>
            <a:endParaRPr lang="en-US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where    is the unit direction vector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of the external field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71F1F1C-B2BC-9344-A331-BE9B5608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9" y="2464593"/>
            <a:ext cx="3148012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3C911E-16DF-E344-8E0F-AF51D205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44" y="3615531"/>
            <a:ext cx="28098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C9CFD4-A34C-B34A-A34C-A2C84CDE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56" y="4033043"/>
            <a:ext cx="13509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537B81F-6C36-1B43-853A-58501700D463}"/>
              </a:ext>
            </a:extLst>
          </p:cNvPr>
          <p:cNvSpPr>
            <a:spLocks/>
          </p:cNvSpPr>
          <p:nvPr/>
        </p:nvSpPr>
        <p:spPr bwMode="auto">
          <a:xfrm>
            <a:off x="6658769" y="4837906"/>
            <a:ext cx="2620962" cy="1541462"/>
          </a:xfrm>
          <a:custGeom>
            <a:avLst/>
            <a:gdLst>
              <a:gd name="T0" fmla="*/ 776 w 1651"/>
              <a:gd name="T1" fmla="*/ 118 h 971"/>
              <a:gd name="T2" fmla="*/ 402 w 1651"/>
              <a:gd name="T3" fmla="*/ 61 h 971"/>
              <a:gd name="T4" fmla="*/ 34 w 1651"/>
              <a:gd name="T5" fmla="*/ 277 h 971"/>
              <a:gd name="T6" fmla="*/ 199 w 1651"/>
              <a:gd name="T7" fmla="*/ 702 h 971"/>
              <a:gd name="T8" fmla="*/ 967 w 1651"/>
              <a:gd name="T9" fmla="*/ 969 h 971"/>
              <a:gd name="T10" fmla="*/ 1386 w 1651"/>
              <a:gd name="T11" fmla="*/ 689 h 971"/>
              <a:gd name="T12" fmla="*/ 1646 w 1651"/>
              <a:gd name="T13" fmla="*/ 302 h 971"/>
              <a:gd name="T14" fmla="*/ 1418 w 1651"/>
              <a:gd name="T15" fmla="*/ 16 h 971"/>
              <a:gd name="T16" fmla="*/ 1081 w 1651"/>
              <a:gd name="T17" fmla="*/ 207 h 971"/>
              <a:gd name="T18" fmla="*/ 776 w 1651"/>
              <a:gd name="T19" fmla="*/ 118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1" h="971">
                <a:moveTo>
                  <a:pt x="776" y="118"/>
                </a:moveTo>
                <a:cubicBezTo>
                  <a:pt x="663" y="94"/>
                  <a:pt x="525" y="35"/>
                  <a:pt x="402" y="61"/>
                </a:cubicBezTo>
                <a:cubicBezTo>
                  <a:pt x="279" y="87"/>
                  <a:pt x="68" y="170"/>
                  <a:pt x="34" y="277"/>
                </a:cubicBezTo>
                <a:cubicBezTo>
                  <a:pt x="0" y="384"/>
                  <a:pt x="44" y="587"/>
                  <a:pt x="199" y="702"/>
                </a:cubicBezTo>
                <a:cubicBezTo>
                  <a:pt x="354" y="817"/>
                  <a:pt x="769" y="971"/>
                  <a:pt x="967" y="969"/>
                </a:cubicBezTo>
                <a:cubicBezTo>
                  <a:pt x="1165" y="967"/>
                  <a:pt x="1273" y="800"/>
                  <a:pt x="1386" y="689"/>
                </a:cubicBezTo>
                <a:cubicBezTo>
                  <a:pt x="1499" y="578"/>
                  <a:pt x="1641" y="414"/>
                  <a:pt x="1646" y="302"/>
                </a:cubicBezTo>
                <a:cubicBezTo>
                  <a:pt x="1651" y="190"/>
                  <a:pt x="1512" y="32"/>
                  <a:pt x="1418" y="16"/>
                </a:cubicBezTo>
                <a:cubicBezTo>
                  <a:pt x="1324" y="0"/>
                  <a:pt x="1186" y="191"/>
                  <a:pt x="1081" y="207"/>
                </a:cubicBezTo>
                <a:cubicBezTo>
                  <a:pt x="976" y="223"/>
                  <a:pt x="889" y="142"/>
                  <a:pt x="776" y="118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8FF31E-4075-7C4A-9BD8-D09F1DFDDC60}"/>
              </a:ext>
            </a:extLst>
          </p:cNvPr>
          <p:cNvGrpSpPr>
            <a:grpSpLocks/>
          </p:cNvGrpSpPr>
          <p:nvPr/>
        </p:nvGrpSpPr>
        <p:grpSpPr bwMode="auto">
          <a:xfrm>
            <a:off x="7169944" y="5339569"/>
            <a:ext cx="195262" cy="207963"/>
            <a:chOff x="648" y="1743"/>
            <a:chExt cx="123" cy="13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3A2A00-1846-394D-9D64-66F32FF7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72"/>
              <a:ext cx="89" cy="102"/>
            </a:xfrm>
            <a:prstGeom prst="rect">
              <a:avLst/>
            </a:prstGeom>
            <a:solidFill>
              <a:srgbClr val="21B2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AutoShape 31">
              <a:extLst>
                <a:ext uri="{FF2B5EF4-FFF2-40B4-BE49-F238E27FC236}">
                  <a16:creationId xmlns:a16="http://schemas.microsoft.com/office/drawing/2014/main" id="{02855697-143D-AD46-8E51-3F8893010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43"/>
              <a:ext cx="123" cy="30"/>
            </a:xfrm>
            <a:prstGeom prst="parallelogram">
              <a:avLst>
                <a:gd name="adj" fmla="val 102500"/>
              </a:avLst>
            </a:prstGeom>
            <a:solidFill>
              <a:srgbClr val="21B2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AutoShape 32">
              <a:extLst>
                <a:ext uri="{FF2B5EF4-FFF2-40B4-BE49-F238E27FC236}">
                  <a16:creationId xmlns:a16="http://schemas.microsoft.com/office/drawing/2014/main" id="{A5DEE8FA-7348-7846-83D2-ECCDDED25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689" y="1791"/>
              <a:ext cx="130" cy="33"/>
            </a:xfrm>
            <a:prstGeom prst="parallelogram">
              <a:avLst>
                <a:gd name="adj" fmla="val 98485"/>
              </a:avLst>
            </a:prstGeom>
            <a:solidFill>
              <a:srgbClr val="21B2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4BC482-4F77-FA40-B9A0-F1A7D092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131" y="5464968"/>
            <a:ext cx="98425" cy="1079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58A1C3-BD69-2B41-B1A7-F8C92EF1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006" y="5322093"/>
            <a:ext cx="98425" cy="107950"/>
          </a:xfrm>
          <a:prstGeom prst="ellipse">
            <a:avLst/>
          </a:prstGeom>
          <a:solidFill>
            <a:srgbClr val="FF0100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A99AAC5E-9317-E649-835D-05C2566FE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8206" y="5398293"/>
            <a:ext cx="698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2CAC458A-C690-4B4D-BC53-87394E80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756" y="4455318"/>
            <a:ext cx="46858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Can simplify conceptually as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integral sum of a bunch of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dipoles distributed through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volume of the body…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Analogous to gravity but with two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opposite-signed source terms!</a:t>
            </a:r>
          </a:p>
        </p:txBody>
      </p:sp>
    </p:spTree>
    <p:extLst>
      <p:ext uri="{BB962C8B-B14F-4D97-AF65-F5344CB8AC3E}">
        <p14:creationId xmlns:p14="http://schemas.microsoft.com/office/powerpoint/2010/main" val="262107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>
            <a:extLst>
              <a:ext uri="{FF2B5EF4-FFF2-40B4-BE49-F238E27FC236}">
                <a16:creationId xmlns:a16="http://schemas.microsoft.com/office/drawing/2014/main" id="{8CD911FF-E96E-2B48-B302-BC711C8A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681" y="179387"/>
            <a:ext cx="840005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Example: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Anomaly due to a sphere of radius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has vertical component</a:t>
            </a: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and horizontal component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5A24661-1490-4E4E-8726-49FD1A43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1192212"/>
            <a:ext cx="43783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365556-5CFE-3B44-A6E1-C7112150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9" y="2632075"/>
            <a:ext cx="44529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ECCEDAD-0CFB-604B-A0E1-6F9AA0F8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3756025"/>
            <a:ext cx="7954963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58ECC3-C449-F246-902D-E7A6D4FE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4294187"/>
            <a:ext cx="258127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CBF3C9D-0583-5848-83AA-35DBA9DB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307975"/>
            <a:ext cx="43957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Anomaly due to a semi-infinite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sheet has vertical component</a:t>
            </a: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for vertical Earth field… More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algebra if more general…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26529-ED7B-9747-A44C-23F0F094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189037"/>
            <a:ext cx="39258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4B12D8-DE57-D746-9401-81891095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936625"/>
            <a:ext cx="4286250" cy="1825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B1496137-2E59-CF4E-8A88-6566ED4AC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0925" y="917575"/>
            <a:ext cx="428625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1A44E-E307-E946-B1D0-6652EFF5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1539875"/>
            <a:ext cx="3097212" cy="317500"/>
          </a:xfrm>
          <a:prstGeom prst="rect">
            <a:avLst/>
          </a:prstGeom>
          <a:solidFill>
            <a:srgbClr val="FF01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A5EC020F-48A6-C542-A6D2-43BEEFE94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0" y="1525587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AF81CAD-B2D0-8A45-9859-A30CC508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1455737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45E7E85B-2D03-0940-80B7-B96F93A53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5863" y="657225"/>
            <a:ext cx="27717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665743B9-8416-A14B-BAD8-922CD207D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4588" y="517525"/>
            <a:ext cx="0" cy="363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8AD6559-D8C3-744B-A33D-504F22D4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473075"/>
            <a:ext cx="41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+x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69DF8F7-B234-3B4F-A2FD-12376186F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466725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6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–x</a:t>
            </a: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1080E1D7-CD5F-F345-9B00-BA2F15FF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920750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A9DA354-8C13-F643-A62F-CF2CD2FDB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993775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93E7C2-482E-844C-8052-135E23E8B26D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082925"/>
            <a:ext cx="73533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000000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506B7E-2A6D-A64B-934D-2F598580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810000"/>
            <a:ext cx="2374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EBD704-6DBE-F846-A61E-CEB6F39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272087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817ADC-A69A-164F-8240-0E254744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3984625"/>
            <a:ext cx="2016125" cy="44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4C4078-388B-1C4E-830F-A6A6DE45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4125912"/>
            <a:ext cx="1058863" cy="42863"/>
          </a:xfrm>
          <a:prstGeom prst="rect">
            <a:avLst/>
          </a:prstGeom>
          <a:solidFill>
            <a:srgbClr val="FF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EADE73-22BD-3C43-BEC4-1E1C54163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4278312"/>
            <a:ext cx="1058862" cy="42863"/>
          </a:xfrm>
          <a:prstGeom prst="rect">
            <a:avLst/>
          </a:prstGeom>
          <a:solidFill>
            <a:srgbClr val="FF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D89A5E71-1FC8-CE46-A56C-5F3D78C6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3914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ea typeface="ＭＳ Ｐゴシック" charset="0"/>
              </a:rPr>
              <a:t>A</a:t>
            </a:r>
            <a:endParaRPr lang="en-US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AB6F70A5-D414-8C4C-B33E-C381B3EC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408781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chemeClr val="tx1"/>
                </a:solidFill>
                <a:ea typeface="ＭＳ Ｐゴシック" charset="0"/>
              </a:rPr>
              <a:t>B</a:t>
            </a:r>
            <a:endParaRPr lang="en-US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49807</TotalTime>
  <Words>839</Words>
  <Application>Microsoft Macintosh PowerPoint</Application>
  <PresentationFormat>Widescreen</PresentationFormat>
  <Paragraphs>183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65</cp:revision>
  <cp:lastPrinted>2022-01-10T14:45:35Z</cp:lastPrinted>
  <dcterms:created xsi:type="dcterms:W3CDTF">2022-01-10T14:15:51Z</dcterms:created>
  <dcterms:modified xsi:type="dcterms:W3CDTF">2026-04-06T21:27:34Z</dcterms:modified>
</cp:coreProperties>
</file>