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84" r:id="rId3"/>
    <p:sldId id="304" r:id="rId4"/>
    <p:sldId id="285" r:id="rId5"/>
    <p:sldId id="305" r:id="rId6"/>
    <p:sldId id="287" r:id="rId7"/>
    <p:sldId id="288" r:id="rId8"/>
    <p:sldId id="272" r:id="rId9"/>
    <p:sldId id="280" r:id="rId10"/>
    <p:sldId id="274" r:id="rId11"/>
    <p:sldId id="289" r:id="rId12"/>
    <p:sldId id="290" r:id="rId13"/>
    <p:sldId id="30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96"/>
    <p:restoredTop sz="96327"/>
  </p:normalViewPr>
  <p:slideViewPr>
    <p:cSldViewPr snapToGrid="0" snapToObjects="1">
      <p:cViewPr varScale="1">
        <p:scale>
          <a:sx n="223" d="100"/>
          <a:sy n="223" d="100"/>
        </p:scale>
        <p:origin x="2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2/7/24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Feb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E79EB611-113C-3448-894F-C7D67D590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17" y="6394348"/>
            <a:ext cx="67382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for Wed 7 Feb: </a:t>
            </a:r>
            <a:r>
              <a:rPr lang="en-US" sz="2400" i="1" kern="1200" dirty="0">
                <a:solidFill>
                  <a:srgbClr val="0039AC"/>
                </a:solidFill>
                <a:effectLst/>
                <a:latin typeface="Arial Black" panose="020B0604020202020204" pitchFamily="34" charset="0"/>
                <a:ea typeface="+mn-ea"/>
                <a:cs typeface="+mn-cs"/>
              </a:rPr>
              <a:t>Burger </a:t>
            </a:r>
            <a:r>
              <a:rPr lang="en-US" sz="2400" kern="1200" dirty="0">
                <a:solidFill>
                  <a:srgbClr val="0039A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149-167 (§4-4.1)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C3AE7513-6EBB-1E38-1A91-E8DEE7C2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074" y="1589068"/>
            <a:ext cx="861883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Refraction With Dipping Layers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• Algebraic solution for </a:t>
            </a:r>
            <a:r>
              <a:rPr lang="en-US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parameters</a:t>
            </a:r>
            <a:r>
              <a:rPr lang="en-US" dirty="0">
                <a:solidFill>
                  <a:srgbClr val="0039AC"/>
                </a:solidFill>
              </a:rPr>
              <a:t> (thickness, dip, velocity)</a:t>
            </a:r>
          </a:p>
          <a:p>
            <a:r>
              <a:rPr lang="en-US" dirty="0">
                <a:solidFill>
                  <a:srgbClr val="0039AC"/>
                </a:solidFill>
              </a:rPr>
              <a:t>   of subsurface structure from </a:t>
            </a:r>
            <a:r>
              <a:rPr lang="en-US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observations</a:t>
            </a:r>
            <a:r>
              <a:rPr lang="en-US" dirty="0">
                <a:solidFill>
                  <a:srgbClr val="0039AC"/>
                </a:solidFill>
              </a:rPr>
              <a:t> (travel times)</a:t>
            </a:r>
          </a:p>
          <a:p>
            <a:r>
              <a:rPr lang="en-US" dirty="0">
                <a:solidFill>
                  <a:srgbClr val="0039AC"/>
                </a:solidFill>
              </a:rPr>
              <a:t>   is a simple example of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data inversion</a:t>
            </a:r>
          </a:p>
          <a:p>
            <a:r>
              <a:rPr lang="en-US" dirty="0">
                <a:solidFill>
                  <a:srgbClr val="0039AC"/>
                </a:solidFill>
              </a:rPr>
              <a:t>• Refract solves for multiple dipping layers using the </a:t>
            </a:r>
          </a:p>
          <a:p>
            <a:r>
              <a:rPr lang="en-US" dirty="0">
                <a:solidFill>
                  <a:srgbClr val="0039AC"/>
                </a:solidFill>
              </a:rPr>
              <a:t>   Adachi formulation</a:t>
            </a:r>
            <a:r>
              <a:rPr lang="mr-IN" dirty="0">
                <a:solidFill>
                  <a:srgbClr val="0039AC"/>
                </a:solidFill>
              </a:rPr>
              <a:t>…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sz="2400" dirty="0">
                <a:solidFill>
                  <a:srgbClr val="0039AC"/>
                </a:solidFill>
              </a:rPr>
              <a:t>•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Limitations of the Refraction Method: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  <a:sym typeface="Symbol" charset="0"/>
            </a:endParaRP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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get returns from</a:t>
            </a:r>
            <a:r>
              <a:rPr lang="en-US" sz="2400" i="1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low velocity layers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   Can alias or miss entirely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thin layers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  <a:sym typeface="Symbol" charset="0"/>
            </a:endParaRP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  Deeper layer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thicknesses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are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overestimated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for the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  first case;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underestimated</a:t>
            </a:r>
            <a:r>
              <a:rPr lang="en-US" sz="2400" dirty="0">
                <a:solidFill>
                  <a:srgbClr val="0039AC"/>
                </a:solidFill>
                <a:sym typeface="Symbol" charset="0"/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for the second</a:t>
            </a:r>
          </a:p>
        </p:txBody>
      </p: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2">
            <a:extLst>
              <a:ext uri="{FF2B5EF4-FFF2-40B4-BE49-F238E27FC236}">
                <a16:creationId xmlns:a16="http://schemas.microsoft.com/office/drawing/2014/main" id="{2449F692-8C73-4E40-88F8-0D09ADC13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t="1079" r="4341" b="9938"/>
          <a:stretch>
            <a:fillRect/>
          </a:stretch>
        </p:blipFill>
        <p:spPr bwMode="auto">
          <a:xfrm>
            <a:off x="1659731" y="438150"/>
            <a:ext cx="5029200" cy="2914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2F47E9C-46F2-A84D-8378-71FFBD5AC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819" y="2311400"/>
            <a:ext cx="1954212" cy="71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D41D84AB-E05C-6646-8C2A-818AD84D9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731" y="2236788"/>
            <a:ext cx="2073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solidFill>
                  <a:srgbClr val="FF0501"/>
                </a:solidFill>
                <a:latin typeface="Times New Roman" charset="0"/>
                <a:cs typeface="ＭＳ Ｐゴシック" charset="0"/>
              </a:rPr>
              <a:t>h</a:t>
            </a:r>
            <a:r>
              <a:rPr lang="en-US" baseline="-25000">
                <a:solidFill>
                  <a:srgbClr val="FF0501"/>
                </a:solidFill>
                <a:latin typeface="Times New Roman" charset="0"/>
                <a:cs typeface="ＭＳ Ｐゴシック" charset="0"/>
              </a:rPr>
              <a:t>1</a:t>
            </a:r>
            <a:r>
              <a:rPr lang="en-US">
                <a:solidFill>
                  <a:srgbClr val="FF0501"/>
                </a:solidFill>
                <a:cs typeface="ＭＳ Ｐゴシック" charset="0"/>
              </a:rPr>
              <a:t> = 45 m</a:t>
            </a:r>
          </a:p>
          <a:p>
            <a:pPr algn="ctr" eaLnBrk="0" hangingPunct="0"/>
            <a:r>
              <a:rPr lang="en-US" i="1">
                <a:solidFill>
                  <a:srgbClr val="FF0501"/>
                </a:solidFill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solidFill>
                  <a:srgbClr val="FF0501"/>
                </a:solidFill>
                <a:latin typeface="Times New Roman" charset="0"/>
                <a:cs typeface="ＭＳ Ｐゴシック" charset="0"/>
              </a:rPr>
              <a:t>1</a:t>
            </a:r>
            <a:r>
              <a:rPr lang="en-US">
                <a:solidFill>
                  <a:srgbClr val="FF0501"/>
                </a:solidFill>
                <a:cs typeface="ＭＳ Ｐゴシック" charset="0"/>
              </a:rPr>
              <a:t> = 1500 m/s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D77DFBC1-488D-8743-BEE7-EEADAAD88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931" y="1846263"/>
            <a:ext cx="388279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Changing velocity of the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layer changes intercept of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the hyperbola and the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slope of the asymptotes,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so a reflection in a layer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with higher velocity arrives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sooner and appears more</a:t>
            </a:r>
          </a:p>
          <a:p>
            <a:pPr eaLnBrk="0" hangingPunct="0"/>
            <a:r>
              <a:rPr lang="ja-JP" altLang="en-US">
                <a:solidFill>
                  <a:srgbClr val="0039AC"/>
                </a:solidFill>
                <a:cs typeface="ＭＳ Ｐゴシック" charset="0"/>
              </a:rPr>
              <a:t>“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flat</a:t>
            </a:r>
            <a:r>
              <a:rPr lang="ja-JP" altLang="en-US">
                <a:solidFill>
                  <a:srgbClr val="0039AC"/>
                </a:solidFill>
                <a:cs typeface="ＭＳ Ｐゴシック" charset="0"/>
              </a:rPr>
              <a:t>”</a:t>
            </a:r>
            <a:endParaRPr lang="en-US" dirty="0">
              <a:solidFill>
                <a:srgbClr val="0039AC"/>
              </a:solidFill>
              <a:cs typeface="ＭＳ Ｐゴシック" charset="0"/>
            </a:endParaRPr>
          </a:p>
        </p:txBody>
      </p:sp>
      <p:pic>
        <p:nvPicPr>
          <p:cNvPr id="15" name="Picture 14" descr="r3">
            <a:extLst>
              <a:ext uri="{FF2B5EF4-FFF2-40B4-BE49-F238E27FC236}">
                <a16:creationId xmlns:a16="http://schemas.microsoft.com/office/drawing/2014/main" id="{159B0E31-8E1E-D545-B43F-15DC589BC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" t="1419" r="4480" b="9938"/>
          <a:stretch>
            <a:fillRect/>
          </a:stretch>
        </p:blipFill>
        <p:spPr bwMode="auto">
          <a:xfrm>
            <a:off x="1659731" y="3505200"/>
            <a:ext cx="5029200" cy="2914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18A8E5C-1688-E149-A63F-7DCFF43E8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7656" y="3733800"/>
            <a:ext cx="1954213" cy="71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905BF999-D316-854F-85AA-B404D2E66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156" y="3659188"/>
            <a:ext cx="2073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solidFill>
                  <a:srgbClr val="FF0501"/>
                </a:solidFill>
                <a:latin typeface="Times New Roman" charset="0"/>
                <a:cs typeface="ＭＳ Ｐゴシック" charset="0"/>
              </a:rPr>
              <a:t>h</a:t>
            </a:r>
            <a:r>
              <a:rPr lang="en-US" baseline="-25000">
                <a:solidFill>
                  <a:srgbClr val="FF0501"/>
                </a:solidFill>
                <a:latin typeface="Times New Roman" charset="0"/>
                <a:cs typeface="ＭＳ Ｐゴシック" charset="0"/>
              </a:rPr>
              <a:t>1</a:t>
            </a:r>
            <a:r>
              <a:rPr lang="en-US">
                <a:solidFill>
                  <a:srgbClr val="FF0501"/>
                </a:solidFill>
                <a:cs typeface="ＭＳ Ｐゴシック" charset="0"/>
              </a:rPr>
              <a:t> = 45 m</a:t>
            </a:r>
          </a:p>
          <a:p>
            <a:pPr algn="ctr" eaLnBrk="0" hangingPunct="0"/>
            <a:r>
              <a:rPr lang="en-US" i="1">
                <a:solidFill>
                  <a:srgbClr val="FF0501"/>
                </a:solidFill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solidFill>
                  <a:srgbClr val="FF0501"/>
                </a:solidFill>
                <a:latin typeface="Times New Roman" charset="0"/>
                <a:cs typeface="ＭＳ Ｐゴシック" charset="0"/>
              </a:rPr>
              <a:t>1</a:t>
            </a:r>
            <a:r>
              <a:rPr lang="en-US">
                <a:solidFill>
                  <a:srgbClr val="FF0501"/>
                </a:solidFill>
                <a:cs typeface="ＭＳ Ｐゴシック" charset="0"/>
              </a:rPr>
              <a:t> = 4000 m/s</a:t>
            </a:r>
          </a:p>
        </p:txBody>
      </p:sp>
    </p:spTree>
    <p:extLst>
      <p:ext uri="{BB962C8B-B14F-4D97-AF65-F5344CB8AC3E}">
        <p14:creationId xmlns:p14="http://schemas.microsoft.com/office/powerpoint/2010/main" val="297061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2865C8-DFD6-B845-9D91-99A4807AC01B}"/>
              </a:ext>
            </a:extLst>
          </p:cNvPr>
          <p:cNvSpPr/>
          <p:nvPr/>
        </p:nvSpPr>
        <p:spPr>
          <a:xfrm>
            <a:off x="744021" y="1840159"/>
            <a:ext cx="1664094" cy="2294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E983A952-5AC5-5641-B025-4B3ECF9FA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848" y="705178"/>
            <a:ext cx="788844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Normal Move-Out (NMO)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is the difference in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reflection travel times at distance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relative to the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travel time at the intercept (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dirty="0">
                <a:cs typeface="ＭＳ Ｐゴシック" charset="0"/>
              </a:rPr>
              <a:t> = </a:t>
            </a:r>
            <a:r>
              <a:rPr lang="en-US" dirty="0">
                <a:latin typeface="Times New Roman" charset="0"/>
                <a:cs typeface="ＭＳ Ｐゴシック" charset="0"/>
              </a:rPr>
              <a:t>0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), i.e.,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NMO emphasizes changes in curvature of the hyperbola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(i.e., it is greater for shallower depth of reflection and for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lower velocity of the layer).</a:t>
            </a:r>
          </a:p>
          <a:p>
            <a:pPr eaLnBrk="0" hangingPunct="0"/>
            <a:endParaRPr lang="en-US" sz="12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The reason we accord special status to NMO is that we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will want to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correct for move-out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in order to use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the reflection energy to image the subsurface as a</a:t>
            </a:r>
          </a:p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seismic section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F228F0-3396-FD41-AFBB-E736EF1FB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561" y="2178378"/>
            <a:ext cx="273843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13544-C7B1-1747-880C-C951C93FAD4A}"/>
              </a:ext>
            </a:extLst>
          </p:cNvPr>
          <p:cNvSpPr txBox="1"/>
          <p:nvPr/>
        </p:nvSpPr>
        <p:spPr>
          <a:xfrm>
            <a:off x="709944" y="1811761"/>
            <a:ext cx="17925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9AC"/>
                </a:solidFill>
              </a:rPr>
              <a:t>(“NMO”,</a:t>
            </a:r>
          </a:p>
          <a:p>
            <a:r>
              <a:rPr lang="en-US" dirty="0">
                <a:solidFill>
                  <a:srgbClr val="0039AC"/>
                </a:solidFill>
              </a:rPr>
              <a:t>like “head wave”,</a:t>
            </a:r>
          </a:p>
          <a:p>
            <a:r>
              <a:rPr lang="en-US" dirty="0">
                <a:solidFill>
                  <a:srgbClr val="0039AC"/>
                </a:solidFill>
              </a:rPr>
              <a:t>is a term that’s</a:t>
            </a:r>
          </a:p>
          <a:p>
            <a:r>
              <a:rPr lang="en-US" dirty="0">
                <a:solidFill>
                  <a:srgbClr val="0039AC"/>
                </a:solidFill>
              </a:rPr>
              <a:t>leftover from</a:t>
            </a:r>
          </a:p>
          <a:p>
            <a:r>
              <a:rPr lang="en-US" dirty="0">
                <a:solidFill>
                  <a:srgbClr val="0039AC"/>
                </a:solidFill>
              </a:rPr>
              <a:t>early industry</a:t>
            </a:r>
          </a:p>
          <a:p>
            <a:r>
              <a:rPr lang="en-US" dirty="0">
                <a:solidFill>
                  <a:srgbClr val="0039AC"/>
                </a:solidFill>
              </a:rPr>
              <a:t>applications</a:t>
            </a:r>
          </a:p>
          <a:p>
            <a:r>
              <a:rPr lang="en-US" dirty="0">
                <a:solidFill>
                  <a:srgbClr val="0039AC"/>
                </a:solidFill>
              </a:rPr>
              <a:t>of seismic</a:t>
            </a:r>
          </a:p>
          <a:p>
            <a:r>
              <a:rPr lang="en-US" dirty="0">
                <a:solidFill>
                  <a:srgbClr val="0039AC"/>
                </a:solidFill>
              </a:rPr>
              <a:t>methods!)</a:t>
            </a:r>
          </a:p>
        </p:txBody>
      </p:sp>
    </p:spTree>
    <p:extLst>
      <p:ext uri="{BB962C8B-B14F-4D97-AF65-F5344CB8AC3E}">
        <p14:creationId xmlns:p14="http://schemas.microsoft.com/office/powerpoint/2010/main" val="293865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16BA04-9553-0E43-9C93-C9B1F29D9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50" y="560387"/>
            <a:ext cx="8186737" cy="611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CE5F0AF7-3749-814C-88B1-19484AD9F920}"/>
              </a:ext>
            </a:extLst>
          </p:cNvPr>
          <p:cNvSpPr>
            <a:spLocks/>
          </p:cNvSpPr>
          <p:nvPr/>
        </p:nvSpPr>
        <p:spPr bwMode="auto">
          <a:xfrm>
            <a:off x="2760662" y="1630362"/>
            <a:ext cx="7115175" cy="5043488"/>
          </a:xfrm>
          <a:custGeom>
            <a:avLst/>
            <a:gdLst>
              <a:gd name="T0" fmla="*/ 0 w 3151"/>
              <a:gd name="T1" fmla="*/ 2217 h 2234"/>
              <a:gd name="T2" fmla="*/ 526 w 3151"/>
              <a:gd name="T3" fmla="*/ 1406 h 2234"/>
              <a:gd name="T4" fmla="*/ 963 w 3151"/>
              <a:gd name="T5" fmla="*/ 674 h 2234"/>
              <a:gd name="T6" fmla="*/ 1194 w 3151"/>
              <a:gd name="T7" fmla="*/ 343 h 2234"/>
              <a:gd name="T8" fmla="*/ 1382 w 3151"/>
              <a:gd name="T9" fmla="*/ 137 h 2234"/>
              <a:gd name="T10" fmla="*/ 1513 w 3151"/>
              <a:gd name="T11" fmla="*/ 24 h 2234"/>
              <a:gd name="T12" fmla="*/ 1644 w 3151"/>
              <a:gd name="T13" fmla="*/ 24 h 2234"/>
              <a:gd name="T14" fmla="*/ 1832 w 3151"/>
              <a:gd name="T15" fmla="*/ 168 h 2234"/>
              <a:gd name="T16" fmla="*/ 2063 w 3151"/>
              <a:gd name="T17" fmla="*/ 474 h 2234"/>
              <a:gd name="T18" fmla="*/ 2451 w 3151"/>
              <a:gd name="T19" fmla="*/ 1087 h 2234"/>
              <a:gd name="T20" fmla="*/ 2888 w 3151"/>
              <a:gd name="T21" fmla="*/ 1793 h 2234"/>
              <a:gd name="T22" fmla="*/ 3101 w 3151"/>
              <a:gd name="T23" fmla="*/ 2162 h 2234"/>
              <a:gd name="T24" fmla="*/ 3151 w 3151"/>
              <a:gd name="T25" fmla="*/ 2224 h 2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51" h="2234">
                <a:moveTo>
                  <a:pt x="0" y="2217"/>
                </a:moveTo>
                <a:cubicBezTo>
                  <a:pt x="183" y="1940"/>
                  <a:pt x="366" y="1663"/>
                  <a:pt x="526" y="1406"/>
                </a:cubicBezTo>
                <a:cubicBezTo>
                  <a:pt x="686" y="1149"/>
                  <a:pt x="852" y="851"/>
                  <a:pt x="963" y="674"/>
                </a:cubicBezTo>
                <a:cubicBezTo>
                  <a:pt x="1074" y="497"/>
                  <a:pt x="1124" y="432"/>
                  <a:pt x="1194" y="343"/>
                </a:cubicBezTo>
                <a:cubicBezTo>
                  <a:pt x="1264" y="254"/>
                  <a:pt x="1329" y="190"/>
                  <a:pt x="1382" y="137"/>
                </a:cubicBezTo>
                <a:cubicBezTo>
                  <a:pt x="1435" y="84"/>
                  <a:pt x="1469" y="43"/>
                  <a:pt x="1513" y="24"/>
                </a:cubicBezTo>
                <a:cubicBezTo>
                  <a:pt x="1557" y="5"/>
                  <a:pt x="1591" y="0"/>
                  <a:pt x="1644" y="24"/>
                </a:cubicBezTo>
                <a:cubicBezTo>
                  <a:pt x="1697" y="48"/>
                  <a:pt x="1762" y="93"/>
                  <a:pt x="1832" y="168"/>
                </a:cubicBezTo>
                <a:cubicBezTo>
                  <a:pt x="1902" y="243"/>
                  <a:pt x="1960" y="321"/>
                  <a:pt x="2063" y="474"/>
                </a:cubicBezTo>
                <a:cubicBezTo>
                  <a:pt x="2166" y="627"/>
                  <a:pt x="2313" y="867"/>
                  <a:pt x="2451" y="1087"/>
                </a:cubicBezTo>
                <a:cubicBezTo>
                  <a:pt x="2589" y="1307"/>
                  <a:pt x="2780" y="1614"/>
                  <a:pt x="2888" y="1793"/>
                </a:cubicBezTo>
                <a:cubicBezTo>
                  <a:pt x="2996" y="1972"/>
                  <a:pt x="3057" y="2090"/>
                  <a:pt x="3101" y="2162"/>
                </a:cubicBezTo>
                <a:cubicBezTo>
                  <a:pt x="3145" y="2234"/>
                  <a:pt x="3148" y="2229"/>
                  <a:pt x="3151" y="2224"/>
                </a:cubicBezTo>
              </a:path>
            </a:pathLst>
          </a:custGeom>
          <a:noFill/>
          <a:ln w="50800" cap="flat">
            <a:solidFill>
              <a:srgbClr val="FF0000">
                <a:alpha val="75000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AC91CB-A852-F549-970D-BE4A56D71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784225"/>
            <a:ext cx="2168525" cy="433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water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8149FA-DED7-BF41-A3F1-EAA70E3AE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1217612"/>
            <a:ext cx="2168525" cy="433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shale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BF4F51-CAF2-DE49-A544-2FAED4D19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1651000"/>
            <a:ext cx="2168525" cy="433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gas sand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3B3925-7941-204B-A15C-154F3E3BC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2084387"/>
            <a:ext cx="2168525" cy="433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shale</a:t>
            </a:r>
            <a:endParaRPr lang="en-US" i="1">
              <a:latin typeface="Times New Roman" charset="0"/>
            </a:endParaRPr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0C3CDE3A-13EF-7148-8FD6-BB3223B142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16150" y="1627187"/>
            <a:ext cx="8129587" cy="20638"/>
          </a:xfrm>
          <a:prstGeom prst="line">
            <a:avLst/>
          </a:prstGeom>
          <a:noFill/>
          <a:ln w="50800">
            <a:solidFill>
              <a:srgbClr val="FF0000">
                <a:alpha val="75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944911C-B6CD-C847-B2B9-AA783C3F12BC}"/>
              </a:ext>
            </a:extLst>
          </p:cNvPr>
          <p:cNvSpPr>
            <a:spLocks/>
          </p:cNvSpPr>
          <p:nvPr/>
        </p:nvSpPr>
        <p:spPr bwMode="auto">
          <a:xfrm>
            <a:off x="2259012" y="2424112"/>
            <a:ext cx="8086725" cy="2479675"/>
          </a:xfrm>
          <a:custGeom>
            <a:avLst/>
            <a:gdLst>
              <a:gd name="T0" fmla="*/ 0 w 5094"/>
              <a:gd name="T1" fmla="*/ 1562 h 1562"/>
              <a:gd name="T2" fmla="*/ 848 w 5094"/>
              <a:gd name="T3" fmla="*/ 947 h 1562"/>
              <a:gd name="T4" fmla="*/ 1642 w 5094"/>
              <a:gd name="T5" fmla="*/ 374 h 1562"/>
              <a:gd name="T6" fmla="*/ 2272 w 5094"/>
              <a:gd name="T7" fmla="*/ 59 h 1562"/>
              <a:gd name="T8" fmla="*/ 2713 w 5094"/>
              <a:gd name="T9" fmla="*/ 21 h 1562"/>
              <a:gd name="T10" fmla="*/ 3236 w 5094"/>
              <a:gd name="T11" fmla="*/ 178 h 1562"/>
              <a:gd name="T12" fmla="*/ 4288 w 5094"/>
              <a:gd name="T13" fmla="*/ 915 h 1562"/>
              <a:gd name="T14" fmla="*/ 5094 w 5094"/>
              <a:gd name="T15" fmla="*/ 1526 h 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94" h="1562">
                <a:moveTo>
                  <a:pt x="0" y="1562"/>
                </a:moveTo>
                <a:cubicBezTo>
                  <a:pt x="287" y="1353"/>
                  <a:pt x="574" y="1145"/>
                  <a:pt x="848" y="947"/>
                </a:cubicBezTo>
                <a:cubicBezTo>
                  <a:pt x="1122" y="749"/>
                  <a:pt x="1405" y="522"/>
                  <a:pt x="1642" y="374"/>
                </a:cubicBezTo>
                <a:cubicBezTo>
                  <a:pt x="1879" y="226"/>
                  <a:pt x="2094" y="118"/>
                  <a:pt x="2272" y="59"/>
                </a:cubicBezTo>
                <a:cubicBezTo>
                  <a:pt x="2450" y="0"/>
                  <a:pt x="2552" y="1"/>
                  <a:pt x="2713" y="21"/>
                </a:cubicBezTo>
                <a:cubicBezTo>
                  <a:pt x="2874" y="41"/>
                  <a:pt x="2974" y="29"/>
                  <a:pt x="3236" y="178"/>
                </a:cubicBezTo>
                <a:cubicBezTo>
                  <a:pt x="3498" y="327"/>
                  <a:pt x="3978" y="690"/>
                  <a:pt x="4288" y="915"/>
                </a:cubicBezTo>
                <a:cubicBezTo>
                  <a:pt x="4598" y="1140"/>
                  <a:pt x="4846" y="1333"/>
                  <a:pt x="5094" y="1526"/>
                </a:cubicBezTo>
              </a:path>
            </a:pathLst>
          </a:custGeom>
          <a:noFill/>
          <a:ln w="50800" cap="flat">
            <a:solidFill>
              <a:srgbClr val="002EE7">
                <a:alpha val="75000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8B785791-AB96-A649-99CE-BC0797BC6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6312" y="2427287"/>
            <a:ext cx="8120063" cy="0"/>
          </a:xfrm>
          <a:prstGeom prst="line">
            <a:avLst/>
          </a:prstGeom>
          <a:noFill/>
          <a:ln w="50800">
            <a:solidFill>
              <a:srgbClr val="002EE7">
                <a:alpha val="75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F224B6A-60EA-5A43-93C6-7ED8649DE22D}"/>
              </a:ext>
            </a:extLst>
          </p:cNvPr>
          <p:cNvSpPr>
            <a:spLocks/>
          </p:cNvSpPr>
          <p:nvPr/>
        </p:nvSpPr>
        <p:spPr bwMode="auto">
          <a:xfrm>
            <a:off x="2335212" y="5026025"/>
            <a:ext cx="7970838" cy="1630362"/>
          </a:xfrm>
          <a:custGeom>
            <a:avLst/>
            <a:gdLst>
              <a:gd name="T0" fmla="*/ 0 w 5021"/>
              <a:gd name="T1" fmla="*/ 1027 h 1027"/>
              <a:gd name="T2" fmla="*/ 800 w 5021"/>
              <a:gd name="T3" fmla="*/ 580 h 1027"/>
              <a:gd name="T4" fmla="*/ 1512 w 5021"/>
              <a:gd name="T5" fmla="*/ 247 h 1027"/>
              <a:gd name="T6" fmla="*/ 2174 w 5021"/>
              <a:gd name="T7" fmla="*/ 51 h 1027"/>
              <a:gd name="T8" fmla="*/ 2854 w 5021"/>
              <a:gd name="T9" fmla="*/ 51 h 1027"/>
              <a:gd name="T10" fmla="*/ 3824 w 5021"/>
              <a:gd name="T11" fmla="*/ 360 h 1027"/>
              <a:gd name="T12" fmla="*/ 4536 w 5021"/>
              <a:gd name="T13" fmla="*/ 725 h 1027"/>
              <a:gd name="T14" fmla="*/ 5021 w 5021"/>
              <a:gd name="T15" fmla="*/ 1015 h 1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21" h="1027">
                <a:moveTo>
                  <a:pt x="0" y="1027"/>
                </a:moveTo>
                <a:cubicBezTo>
                  <a:pt x="274" y="868"/>
                  <a:pt x="548" y="710"/>
                  <a:pt x="800" y="580"/>
                </a:cubicBezTo>
                <a:cubicBezTo>
                  <a:pt x="1052" y="450"/>
                  <a:pt x="1283" y="335"/>
                  <a:pt x="1512" y="247"/>
                </a:cubicBezTo>
                <a:cubicBezTo>
                  <a:pt x="1741" y="159"/>
                  <a:pt x="1950" y="84"/>
                  <a:pt x="2174" y="51"/>
                </a:cubicBezTo>
                <a:cubicBezTo>
                  <a:pt x="2398" y="18"/>
                  <a:pt x="2579" y="0"/>
                  <a:pt x="2854" y="51"/>
                </a:cubicBezTo>
                <a:cubicBezTo>
                  <a:pt x="3129" y="102"/>
                  <a:pt x="3544" y="248"/>
                  <a:pt x="3824" y="360"/>
                </a:cubicBezTo>
                <a:cubicBezTo>
                  <a:pt x="4104" y="472"/>
                  <a:pt x="4337" y="616"/>
                  <a:pt x="4536" y="725"/>
                </a:cubicBezTo>
                <a:cubicBezTo>
                  <a:pt x="4735" y="834"/>
                  <a:pt x="4878" y="924"/>
                  <a:pt x="5021" y="1015"/>
                </a:cubicBezTo>
              </a:path>
            </a:pathLst>
          </a:custGeom>
          <a:noFill/>
          <a:ln w="50800" cap="flat">
            <a:solidFill>
              <a:srgbClr val="0CE321">
                <a:alpha val="75000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43047ADB-8C1A-C84D-9B2C-CAA4F1C61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2" y="5027612"/>
            <a:ext cx="8080375" cy="9525"/>
          </a:xfrm>
          <a:prstGeom prst="line">
            <a:avLst/>
          </a:prstGeom>
          <a:noFill/>
          <a:ln w="50800">
            <a:solidFill>
              <a:srgbClr val="0CE321">
                <a:alpha val="75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37BFF2A6-2289-2C48-B467-28BD6FF74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62" y="179387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solidFill>
                  <a:srgbClr val="0039AC"/>
                </a:solidFill>
                <a:latin typeface="Arial Black" charset="0"/>
              </a:rPr>
              <a:t>Distance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26CE3AED-8290-0841-AD33-0D0238F2DA2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43668" y="3210719"/>
            <a:ext cx="377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solidFill>
                  <a:srgbClr val="0039AC"/>
                </a:solidFill>
                <a:latin typeface="Arial Black" charset="0"/>
              </a:rPr>
              <a:t>Two-Way Travel Time</a:t>
            </a:r>
          </a:p>
        </p:txBody>
      </p:sp>
    </p:spTree>
    <p:extLst>
      <p:ext uri="{BB962C8B-B14F-4D97-AF65-F5344CB8AC3E}">
        <p14:creationId xmlns:p14="http://schemas.microsoft.com/office/powerpoint/2010/main" val="245205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278_1_022i">
            <a:extLst>
              <a:ext uri="{FF2B5EF4-FFF2-40B4-BE49-F238E27FC236}">
                <a16:creationId xmlns:a16="http://schemas.microsoft.com/office/drawing/2014/main" id="{5DF5D293-705E-3147-813D-ADD7C813C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2038"/>
            <a:ext cx="8686800" cy="45005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4">
            <a:extLst>
              <a:ext uri="{FF2B5EF4-FFF2-40B4-BE49-F238E27FC236}">
                <a16:creationId xmlns:a16="http://schemas.microsoft.com/office/drawing/2014/main" id="{CBD9D4CA-DF76-224B-B0E7-EF882CE4E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38" y="243513"/>
            <a:ext cx="8426155" cy="637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Shifting the seismic reflection amplitude to where it would be</a:t>
            </a:r>
          </a:p>
          <a:p>
            <a:r>
              <a:rPr lang="en-US" dirty="0">
                <a:solidFill>
                  <a:srgbClr val="0039AC"/>
                </a:solidFill>
              </a:rPr>
              <a:t>(in two-way travel-time) for zero-offset produces an image…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Note that this approach is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VERY</a:t>
            </a:r>
            <a:r>
              <a:rPr lang="en-US" dirty="0">
                <a:solidFill>
                  <a:srgbClr val="0039AC"/>
                </a:solidFill>
              </a:rPr>
              <a:t> different from the model of</a:t>
            </a:r>
          </a:p>
          <a:p>
            <a:r>
              <a:rPr lang="en-US" dirty="0">
                <a:solidFill>
                  <a:srgbClr val="0039AC"/>
                </a:solidFill>
              </a:rPr>
              <a:t>velocity structure we generate from the refraction method!</a:t>
            </a:r>
          </a:p>
        </p:txBody>
      </p:sp>
    </p:spTree>
    <p:extLst>
      <p:ext uri="{BB962C8B-B14F-4D97-AF65-F5344CB8AC3E}">
        <p14:creationId xmlns:p14="http://schemas.microsoft.com/office/powerpoint/2010/main" val="114158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25">
            <a:extLst>
              <a:ext uri="{FF2B5EF4-FFF2-40B4-BE49-F238E27FC236}">
                <a16:creationId xmlns:a16="http://schemas.microsoft.com/office/drawing/2014/main" id="{5C277218-9A49-FC48-B7F4-06C2ACB7A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137" y="1451536"/>
            <a:ext cx="8881727" cy="39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FF0000"/>
                </a:solidFill>
                <a:latin typeface="Arial Black" charset="0"/>
              </a:rPr>
              <a:t>Last time Continued: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Refraction in Non-Ideal Media:</a:t>
            </a:r>
            <a:endParaRPr lang="en-US" sz="2400" dirty="0">
              <a:solidFill>
                <a:srgbClr val="0039AC"/>
              </a:solidFill>
            </a:endParaRP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Velocity changes</a:t>
            </a:r>
            <a:r>
              <a:rPr lang="en-US" sz="2400" dirty="0">
                <a:solidFill>
                  <a:srgbClr val="0039AC"/>
                </a:solidFill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layers can be distinguished by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similar slopes (forward &amp; reversed) over same locales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Change in thickness</a:t>
            </a:r>
            <a:r>
              <a:rPr lang="en-US" sz="2400" dirty="0">
                <a:solidFill>
                  <a:srgbClr val="0039AC"/>
                </a:solidFill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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intercept time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Single step change in thickness </a:t>
            </a:r>
            <a:r>
              <a:rPr lang="en-US" sz="2400" i="1" dirty="0">
                <a:latin typeface="Symbol" charset="0"/>
                <a:sym typeface="Symbol" charset="0"/>
              </a:rPr>
              <a:t></a:t>
            </a:r>
            <a:r>
              <a:rPr lang="en-US" sz="2400" i="1" dirty="0">
                <a:latin typeface="Times New Roman" charset="0"/>
              </a:rPr>
              <a:t>h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:</a:t>
            </a:r>
            <a:endParaRPr lang="en-US" sz="2400" i="1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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i="1" dirty="0">
                <a:latin typeface="Times New Roman" charset="0"/>
              </a:rPr>
              <a:t>t-x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plot, similar slopes before &amp; after a shift in intercept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(with opposite sign forward vs reversed)</a:t>
            </a:r>
          </a:p>
          <a:p>
            <a:endParaRPr lang="en-US" sz="2400" dirty="0">
              <a:solidFill>
                <a:srgbClr val="0039AC"/>
              </a:solidFill>
            </a:endParaRPr>
          </a:p>
          <a:p>
            <a:endParaRPr lang="en-US" sz="2400" dirty="0">
              <a:solidFill>
                <a:srgbClr val="0039AC"/>
              </a:solidFill>
            </a:endParaRPr>
          </a:p>
          <a:p>
            <a:endParaRPr lang="en-US" sz="1100" dirty="0">
              <a:solidFill>
                <a:srgbClr val="0039AC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AD50A1-6AFD-195E-7430-8AC43B846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840" y="4190587"/>
            <a:ext cx="2516188" cy="8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64AE86-0BC1-D442-9970-F660FB498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440" y="4196937"/>
            <a:ext cx="19939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E657D4E-D3FB-DB91-F3F9-C169A6C07B79}"/>
              </a:ext>
            </a:extLst>
          </p:cNvPr>
          <p:cNvSpPr/>
          <p:nvPr/>
        </p:nvSpPr>
        <p:spPr>
          <a:xfrm>
            <a:off x="1200150" y="4177665"/>
            <a:ext cx="2403166" cy="90868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9AC"/>
                </a:solidFill>
              </a:rPr>
              <a:t>Here,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39AC"/>
                </a:solidFill>
              </a:rPr>
              <a:t> is intercept of a line fit (earlier we used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0039AC"/>
                </a:solidFill>
              </a:rPr>
              <a:t> for intercept!)</a:t>
            </a:r>
          </a:p>
        </p:txBody>
      </p:sp>
    </p:spTree>
    <p:extLst>
      <p:ext uri="{BB962C8B-B14F-4D97-AF65-F5344CB8AC3E}">
        <p14:creationId xmlns:p14="http://schemas.microsoft.com/office/powerpoint/2010/main" val="337999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9055F945-6AB4-3743-9813-DFB9E1BBC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507" y="194608"/>
            <a:ext cx="8468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Refraction from an irregular surface: 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Delay-Time Method</a:t>
            </a:r>
            <a:endParaRPr lang="en-US" dirty="0">
              <a:solidFill>
                <a:srgbClr val="FF0000"/>
              </a:solidFill>
              <a:cs typeface="ＭＳ Ｐゴシック" charset="0"/>
            </a:endParaRP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7229E26D-DD20-6C42-9A5B-131649ECE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007" y="109472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464B55B6-40FF-7C48-8522-895DB9504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632" y="109472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817B3C5E-5B8A-7348-94FA-90F5B11D3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257" y="109472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D9A514F5-4965-4342-A1CC-FE97B9D6F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469" y="109472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id="{ED884CD7-2F24-1F48-8BC4-271A12E99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094" y="109472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DDE049FC-9442-1441-B134-28C9B4463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307" y="109472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C451E0E3-D10F-1A47-BEDC-C64D20302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1932" y="109472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F697A8E7-EEB6-5B48-AAEE-DD8F0B5B8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7557" y="109472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678AE21F-5392-F74C-BBCC-2E10170B9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769" y="109472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4" name="AutoShape 14">
            <a:extLst>
              <a:ext uri="{FF2B5EF4-FFF2-40B4-BE49-F238E27FC236}">
                <a16:creationId xmlns:a16="http://schemas.microsoft.com/office/drawing/2014/main" id="{EEDF232E-B359-DF4F-889B-94B6DB944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0394" y="109472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5" name="AutoShape 15">
            <a:extLst>
              <a:ext uri="{FF2B5EF4-FFF2-40B4-BE49-F238E27FC236}">
                <a16:creationId xmlns:a16="http://schemas.microsoft.com/office/drawing/2014/main" id="{BB45CB28-AE26-C341-A6C4-4906CCD09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7607" y="109472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27939A-63B5-0748-8B51-091B2DE21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2644" y="1288395"/>
            <a:ext cx="7924800" cy="1371600"/>
          </a:xfrm>
          <a:prstGeom prst="rect">
            <a:avLst/>
          </a:prstGeom>
          <a:solidFill>
            <a:srgbClr val="F2D9D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7BC6AFE6-D945-9D47-92B6-767F78747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957" y="1366183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CF8A1887-358A-8444-8E46-B1F43BC03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3819" y="1286808"/>
            <a:ext cx="246874" cy="6026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59C57-6CF6-FE4A-B342-F45DA0EF0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7882" y="1871008"/>
            <a:ext cx="7927975" cy="7842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861F9B0B-8C74-AF4B-9941-1E711A726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4444" y="2050395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0A3F3697-1158-CE4D-BA7E-4D272FB23C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4644" y="1869420"/>
            <a:ext cx="6324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23">
            <a:extLst>
              <a:ext uri="{FF2B5EF4-FFF2-40B4-BE49-F238E27FC236}">
                <a16:creationId xmlns:a16="http://schemas.microsoft.com/office/drawing/2014/main" id="{6D91BCF2-E315-AE45-B6A8-F5BDD6272A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59244" y="1288395"/>
            <a:ext cx="233363" cy="581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A2DA8CF9-3E82-4B40-87F8-EC789B727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244" y="2785408"/>
            <a:ext cx="8265404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Define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delay time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</a:t>
            </a:r>
            <a:r>
              <a:rPr lang="en-US" i="1" dirty="0">
                <a:latin typeface="Symbol" pitchFamily="2" charset="2"/>
                <a:cs typeface="ＭＳ Ｐゴシック" charset="0"/>
              </a:rPr>
              <a:t>t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as the time the ray traveled in layer </a:t>
            </a:r>
            <a:r>
              <a:rPr lang="en-US" dirty="0">
                <a:cs typeface="ＭＳ Ｐゴシック" charset="0"/>
              </a:rPr>
              <a:t>1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along a “slant path”, less the time it would have taken to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travel the horizontal distance (</a:t>
            </a:r>
            <a:r>
              <a:rPr lang="en-US" dirty="0">
                <a:cs typeface="ＭＳ Ｐゴシック" charset="0"/>
              </a:rPr>
              <a:t>AB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) at velocity 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. The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total delay time </a:t>
            </a:r>
            <a:r>
              <a:rPr lang="en-US" i="1" dirty="0">
                <a:latin typeface="Symbol" charset="0"/>
                <a:cs typeface="ＭＳ Ｐゴシック" charset="0"/>
                <a:sym typeface="Symbol" charset="0"/>
              </a:rPr>
              <a:t>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EG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traveling from </a:t>
            </a:r>
            <a:r>
              <a:rPr lang="en-US" dirty="0">
                <a:cs typeface="ＭＳ Ｐゴシック" charset="0"/>
              </a:rPr>
              <a:t>E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to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cs typeface="ＭＳ Ｐゴシック" charset="0"/>
              </a:rPr>
              <a:t>G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(or </a:t>
            </a:r>
            <a:r>
              <a:rPr lang="en-US" dirty="0">
                <a:cs typeface="ＭＳ Ｐゴシック" charset="0"/>
              </a:rPr>
              <a:t>G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to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cs typeface="ＭＳ Ｐゴシック" charset="0"/>
              </a:rPr>
              <a:t>E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) is 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sz="14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where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 err="1">
                <a:latin typeface="Times New Roman" charset="0"/>
                <a:cs typeface="ＭＳ Ｐゴシック" charset="0"/>
              </a:rPr>
              <a:t>t</a:t>
            </a:r>
            <a:r>
              <a:rPr lang="en-US" i="1" baseline="-25000" dirty="0" err="1">
                <a:latin typeface="Times New Roman" charset="0"/>
                <a:cs typeface="ＭＳ Ｐゴシック" charset="0"/>
              </a:rPr>
              <a:t>R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is total travel time. Delay time under </a:t>
            </a:r>
            <a:r>
              <a:rPr lang="en-US" dirty="0">
                <a:cs typeface="ＭＳ Ｐゴシック" charset="0"/>
              </a:rPr>
              <a:t>E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is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sz="12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sz="6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(For a horizontal layer, this is h</a:t>
            </a:r>
            <a:r>
              <a:rPr 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alf of the </a:t>
            </a:r>
            <a:r>
              <a:rPr lang="ja-JP" alt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“</a:t>
            </a:r>
            <a:r>
              <a:rPr 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time intercept</a:t>
            </a:r>
            <a:r>
              <a:rPr lang="ja-JP" altLang="en-US">
                <a:solidFill>
                  <a:srgbClr val="0039AC"/>
                </a:solidFill>
                <a:cs typeface="ＭＳ Ｐゴシック" charset="0"/>
                <a:sym typeface="Symbol" charset="0"/>
              </a:rPr>
              <a:t>”</a:t>
            </a:r>
            <a:r>
              <a:rPr 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 on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our </a:t>
            </a:r>
            <a:r>
              <a:rPr lang="en-US" i="1" dirty="0">
                <a:latin typeface="Times New Roman" charset="0"/>
                <a:cs typeface="ＭＳ Ｐゴシック" charset="0"/>
              </a:rPr>
              <a:t>t–x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  <a:sym typeface="Symbol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plots!)</a:t>
            </a:r>
            <a:endParaRPr lang="en-US" dirty="0">
              <a:solidFill>
                <a:srgbClr val="0039AC"/>
              </a:solidFill>
              <a:cs typeface="ＭＳ Ｐゴシック" charset="0"/>
            </a:endParaRP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56F891AE-10A5-BE45-ABD6-B175CABEB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1669" y="93597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G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E1C2C5D8-59CB-064D-92C3-EAA99BBA3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919" y="93597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E</a:t>
            </a:r>
          </a:p>
        </p:txBody>
      </p:sp>
      <p:sp>
        <p:nvSpPr>
          <p:cNvPr id="26" name="Line 27">
            <a:extLst>
              <a:ext uri="{FF2B5EF4-FFF2-40B4-BE49-F238E27FC236}">
                <a16:creationId xmlns:a16="http://schemas.microsoft.com/office/drawing/2014/main" id="{EBAE2AFD-1791-384A-9F38-0195CAFF16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3657" y="1940858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D4574449-8705-B544-BFBE-DD9D736AD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444" y="1866245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>
                <a:cs typeface="ＭＳ Ｐゴシック" charset="0"/>
              </a:rPr>
              <a:t>A</a:t>
            </a:r>
          </a:p>
        </p:txBody>
      </p:sp>
      <p:sp>
        <p:nvSpPr>
          <p:cNvPr id="28" name="Text Box 29">
            <a:extLst>
              <a:ext uri="{FF2B5EF4-FFF2-40B4-BE49-F238E27FC236}">
                <a16:creationId xmlns:a16="http://schemas.microsoft.com/office/drawing/2014/main" id="{BA85442F-BE36-C646-836A-E426678F8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107" y="1866245"/>
            <a:ext cx="319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>
                <a:cs typeface="ＭＳ Ｐゴシック" charset="0"/>
              </a:rPr>
              <a:t>B</a:t>
            </a:r>
          </a:p>
        </p:txBody>
      </p:sp>
      <p:sp>
        <p:nvSpPr>
          <p:cNvPr id="29" name="Line 30">
            <a:extLst>
              <a:ext uri="{FF2B5EF4-FFF2-40B4-BE49-F238E27FC236}">
                <a16:creationId xmlns:a16="http://schemas.microsoft.com/office/drawing/2014/main" id="{EFF640B8-D5E7-D043-9247-39CDB20848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4294" y="1286808"/>
            <a:ext cx="0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E6063E5F-D473-C04A-B1F2-4F7D9F73C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294" y="1316970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h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E</a:t>
            </a:r>
            <a:endParaRPr lang="en-US">
              <a:cs typeface="ＭＳ Ｐゴシック" charset="0"/>
            </a:endParaRPr>
          </a:p>
        </p:txBody>
      </p:sp>
      <p:sp>
        <p:nvSpPr>
          <p:cNvPr id="31" name="Line 32">
            <a:extLst>
              <a:ext uri="{FF2B5EF4-FFF2-40B4-BE49-F238E27FC236}">
                <a16:creationId xmlns:a16="http://schemas.microsoft.com/office/drawing/2014/main" id="{9F056E5A-26B5-B645-B33F-E8D215C65A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4769" y="754995"/>
            <a:ext cx="6823075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Text Box 33">
            <a:extLst>
              <a:ext uri="{FF2B5EF4-FFF2-40B4-BE49-F238E27FC236}">
                <a16:creationId xmlns:a16="http://schemas.microsoft.com/office/drawing/2014/main" id="{AF0CF3B3-2FC1-4E44-88B7-0E8D2D936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957" y="62164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y</a:t>
            </a:r>
            <a:endParaRPr lang="en-US">
              <a:cs typeface="ＭＳ Ｐゴシック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D07DCC5-5FE1-3B44-983A-517841512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144" y="4208760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0E01C3D-41DD-D048-80D3-4D0E04195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407" y="5197455"/>
            <a:ext cx="30892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5" name="AutoShape 5">
            <a:extLst>
              <a:ext uri="{FF2B5EF4-FFF2-40B4-BE49-F238E27FC236}">
                <a16:creationId xmlns:a16="http://schemas.microsoft.com/office/drawing/2014/main" id="{267E2A95-88A0-C64B-BF39-0BA6B0336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844" y="110107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6" name="AutoShape 5">
            <a:extLst>
              <a:ext uri="{FF2B5EF4-FFF2-40B4-BE49-F238E27FC236}">
                <a16:creationId xmlns:a16="http://schemas.microsoft.com/office/drawing/2014/main" id="{EDD2E7B4-96B9-3F43-8452-D5C7BCD92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8157" y="110107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7" name="AutoShape 4">
            <a:extLst>
              <a:ext uri="{FF2B5EF4-FFF2-40B4-BE49-F238E27FC236}">
                <a16:creationId xmlns:a16="http://schemas.microsoft.com/office/drawing/2014/main" id="{DD05559B-03BD-7B4F-B7F7-1347AB294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494" y="866120"/>
            <a:ext cx="457200" cy="304800"/>
          </a:xfrm>
          <a:prstGeom prst="cloudCallout">
            <a:avLst>
              <a:gd name="adj1" fmla="val -9375"/>
              <a:gd name="adj2" fmla="val 8229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8" name="AutoShape 16">
            <a:extLst>
              <a:ext uri="{FF2B5EF4-FFF2-40B4-BE49-F238E27FC236}">
                <a16:creationId xmlns:a16="http://schemas.microsoft.com/office/drawing/2014/main" id="{10B50545-9661-8D40-9265-02D1A1CAF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3694" y="831195"/>
            <a:ext cx="457200" cy="304800"/>
          </a:xfrm>
          <a:prstGeom prst="cloudCallout">
            <a:avLst>
              <a:gd name="adj1" fmla="val -9375"/>
              <a:gd name="adj2" fmla="val 9844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2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3">
            <a:extLst>
              <a:ext uri="{FF2B5EF4-FFF2-40B4-BE49-F238E27FC236}">
                <a16:creationId xmlns:a16="http://schemas.microsoft.com/office/drawing/2014/main" id="{713B7519-19FC-F349-A351-5CE12160F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462" y="633412"/>
            <a:ext cx="77402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Using trigonometry and Snell’s law for the critical angle,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21431A35-5D18-954D-8450-B9891B7E1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7" y="1271587"/>
            <a:ext cx="6553200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6" name="AutoShape 6">
            <a:extLst>
              <a:ext uri="{FF2B5EF4-FFF2-40B4-BE49-F238E27FC236}">
                <a16:creationId xmlns:a16="http://schemas.microsoft.com/office/drawing/2014/main" id="{3DEFD935-67D9-AF4A-8BD3-A8D8B646C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100" y="321151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7" name="AutoShape 7">
            <a:extLst>
              <a:ext uri="{FF2B5EF4-FFF2-40B4-BE49-F238E27FC236}">
                <a16:creationId xmlns:a16="http://schemas.microsoft.com/office/drawing/2014/main" id="{3DB873E5-78B8-354A-BB34-335F1AB69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725" y="321151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8" name="AutoShape 8">
            <a:extLst>
              <a:ext uri="{FF2B5EF4-FFF2-40B4-BE49-F238E27FC236}">
                <a16:creationId xmlns:a16="http://schemas.microsoft.com/office/drawing/2014/main" id="{AB287A93-0FBE-2149-97B1-5B2BFDE07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0" y="321151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9" name="AutoShape 9">
            <a:extLst>
              <a:ext uri="{FF2B5EF4-FFF2-40B4-BE49-F238E27FC236}">
                <a16:creationId xmlns:a16="http://schemas.microsoft.com/office/drawing/2014/main" id="{B0BBA6BE-4500-2540-B9BE-9068D864F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8562" y="3211512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0" name="AutoShape 10">
            <a:extLst>
              <a:ext uri="{FF2B5EF4-FFF2-40B4-BE49-F238E27FC236}">
                <a16:creationId xmlns:a16="http://schemas.microsoft.com/office/drawing/2014/main" id="{57192176-7177-B34A-99C6-B40407BDC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187" y="3211512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1" name="AutoShape 11">
            <a:extLst>
              <a:ext uri="{FF2B5EF4-FFF2-40B4-BE49-F238E27FC236}">
                <a16:creationId xmlns:a16="http://schemas.microsoft.com/office/drawing/2014/main" id="{CB9100D6-81AF-D140-9984-14DDAB60C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1400" y="321151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2" name="AutoShape 12">
            <a:extLst>
              <a:ext uri="{FF2B5EF4-FFF2-40B4-BE49-F238E27FC236}">
                <a16:creationId xmlns:a16="http://schemas.microsoft.com/office/drawing/2014/main" id="{556EDD64-EA5E-9449-86B0-B6CEF2588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7025" y="321151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3" name="AutoShape 13">
            <a:extLst>
              <a:ext uri="{FF2B5EF4-FFF2-40B4-BE49-F238E27FC236}">
                <a16:creationId xmlns:a16="http://schemas.microsoft.com/office/drawing/2014/main" id="{6FB8474D-9AB1-9B49-856F-F56E1EC06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2650" y="321151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4" name="AutoShape 14">
            <a:extLst>
              <a:ext uri="{FF2B5EF4-FFF2-40B4-BE49-F238E27FC236}">
                <a16:creationId xmlns:a16="http://schemas.microsoft.com/office/drawing/2014/main" id="{3B54110D-5A9F-7547-ACC9-933455BF7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9862" y="3211512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5" name="AutoShape 15">
            <a:extLst>
              <a:ext uri="{FF2B5EF4-FFF2-40B4-BE49-F238E27FC236}">
                <a16:creationId xmlns:a16="http://schemas.microsoft.com/office/drawing/2014/main" id="{30A0C3F4-A810-E041-AE91-2FB8DA109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5487" y="3211512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6" name="AutoShape 16">
            <a:extLst>
              <a:ext uri="{FF2B5EF4-FFF2-40B4-BE49-F238E27FC236}">
                <a16:creationId xmlns:a16="http://schemas.microsoft.com/office/drawing/2014/main" id="{DCE5C42E-D8B5-974A-9E78-1B438835A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2700" y="321151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88BE59D-6839-5A43-8CD8-F5771C120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737" y="3405187"/>
            <a:ext cx="7924800" cy="1371600"/>
          </a:xfrm>
          <a:prstGeom prst="rect">
            <a:avLst/>
          </a:prstGeom>
          <a:solidFill>
            <a:srgbClr val="F2D9D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Text Box 19">
            <a:extLst>
              <a:ext uri="{FF2B5EF4-FFF2-40B4-BE49-F238E27FC236}">
                <a16:creationId xmlns:a16="http://schemas.microsoft.com/office/drawing/2014/main" id="{1ADAE04C-1869-324C-B0BC-AF36305A9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3482975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69" name="Line 20">
            <a:extLst>
              <a:ext uri="{FF2B5EF4-FFF2-40B4-BE49-F238E27FC236}">
                <a16:creationId xmlns:a16="http://schemas.microsoft.com/office/drawing/2014/main" id="{2725CC7F-4D1C-9144-AC9D-69B361F00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8912" y="3403600"/>
            <a:ext cx="233363" cy="581025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42F3A6E-8197-3947-9E89-A974F8913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75" y="3987800"/>
            <a:ext cx="7927975" cy="7842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Text Box 22">
            <a:extLst>
              <a:ext uri="{FF2B5EF4-FFF2-40B4-BE49-F238E27FC236}">
                <a16:creationId xmlns:a16="http://schemas.microsoft.com/office/drawing/2014/main" id="{DAB244E6-567C-3B48-AB98-A48EA4BBE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7" y="4167187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72" name="Line 23">
            <a:extLst>
              <a:ext uri="{FF2B5EF4-FFF2-40B4-BE49-F238E27FC236}">
                <a16:creationId xmlns:a16="http://schemas.microsoft.com/office/drawing/2014/main" id="{430F4461-5602-9A4D-82F3-E0749AC96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1304" y="3984799"/>
            <a:ext cx="2970902" cy="17240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Line 24">
            <a:extLst>
              <a:ext uri="{FF2B5EF4-FFF2-40B4-BE49-F238E27FC236}">
                <a16:creationId xmlns:a16="http://schemas.microsoft.com/office/drawing/2014/main" id="{1483B1A2-94BD-6B4F-B145-2FE7F7666D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04337" y="3405187"/>
            <a:ext cx="233363" cy="581025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4" name="Text Box 25">
            <a:extLst>
              <a:ext uri="{FF2B5EF4-FFF2-40B4-BE49-F238E27FC236}">
                <a16:creationId xmlns:a16="http://schemas.microsoft.com/office/drawing/2014/main" id="{6E384CAB-94F8-2147-A10E-F7F9B640A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6762" y="3052762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G</a:t>
            </a:r>
          </a:p>
        </p:txBody>
      </p:sp>
      <p:sp>
        <p:nvSpPr>
          <p:cNvPr id="75" name="Text Box 26">
            <a:extLst>
              <a:ext uri="{FF2B5EF4-FFF2-40B4-BE49-F238E27FC236}">
                <a16:creationId xmlns:a16="http://schemas.microsoft.com/office/drawing/2014/main" id="{8E693DFF-1DAB-2F46-BE78-7ADF0A101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2" y="3052762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E</a:t>
            </a:r>
          </a:p>
        </p:txBody>
      </p:sp>
      <p:sp>
        <p:nvSpPr>
          <p:cNvPr id="76" name="Line 27">
            <a:extLst>
              <a:ext uri="{FF2B5EF4-FFF2-40B4-BE49-F238E27FC236}">
                <a16:creationId xmlns:a16="http://schemas.microsoft.com/office/drawing/2014/main" id="{593A17FD-05E8-8140-926A-4D91B777BF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98750" y="4057650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Text Box 28">
            <a:extLst>
              <a:ext uri="{FF2B5EF4-FFF2-40B4-BE49-F238E27FC236}">
                <a16:creationId xmlns:a16="http://schemas.microsoft.com/office/drawing/2014/main" id="{8E5373D6-E600-C247-A049-696461E0C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7" y="3983037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>
                <a:cs typeface="ＭＳ Ｐゴシック" charset="0"/>
              </a:rPr>
              <a:t>A</a:t>
            </a:r>
          </a:p>
        </p:txBody>
      </p:sp>
      <p:sp>
        <p:nvSpPr>
          <p:cNvPr id="78" name="Text Box 29">
            <a:extLst>
              <a:ext uri="{FF2B5EF4-FFF2-40B4-BE49-F238E27FC236}">
                <a16:creationId xmlns:a16="http://schemas.microsoft.com/office/drawing/2014/main" id="{E4E25E24-64B2-0548-8575-0B7B78568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200" y="3983037"/>
            <a:ext cx="319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>
                <a:cs typeface="ＭＳ Ｐゴシック" charset="0"/>
              </a:rPr>
              <a:t>B</a:t>
            </a:r>
          </a:p>
        </p:txBody>
      </p:sp>
      <p:sp>
        <p:nvSpPr>
          <p:cNvPr id="79" name="Line 30">
            <a:extLst>
              <a:ext uri="{FF2B5EF4-FFF2-40B4-BE49-F238E27FC236}">
                <a16:creationId xmlns:a16="http://schemas.microsoft.com/office/drawing/2014/main" id="{6F9F71CE-6316-4F47-8728-CEA3660A3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9387" y="3403600"/>
            <a:ext cx="0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Text Box 31">
            <a:extLst>
              <a:ext uri="{FF2B5EF4-FFF2-40B4-BE49-F238E27FC236}">
                <a16:creationId xmlns:a16="http://schemas.microsoft.com/office/drawing/2014/main" id="{0FBFA2F8-57F5-F542-8538-D355EB4AD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7" y="3433762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h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E</a:t>
            </a:r>
            <a:endParaRPr lang="en-US">
              <a:cs typeface="ＭＳ Ｐゴシック" charset="0"/>
            </a:endParaRPr>
          </a:p>
        </p:txBody>
      </p:sp>
      <p:sp>
        <p:nvSpPr>
          <p:cNvPr id="81" name="Text Box 32">
            <a:extLst>
              <a:ext uri="{FF2B5EF4-FFF2-40B4-BE49-F238E27FC236}">
                <a16:creationId xmlns:a16="http://schemas.microsoft.com/office/drawing/2014/main" id="{8E9EEE20-1FBD-8A46-84E8-8982DE6D3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662" y="2338387"/>
            <a:ext cx="7357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We can’t measure </a:t>
            </a:r>
            <a:r>
              <a:rPr lang="en-US" i="1" dirty="0">
                <a:latin typeface="Symbol" pitchFamily="2" charset="2"/>
                <a:cs typeface="ＭＳ Ｐゴシック" charset="0"/>
              </a:rPr>
              <a:t>t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directly, but with reversed shots:</a:t>
            </a:r>
          </a:p>
        </p:txBody>
      </p:sp>
      <p:sp>
        <p:nvSpPr>
          <p:cNvPr id="82" name="Line 33">
            <a:extLst>
              <a:ext uri="{FF2B5EF4-FFF2-40B4-BE49-F238E27FC236}">
                <a16:creationId xmlns:a16="http://schemas.microsoft.com/office/drawing/2014/main" id="{9ADE518C-8F60-364F-9BAD-D91905D211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24550" y="3408362"/>
            <a:ext cx="233362" cy="581025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Line 34">
            <a:extLst>
              <a:ext uri="{FF2B5EF4-FFF2-40B4-BE49-F238E27FC236}">
                <a16:creationId xmlns:a16="http://schemas.microsoft.com/office/drawing/2014/main" id="{5C6B0D38-5A47-C44A-81D5-44A02EA0F3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4905" y="3984798"/>
            <a:ext cx="2907691" cy="5748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4" name="Line 35">
            <a:extLst>
              <a:ext uri="{FF2B5EF4-FFF2-40B4-BE49-F238E27FC236}">
                <a16:creationId xmlns:a16="http://schemas.microsoft.com/office/drawing/2014/main" id="{6513D23E-F92B-9E49-9193-C852AAA4B0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6962" y="3402012"/>
            <a:ext cx="233363" cy="581025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5" name="Text Box 36">
            <a:extLst>
              <a:ext uri="{FF2B5EF4-FFF2-40B4-BE49-F238E27FC236}">
                <a16:creationId xmlns:a16="http://schemas.microsoft.com/office/drawing/2014/main" id="{7130D7CF-0DD8-1945-B37C-FFA883B30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087" y="3052762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H</a:t>
            </a:r>
          </a:p>
        </p:txBody>
      </p:sp>
      <p:sp>
        <p:nvSpPr>
          <p:cNvPr id="86" name="Text Box 37">
            <a:extLst>
              <a:ext uri="{FF2B5EF4-FFF2-40B4-BE49-F238E27FC236}">
                <a16:creationId xmlns:a16="http://schemas.microsoft.com/office/drawing/2014/main" id="{2608BB34-8061-B141-839A-2B45F80B9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2" y="4837112"/>
            <a:ext cx="375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latin typeface="Symbol" charset="0"/>
                <a:cs typeface="ＭＳ Ｐゴシック" charset="0"/>
                <a:sym typeface="Symbol" charset="0"/>
              </a:rPr>
              <a:t>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H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from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cs typeface="ＭＳ Ｐゴシック" charset="0"/>
              </a:rPr>
              <a:t>E ≈ </a:t>
            </a:r>
            <a:r>
              <a:rPr lang="en-US" i="1" dirty="0">
                <a:latin typeface="Symbol" charset="0"/>
                <a:cs typeface="ＭＳ Ｐゴシック" charset="0"/>
                <a:sym typeface="Symbol" charset="0"/>
              </a:rPr>
              <a:t>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H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from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cs typeface="ＭＳ Ｐゴシック" charset="0"/>
              </a:rPr>
              <a:t>G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and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FD2FBBA4-8715-9B4F-A7D9-2035AB2C8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737" y="5478462"/>
            <a:ext cx="2514600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8" name="AutoShape 5">
            <a:extLst>
              <a:ext uri="{FF2B5EF4-FFF2-40B4-BE49-F238E27FC236}">
                <a16:creationId xmlns:a16="http://schemas.microsoft.com/office/drawing/2014/main" id="{2C8E0621-0D25-114B-9392-784D94500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37" y="322421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89" name="AutoShape 5">
            <a:extLst>
              <a:ext uri="{FF2B5EF4-FFF2-40B4-BE49-F238E27FC236}">
                <a16:creationId xmlns:a16="http://schemas.microsoft.com/office/drawing/2014/main" id="{4C56F965-2FB5-064F-9499-1DD43A9D6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7" y="2982912"/>
            <a:ext cx="457200" cy="304800"/>
          </a:xfrm>
          <a:prstGeom prst="cloudCallout">
            <a:avLst>
              <a:gd name="adj1" fmla="val -9375"/>
              <a:gd name="adj2" fmla="val 82292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90" name="AutoShape 5">
            <a:extLst>
              <a:ext uri="{FF2B5EF4-FFF2-40B4-BE49-F238E27FC236}">
                <a16:creationId xmlns:a16="http://schemas.microsoft.com/office/drawing/2014/main" id="{695A2A13-59DE-B147-BDC1-DCEFA2CB0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6737" y="322421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91" name="AutoShape 17">
            <a:extLst>
              <a:ext uri="{FF2B5EF4-FFF2-40B4-BE49-F238E27FC236}">
                <a16:creationId xmlns:a16="http://schemas.microsoft.com/office/drawing/2014/main" id="{135E874C-7493-9143-B3C0-B4B52847F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8787" y="2947987"/>
            <a:ext cx="457200" cy="304800"/>
          </a:xfrm>
          <a:prstGeom prst="cloudCallout">
            <a:avLst>
              <a:gd name="adj1" fmla="val -9375"/>
              <a:gd name="adj2" fmla="val 9844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9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00F33CD9-AB8E-964B-A905-51EA85783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57175"/>
            <a:ext cx="8348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Refraction from an irregular surface: </a:t>
            </a:r>
            <a:r>
              <a:rPr lang="en-US" i="1" dirty="0">
                <a:solidFill>
                  <a:srgbClr val="FF0300"/>
                </a:solidFill>
                <a:latin typeface="Arial Black" charset="0"/>
                <a:cs typeface="ＭＳ Ｐゴシック" charset="0"/>
              </a:rPr>
              <a:t>Delay-Time Method</a:t>
            </a:r>
            <a:endParaRPr lang="en-US" dirty="0">
              <a:cs typeface="ＭＳ Ｐゴシック" charset="0"/>
            </a:endParaRPr>
          </a:p>
        </p:txBody>
      </p:sp>
      <p:sp>
        <p:nvSpPr>
          <p:cNvPr id="11" name="AutoShape 4">
            <a:extLst>
              <a:ext uri="{FF2B5EF4-FFF2-40B4-BE49-F238E27FC236}">
                <a16:creationId xmlns:a16="http://schemas.microsoft.com/office/drawing/2014/main" id="{2DF54653-C947-4748-85DD-2431215FC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1122362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2" name="AutoShape 5">
            <a:extLst>
              <a:ext uri="{FF2B5EF4-FFF2-40B4-BE49-F238E27FC236}">
                <a16:creationId xmlns:a16="http://schemas.microsoft.com/office/drawing/2014/main" id="{D3DD11D5-A1F6-6A4D-ADC4-9F32BC521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3" y="135096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55280149-DBB7-384A-8E9D-18BDCF021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88" y="135096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4" name="AutoShape 7">
            <a:extLst>
              <a:ext uri="{FF2B5EF4-FFF2-40B4-BE49-F238E27FC236}">
                <a16:creationId xmlns:a16="http://schemas.microsoft.com/office/drawing/2014/main" id="{F4F6C4CD-614C-624B-92D0-45FFAF8E0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313" y="135096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5" name="AutoShape 8">
            <a:extLst>
              <a:ext uri="{FF2B5EF4-FFF2-40B4-BE49-F238E27FC236}">
                <a16:creationId xmlns:a16="http://schemas.microsoft.com/office/drawing/2014/main" id="{A25FB44A-84ED-1745-8F39-C6CD426F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525" y="1350962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6" name="AutoShape 9">
            <a:extLst>
              <a:ext uri="{FF2B5EF4-FFF2-40B4-BE49-F238E27FC236}">
                <a16:creationId xmlns:a16="http://schemas.microsoft.com/office/drawing/2014/main" id="{A24D5348-D7DE-8B4F-A355-4C34D0136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150" y="1350962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7" name="AutoShape 10">
            <a:extLst>
              <a:ext uri="{FF2B5EF4-FFF2-40B4-BE49-F238E27FC236}">
                <a16:creationId xmlns:a16="http://schemas.microsoft.com/office/drawing/2014/main" id="{AA737D4E-2ACC-BC4D-AEBD-6A04C4C2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63" y="135096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218267D0-CAB0-CA4D-BFCA-39515E57B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988" y="135096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9" name="AutoShape 12">
            <a:extLst>
              <a:ext uri="{FF2B5EF4-FFF2-40B4-BE49-F238E27FC236}">
                <a16:creationId xmlns:a16="http://schemas.microsoft.com/office/drawing/2014/main" id="{28D7D5C0-9346-6E4D-BBF3-C268EE060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613" y="135096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0" name="AutoShape 13">
            <a:extLst>
              <a:ext uri="{FF2B5EF4-FFF2-40B4-BE49-F238E27FC236}">
                <a16:creationId xmlns:a16="http://schemas.microsoft.com/office/drawing/2014/main" id="{CE87C378-66C1-A740-9AAC-4C30B4884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825" y="1350962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1" name="AutoShape 14">
            <a:extLst>
              <a:ext uri="{FF2B5EF4-FFF2-40B4-BE49-F238E27FC236}">
                <a16:creationId xmlns:a16="http://schemas.microsoft.com/office/drawing/2014/main" id="{B8324A5A-9E99-224E-BAB1-E5FF2C246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9450" y="1350962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F46E7923-C31F-4C44-8CE9-BBA300D7C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6663" y="1350962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3" name="AutoShape 16">
            <a:extLst>
              <a:ext uri="{FF2B5EF4-FFF2-40B4-BE49-F238E27FC236}">
                <a16:creationId xmlns:a16="http://schemas.microsoft.com/office/drawing/2014/main" id="{78D58E47-CB95-3B42-8614-2FCB7C2A8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2750" y="1087437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6FF4C9-3691-194D-87FA-8C30A4EEB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1544637"/>
            <a:ext cx="7924800" cy="1371600"/>
          </a:xfrm>
          <a:prstGeom prst="rect">
            <a:avLst/>
          </a:prstGeom>
          <a:solidFill>
            <a:srgbClr val="F2D9D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757AF0E2-0E37-8749-9516-EEB9AB960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1697037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F65EB5F1-40F1-504E-931D-F66901BC2B29}"/>
              </a:ext>
            </a:extLst>
          </p:cNvPr>
          <p:cNvSpPr>
            <a:spLocks/>
          </p:cNvSpPr>
          <p:nvPr/>
        </p:nvSpPr>
        <p:spPr bwMode="auto">
          <a:xfrm>
            <a:off x="1882775" y="1925637"/>
            <a:ext cx="8364538" cy="1657350"/>
          </a:xfrm>
          <a:custGeom>
            <a:avLst/>
            <a:gdLst>
              <a:gd name="T0" fmla="*/ 182 w 5269"/>
              <a:gd name="T1" fmla="*/ 144 h 1044"/>
              <a:gd name="T2" fmla="*/ 692 w 5269"/>
              <a:gd name="T3" fmla="*/ 52 h 1044"/>
              <a:gd name="T4" fmla="*/ 1285 w 5269"/>
              <a:gd name="T5" fmla="*/ 171 h 1044"/>
              <a:gd name="T6" fmla="*/ 1629 w 5269"/>
              <a:gd name="T7" fmla="*/ 384 h 1044"/>
              <a:gd name="T8" fmla="*/ 2123 w 5269"/>
              <a:gd name="T9" fmla="*/ 540 h 1044"/>
              <a:gd name="T10" fmla="*/ 3023 w 5269"/>
              <a:gd name="T11" fmla="*/ 615 h 1044"/>
              <a:gd name="T12" fmla="*/ 3410 w 5269"/>
              <a:gd name="T13" fmla="*/ 427 h 1044"/>
              <a:gd name="T14" fmla="*/ 3698 w 5269"/>
              <a:gd name="T15" fmla="*/ 277 h 1044"/>
              <a:gd name="T16" fmla="*/ 4254 w 5269"/>
              <a:gd name="T17" fmla="*/ 196 h 1044"/>
              <a:gd name="T18" fmla="*/ 4667 w 5269"/>
              <a:gd name="T19" fmla="*/ 277 h 1044"/>
              <a:gd name="T20" fmla="*/ 5142 w 5269"/>
              <a:gd name="T21" fmla="*/ 465 h 1044"/>
              <a:gd name="T22" fmla="*/ 5204 w 5269"/>
              <a:gd name="T23" fmla="*/ 559 h 1044"/>
              <a:gd name="T24" fmla="*/ 5210 w 5269"/>
              <a:gd name="T25" fmla="*/ 877 h 1044"/>
              <a:gd name="T26" fmla="*/ 5192 w 5269"/>
              <a:gd name="T27" fmla="*/ 927 h 1044"/>
              <a:gd name="T28" fmla="*/ 5017 w 5269"/>
              <a:gd name="T29" fmla="*/ 921 h 1044"/>
              <a:gd name="T30" fmla="*/ 3679 w 5269"/>
              <a:gd name="T31" fmla="*/ 921 h 1044"/>
              <a:gd name="T32" fmla="*/ 560 w 5269"/>
              <a:gd name="T33" fmla="*/ 915 h 1044"/>
              <a:gd name="T34" fmla="*/ 317 w 5269"/>
              <a:gd name="T35" fmla="*/ 921 h 1044"/>
              <a:gd name="T36" fmla="*/ 204 w 5269"/>
              <a:gd name="T37" fmla="*/ 915 h 1044"/>
              <a:gd name="T38" fmla="*/ 182 w 5269"/>
              <a:gd name="T39" fmla="*/ 144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269" h="1044">
                <a:moveTo>
                  <a:pt x="182" y="144"/>
                </a:moveTo>
                <a:cubicBezTo>
                  <a:pt x="263" y="0"/>
                  <a:pt x="508" y="48"/>
                  <a:pt x="692" y="52"/>
                </a:cubicBezTo>
                <a:cubicBezTo>
                  <a:pt x="876" y="56"/>
                  <a:pt x="1129" y="116"/>
                  <a:pt x="1285" y="171"/>
                </a:cubicBezTo>
                <a:cubicBezTo>
                  <a:pt x="1441" y="226"/>
                  <a:pt x="1489" y="323"/>
                  <a:pt x="1629" y="384"/>
                </a:cubicBezTo>
                <a:cubicBezTo>
                  <a:pt x="1769" y="445"/>
                  <a:pt x="1891" y="502"/>
                  <a:pt x="2123" y="540"/>
                </a:cubicBezTo>
                <a:cubicBezTo>
                  <a:pt x="2355" y="578"/>
                  <a:pt x="2809" y="634"/>
                  <a:pt x="3023" y="615"/>
                </a:cubicBezTo>
                <a:cubicBezTo>
                  <a:pt x="3237" y="596"/>
                  <a:pt x="3298" y="483"/>
                  <a:pt x="3410" y="427"/>
                </a:cubicBezTo>
                <a:cubicBezTo>
                  <a:pt x="3522" y="371"/>
                  <a:pt x="3557" y="315"/>
                  <a:pt x="3698" y="277"/>
                </a:cubicBezTo>
                <a:cubicBezTo>
                  <a:pt x="3839" y="239"/>
                  <a:pt x="4093" y="196"/>
                  <a:pt x="4254" y="196"/>
                </a:cubicBezTo>
                <a:cubicBezTo>
                  <a:pt x="4415" y="196"/>
                  <a:pt x="4519" y="232"/>
                  <a:pt x="4667" y="277"/>
                </a:cubicBezTo>
                <a:cubicBezTo>
                  <a:pt x="4815" y="322"/>
                  <a:pt x="5053" y="418"/>
                  <a:pt x="5142" y="465"/>
                </a:cubicBezTo>
                <a:cubicBezTo>
                  <a:pt x="5231" y="512"/>
                  <a:pt x="5193" y="490"/>
                  <a:pt x="5204" y="559"/>
                </a:cubicBezTo>
                <a:cubicBezTo>
                  <a:pt x="5215" y="628"/>
                  <a:pt x="5212" y="816"/>
                  <a:pt x="5210" y="877"/>
                </a:cubicBezTo>
                <a:cubicBezTo>
                  <a:pt x="5208" y="938"/>
                  <a:pt x="5224" y="920"/>
                  <a:pt x="5192" y="927"/>
                </a:cubicBezTo>
                <a:cubicBezTo>
                  <a:pt x="5160" y="934"/>
                  <a:pt x="5269" y="922"/>
                  <a:pt x="5017" y="921"/>
                </a:cubicBezTo>
                <a:cubicBezTo>
                  <a:pt x="4765" y="920"/>
                  <a:pt x="4422" y="922"/>
                  <a:pt x="3679" y="921"/>
                </a:cubicBezTo>
                <a:cubicBezTo>
                  <a:pt x="2936" y="920"/>
                  <a:pt x="1120" y="915"/>
                  <a:pt x="560" y="915"/>
                </a:cubicBezTo>
                <a:cubicBezTo>
                  <a:pt x="0" y="915"/>
                  <a:pt x="376" y="921"/>
                  <a:pt x="317" y="921"/>
                </a:cubicBezTo>
                <a:cubicBezTo>
                  <a:pt x="258" y="921"/>
                  <a:pt x="226" y="1044"/>
                  <a:pt x="204" y="915"/>
                </a:cubicBezTo>
                <a:cubicBezTo>
                  <a:pt x="182" y="786"/>
                  <a:pt x="101" y="288"/>
                  <a:pt x="182" y="14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932508-5EE2-F44B-AAC6-063249530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6025" y="2154237"/>
            <a:ext cx="152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3CD7AE8-6689-084D-B6C8-B96ACD49F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590" y="2001837"/>
            <a:ext cx="152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4CC1C7-ED79-034B-810A-2E2147F37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3373437"/>
            <a:ext cx="80772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Text Box 23">
            <a:extLst>
              <a:ext uri="{FF2B5EF4-FFF2-40B4-BE49-F238E27FC236}">
                <a16:creationId xmlns:a16="http://schemas.microsoft.com/office/drawing/2014/main" id="{D20D494A-367D-1E4F-914E-BE0D2FEFC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2535237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31" name="Line 24">
            <a:extLst>
              <a:ext uri="{FF2B5EF4-FFF2-40B4-BE49-F238E27FC236}">
                <a16:creationId xmlns:a16="http://schemas.microsoft.com/office/drawing/2014/main" id="{C0F5AD6B-F420-5340-BB0D-1404EDD22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1543050"/>
            <a:ext cx="179388" cy="465137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8DDD1251-658C-C543-B6CA-8ECB710CF60A}"/>
              </a:ext>
            </a:extLst>
          </p:cNvPr>
          <p:cNvSpPr>
            <a:spLocks/>
          </p:cNvSpPr>
          <p:nvPr/>
        </p:nvSpPr>
        <p:spPr bwMode="auto">
          <a:xfrm>
            <a:off x="2857500" y="1998662"/>
            <a:ext cx="2008188" cy="695325"/>
          </a:xfrm>
          <a:custGeom>
            <a:avLst/>
            <a:gdLst>
              <a:gd name="T0" fmla="*/ 0 w 1265"/>
              <a:gd name="T1" fmla="*/ 2 h 438"/>
              <a:gd name="T2" fmla="*/ 171 w 1265"/>
              <a:gd name="T3" fmla="*/ 13 h 438"/>
              <a:gd name="T4" fmla="*/ 559 w 1265"/>
              <a:gd name="T5" fmla="*/ 81 h 438"/>
              <a:gd name="T6" fmla="*/ 809 w 1265"/>
              <a:gd name="T7" fmla="*/ 194 h 438"/>
              <a:gd name="T8" fmla="*/ 946 w 1265"/>
              <a:gd name="T9" fmla="*/ 300 h 438"/>
              <a:gd name="T10" fmla="*/ 1265 w 1265"/>
              <a:gd name="T11" fmla="*/ 438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65" h="438">
                <a:moveTo>
                  <a:pt x="0" y="2"/>
                </a:moveTo>
                <a:cubicBezTo>
                  <a:pt x="39" y="1"/>
                  <a:pt x="78" y="0"/>
                  <a:pt x="171" y="13"/>
                </a:cubicBezTo>
                <a:cubicBezTo>
                  <a:pt x="264" y="26"/>
                  <a:pt x="453" y="51"/>
                  <a:pt x="559" y="81"/>
                </a:cubicBezTo>
                <a:cubicBezTo>
                  <a:pt x="665" y="111"/>
                  <a:pt x="745" y="158"/>
                  <a:pt x="809" y="194"/>
                </a:cubicBezTo>
                <a:cubicBezTo>
                  <a:pt x="873" y="230"/>
                  <a:pt x="870" y="259"/>
                  <a:pt x="946" y="300"/>
                </a:cubicBezTo>
                <a:cubicBezTo>
                  <a:pt x="1022" y="341"/>
                  <a:pt x="1143" y="389"/>
                  <a:pt x="1265" y="438"/>
                </a:cubicBezTo>
              </a:path>
            </a:pathLst>
          </a:custGeom>
          <a:noFill/>
          <a:ln w="38100">
            <a:solidFill>
              <a:srgbClr val="FF050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26">
            <a:extLst>
              <a:ext uri="{FF2B5EF4-FFF2-40B4-BE49-F238E27FC236}">
                <a16:creationId xmlns:a16="http://schemas.microsoft.com/office/drawing/2014/main" id="{F09D40AB-BDD6-D34A-B4C2-3218FF9E6F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1562100"/>
            <a:ext cx="646113" cy="1131887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27">
            <a:extLst>
              <a:ext uri="{FF2B5EF4-FFF2-40B4-BE49-F238E27FC236}">
                <a16:creationId xmlns:a16="http://schemas.microsoft.com/office/drawing/2014/main" id="{9FCDDB63-311F-864C-88AA-783E6D981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603500"/>
            <a:ext cx="257175" cy="100012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C1A1E931-6603-7E48-A9C2-2C89070953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1013" y="1582737"/>
            <a:ext cx="98425" cy="1258888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29">
            <a:extLst>
              <a:ext uri="{FF2B5EF4-FFF2-40B4-BE49-F238E27FC236}">
                <a16:creationId xmlns:a16="http://schemas.microsoft.com/office/drawing/2014/main" id="{11102C86-CDC8-774A-BAA3-03E797C6A6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13825" y="1552575"/>
            <a:ext cx="465138" cy="723900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2C0952EF-3C66-3240-A722-FE6935FA33BE}"/>
              </a:ext>
            </a:extLst>
          </p:cNvPr>
          <p:cNvSpPr>
            <a:spLocks/>
          </p:cNvSpPr>
          <p:nvPr/>
        </p:nvSpPr>
        <p:spPr bwMode="auto">
          <a:xfrm>
            <a:off x="5668963" y="2225675"/>
            <a:ext cx="3360737" cy="700087"/>
          </a:xfrm>
          <a:custGeom>
            <a:avLst/>
            <a:gdLst>
              <a:gd name="T0" fmla="*/ 2117 w 2117"/>
              <a:gd name="T1" fmla="*/ 51 h 441"/>
              <a:gd name="T2" fmla="*/ 1957 w 2117"/>
              <a:gd name="T3" fmla="*/ 7 h 441"/>
              <a:gd name="T4" fmla="*/ 1813 w 2117"/>
              <a:gd name="T5" fmla="*/ 7 h 441"/>
              <a:gd name="T6" fmla="*/ 1475 w 2117"/>
              <a:gd name="T7" fmla="*/ 51 h 441"/>
              <a:gd name="T8" fmla="*/ 1250 w 2117"/>
              <a:gd name="T9" fmla="*/ 107 h 441"/>
              <a:gd name="T10" fmla="*/ 1007 w 2117"/>
              <a:gd name="T11" fmla="*/ 245 h 441"/>
              <a:gd name="T12" fmla="*/ 794 w 2117"/>
              <a:gd name="T13" fmla="*/ 395 h 441"/>
              <a:gd name="T14" fmla="*/ 475 w 2117"/>
              <a:gd name="T15" fmla="*/ 438 h 441"/>
              <a:gd name="T16" fmla="*/ 88 w 2117"/>
              <a:gd name="T17" fmla="*/ 413 h 441"/>
              <a:gd name="T18" fmla="*/ 0 w 2117"/>
              <a:gd name="T19" fmla="*/ 388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17" h="441">
                <a:moveTo>
                  <a:pt x="2117" y="51"/>
                </a:moveTo>
                <a:cubicBezTo>
                  <a:pt x="2062" y="32"/>
                  <a:pt x="2008" y="14"/>
                  <a:pt x="1957" y="7"/>
                </a:cubicBezTo>
                <a:cubicBezTo>
                  <a:pt x="1906" y="0"/>
                  <a:pt x="1893" y="0"/>
                  <a:pt x="1813" y="7"/>
                </a:cubicBezTo>
                <a:cubicBezTo>
                  <a:pt x="1733" y="14"/>
                  <a:pt x="1569" y="34"/>
                  <a:pt x="1475" y="51"/>
                </a:cubicBezTo>
                <a:cubicBezTo>
                  <a:pt x="1381" y="68"/>
                  <a:pt x="1328" y="75"/>
                  <a:pt x="1250" y="107"/>
                </a:cubicBezTo>
                <a:cubicBezTo>
                  <a:pt x="1172" y="139"/>
                  <a:pt x="1083" y="197"/>
                  <a:pt x="1007" y="245"/>
                </a:cubicBezTo>
                <a:cubicBezTo>
                  <a:pt x="931" y="293"/>
                  <a:pt x="883" y="363"/>
                  <a:pt x="794" y="395"/>
                </a:cubicBezTo>
                <a:cubicBezTo>
                  <a:pt x="705" y="427"/>
                  <a:pt x="593" y="435"/>
                  <a:pt x="475" y="438"/>
                </a:cubicBezTo>
                <a:cubicBezTo>
                  <a:pt x="357" y="441"/>
                  <a:pt x="167" y="421"/>
                  <a:pt x="88" y="413"/>
                </a:cubicBezTo>
                <a:cubicBezTo>
                  <a:pt x="9" y="405"/>
                  <a:pt x="4" y="396"/>
                  <a:pt x="0" y="388"/>
                </a:cubicBezTo>
              </a:path>
            </a:pathLst>
          </a:custGeom>
          <a:noFill/>
          <a:ln w="38100">
            <a:solidFill>
              <a:srgbClr val="FF050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Line 31">
            <a:extLst>
              <a:ext uri="{FF2B5EF4-FFF2-40B4-BE49-F238E27FC236}">
                <a16:creationId xmlns:a16="http://schemas.microsoft.com/office/drawing/2014/main" id="{E0EE5D7E-9446-DD4E-9872-BCFFEF957A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0388" y="2852737"/>
            <a:ext cx="207962" cy="28575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Text Box 32">
            <a:extLst>
              <a:ext uri="{FF2B5EF4-FFF2-40B4-BE49-F238E27FC236}">
                <a16:creationId xmlns:a16="http://schemas.microsoft.com/office/drawing/2014/main" id="{B8ABE2DA-AE6A-1741-8728-1D24758B7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92212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H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AA69B1A2-C3FF-5941-A330-295C71380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495675"/>
            <a:ext cx="2514600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9B0E26DE-FC05-0C4C-A0BE-C5625E608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3" y="3455987"/>
            <a:ext cx="2070100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2" name="Text Box 35">
            <a:extLst>
              <a:ext uri="{FF2B5EF4-FFF2-40B4-BE49-F238E27FC236}">
                <a16:creationId xmlns:a16="http://schemas.microsoft.com/office/drawing/2014/main" id="{FC7B8B48-7D9B-D94C-9ECE-715E51207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88" y="4500562"/>
            <a:ext cx="791755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Problem however: to get </a:t>
            </a:r>
            <a:r>
              <a:rPr lang="en-US" i="1" dirty="0" err="1">
                <a:latin typeface="Times New Roman" charset="0"/>
                <a:cs typeface="ＭＳ Ｐゴシック" charset="0"/>
              </a:rPr>
              <a:t>h</a:t>
            </a:r>
            <a:r>
              <a:rPr lang="en-US" i="1" baseline="-25000" dirty="0" err="1">
                <a:latin typeface="Times New Roman" charset="0"/>
                <a:cs typeface="ＭＳ Ｐゴシック" charset="0"/>
              </a:rPr>
              <a:t>H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from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latin typeface="Symbol" charset="0"/>
                <a:cs typeface="ＭＳ Ｐゴシック" charset="0"/>
                <a:sym typeface="Symbol" charset="0"/>
              </a:rPr>
              <a:t>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H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we need to know 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!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But we can also expect: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sz="12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</a:t>
            </a:r>
            <a:r>
              <a:rPr 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 a line with slope </a:t>
            </a:r>
            <a:r>
              <a:rPr lang="en-US" dirty="0">
                <a:latin typeface="Times New Roman" charset="0"/>
                <a:cs typeface="ＭＳ Ｐゴシック" charset="0"/>
              </a:rPr>
              <a:t>2/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!)</a:t>
            </a:r>
            <a:endParaRPr lang="en-US" dirty="0">
              <a:solidFill>
                <a:srgbClr val="0039AC"/>
              </a:solidFill>
              <a:cs typeface="ＭＳ Ｐゴシック" charset="0"/>
            </a:endParaRPr>
          </a:p>
        </p:txBody>
      </p:sp>
      <p:sp>
        <p:nvSpPr>
          <p:cNvPr id="43" name="Text Box 36">
            <a:extLst>
              <a:ext uri="{FF2B5EF4-FFF2-40B4-BE49-F238E27FC236}">
                <a16:creationId xmlns:a16="http://schemas.microsoft.com/office/drawing/2014/main" id="{E9216321-AECD-4543-9513-8823CA233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0" y="1192212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G</a:t>
            </a:r>
          </a:p>
        </p:txBody>
      </p:sp>
      <p:sp>
        <p:nvSpPr>
          <p:cNvPr id="44" name="Text Box 37">
            <a:extLst>
              <a:ext uri="{FF2B5EF4-FFF2-40B4-BE49-F238E27FC236}">
                <a16:creationId xmlns:a16="http://schemas.microsoft.com/office/drawing/2014/main" id="{2C72A81A-C71B-BE41-95EF-011B85C9D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1192212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E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B8998D6-613F-1E4A-BFA0-4B7611835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07406" y="5186362"/>
            <a:ext cx="8053388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6" name="Line 39">
            <a:extLst>
              <a:ext uri="{FF2B5EF4-FFF2-40B4-BE49-F238E27FC236}">
                <a16:creationId xmlns:a16="http://schemas.microsoft.com/office/drawing/2014/main" id="{AFCB5B78-7A54-6944-A019-716839DFDF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3825" y="817562"/>
            <a:ext cx="6823075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Text Box 40">
            <a:extLst>
              <a:ext uri="{FF2B5EF4-FFF2-40B4-BE49-F238E27FC236}">
                <a16:creationId xmlns:a16="http://schemas.microsoft.com/office/drawing/2014/main" id="{DEBB4514-22F9-1741-B6FA-20617F90E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5013" y="684212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y</a:t>
            </a:r>
            <a:endParaRPr lang="en-US">
              <a:cs typeface="ＭＳ Ｐゴシック" charset="0"/>
            </a:endParaRPr>
          </a:p>
        </p:txBody>
      </p:sp>
      <p:sp>
        <p:nvSpPr>
          <p:cNvPr id="48" name="Line 41">
            <a:extLst>
              <a:ext uri="{FF2B5EF4-FFF2-40B4-BE49-F238E27FC236}">
                <a16:creationId xmlns:a16="http://schemas.microsoft.com/office/drawing/2014/main" id="{49C3DE32-9C31-8E44-836A-021BAB247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1047750"/>
            <a:ext cx="288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9" name="Text Box 42">
            <a:extLst>
              <a:ext uri="{FF2B5EF4-FFF2-40B4-BE49-F238E27FC236}">
                <a16:creationId xmlns:a16="http://schemas.microsoft.com/office/drawing/2014/main" id="{F8E19593-61A3-F049-BB2F-DD291472C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93762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x</a:t>
            </a:r>
            <a:endParaRPr lang="en-US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86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>
            <a:extLst>
              <a:ext uri="{FF2B5EF4-FFF2-40B4-BE49-F238E27FC236}">
                <a16:creationId xmlns:a16="http://schemas.microsoft.com/office/drawing/2014/main" id="{A25DBA3E-086E-4443-905F-CBEB02422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015" y="538956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87B8C343-DF64-CC42-A805-4DB44FB09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528" y="767556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A8E0194C-A6A7-8E4F-A503-46D0953CF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153" y="767556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778B21ED-5E73-F34C-B568-490A70A6E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778" y="767556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D3842630-1DFE-D645-90C5-FF234A96C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4990" y="767556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18499D45-B281-4041-8A9D-05724E165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15" y="767556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1C01094C-790C-8349-9A27-504404DD3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828" y="767556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2" name="AutoShape 10">
            <a:extLst>
              <a:ext uri="{FF2B5EF4-FFF2-40B4-BE49-F238E27FC236}">
                <a16:creationId xmlns:a16="http://schemas.microsoft.com/office/drawing/2014/main" id="{19663DA9-8B6A-B34A-8BB8-629BF63F2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453" y="767556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id="{4A47DB3A-8AC1-6F49-8C42-F3F417F5A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078" y="767556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24147E4E-8B09-324F-AC48-CC7893B4E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290" y="767556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5" name="AutoShape 13">
            <a:extLst>
              <a:ext uri="{FF2B5EF4-FFF2-40B4-BE49-F238E27FC236}">
                <a16:creationId xmlns:a16="http://schemas.microsoft.com/office/drawing/2014/main" id="{53AE500A-F34D-284A-856F-AD5D05EA8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1915" y="767556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B526D23C-F790-8446-8912-7F22941AF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128" y="767556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D8BB137F-1B51-AA41-900F-9B494A969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5215" y="504031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F0337B-B66A-3D45-A4D4-3A8134636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165" y="961231"/>
            <a:ext cx="7924800" cy="1371600"/>
          </a:xfrm>
          <a:prstGeom prst="rect">
            <a:avLst/>
          </a:prstGeom>
          <a:solidFill>
            <a:srgbClr val="F2D9D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118D3DD4-14DB-0249-BA01-BB12E79A7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5365" y="1113631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D14BFD48-EE5F-F34B-A560-FB013825682B}"/>
              </a:ext>
            </a:extLst>
          </p:cNvPr>
          <p:cNvSpPr>
            <a:spLocks/>
          </p:cNvSpPr>
          <p:nvPr/>
        </p:nvSpPr>
        <p:spPr bwMode="auto">
          <a:xfrm>
            <a:off x="1865240" y="1342231"/>
            <a:ext cx="8364538" cy="1657350"/>
          </a:xfrm>
          <a:custGeom>
            <a:avLst/>
            <a:gdLst>
              <a:gd name="T0" fmla="*/ 182 w 5269"/>
              <a:gd name="T1" fmla="*/ 144 h 1044"/>
              <a:gd name="T2" fmla="*/ 692 w 5269"/>
              <a:gd name="T3" fmla="*/ 52 h 1044"/>
              <a:gd name="T4" fmla="*/ 1285 w 5269"/>
              <a:gd name="T5" fmla="*/ 171 h 1044"/>
              <a:gd name="T6" fmla="*/ 1629 w 5269"/>
              <a:gd name="T7" fmla="*/ 384 h 1044"/>
              <a:gd name="T8" fmla="*/ 2123 w 5269"/>
              <a:gd name="T9" fmla="*/ 540 h 1044"/>
              <a:gd name="T10" fmla="*/ 3023 w 5269"/>
              <a:gd name="T11" fmla="*/ 615 h 1044"/>
              <a:gd name="T12" fmla="*/ 3410 w 5269"/>
              <a:gd name="T13" fmla="*/ 427 h 1044"/>
              <a:gd name="T14" fmla="*/ 3698 w 5269"/>
              <a:gd name="T15" fmla="*/ 277 h 1044"/>
              <a:gd name="T16" fmla="*/ 4254 w 5269"/>
              <a:gd name="T17" fmla="*/ 196 h 1044"/>
              <a:gd name="T18" fmla="*/ 4667 w 5269"/>
              <a:gd name="T19" fmla="*/ 277 h 1044"/>
              <a:gd name="T20" fmla="*/ 5142 w 5269"/>
              <a:gd name="T21" fmla="*/ 465 h 1044"/>
              <a:gd name="T22" fmla="*/ 5204 w 5269"/>
              <a:gd name="T23" fmla="*/ 559 h 1044"/>
              <a:gd name="T24" fmla="*/ 5210 w 5269"/>
              <a:gd name="T25" fmla="*/ 877 h 1044"/>
              <a:gd name="T26" fmla="*/ 5192 w 5269"/>
              <a:gd name="T27" fmla="*/ 927 h 1044"/>
              <a:gd name="T28" fmla="*/ 5017 w 5269"/>
              <a:gd name="T29" fmla="*/ 921 h 1044"/>
              <a:gd name="T30" fmla="*/ 3679 w 5269"/>
              <a:gd name="T31" fmla="*/ 921 h 1044"/>
              <a:gd name="T32" fmla="*/ 560 w 5269"/>
              <a:gd name="T33" fmla="*/ 915 h 1044"/>
              <a:gd name="T34" fmla="*/ 317 w 5269"/>
              <a:gd name="T35" fmla="*/ 921 h 1044"/>
              <a:gd name="T36" fmla="*/ 204 w 5269"/>
              <a:gd name="T37" fmla="*/ 915 h 1044"/>
              <a:gd name="T38" fmla="*/ 182 w 5269"/>
              <a:gd name="T39" fmla="*/ 144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269" h="1044">
                <a:moveTo>
                  <a:pt x="182" y="144"/>
                </a:moveTo>
                <a:cubicBezTo>
                  <a:pt x="263" y="0"/>
                  <a:pt x="508" y="48"/>
                  <a:pt x="692" y="52"/>
                </a:cubicBezTo>
                <a:cubicBezTo>
                  <a:pt x="876" y="56"/>
                  <a:pt x="1129" y="116"/>
                  <a:pt x="1285" y="171"/>
                </a:cubicBezTo>
                <a:cubicBezTo>
                  <a:pt x="1441" y="226"/>
                  <a:pt x="1489" y="323"/>
                  <a:pt x="1629" y="384"/>
                </a:cubicBezTo>
                <a:cubicBezTo>
                  <a:pt x="1769" y="445"/>
                  <a:pt x="1891" y="502"/>
                  <a:pt x="2123" y="540"/>
                </a:cubicBezTo>
                <a:cubicBezTo>
                  <a:pt x="2355" y="578"/>
                  <a:pt x="2809" y="634"/>
                  <a:pt x="3023" y="615"/>
                </a:cubicBezTo>
                <a:cubicBezTo>
                  <a:pt x="3237" y="596"/>
                  <a:pt x="3298" y="483"/>
                  <a:pt x="3410" y="427"/>
                </a:cubicBezTo>
                <a:cubicBezTo>
                  <a:pt x="3522" y="371"/>
                  <a:pt x="3557" y="315"/>
                  <a:pt x="3698" y="277"/>
                </a:cubicBezTo>
                <a:cubicBezTo>
                  <a:pt x="3839" y="239"/>
                  <a:pt x="4093" y="196"/>
                  <a:pt x="4254" y="196"/>
                </a:cubicBezTo>
                <a:cubicBezTo>
                  <a:pt x="4415" y="196"/>
                  <a:pt x="4519" y="232"/>
                  <a:pt x="4667" y="277"/>
                </a:cubicBezTo>
                <a:cubicBezTo>
                  <a:pt x="4815" y="322"/>
                  <a:pt x="5053" y="418"/>
                  <a:pt x="5142" y="465"/>
                </a:cubicBezTo>
                <a:cubicBezTo>
                  <a:pt x="5231" y="512"/>
                  <a:pt x="5193" y="490"/>
                  <a:pt x="5204" y="559"/>
                </a:cubicBezTo>
                <a:cubicBezTo>
                  <a:pt x="5215" y="628"/>
                  <a:pt x="5212" y="816"/>
                  <a:pt x="5210" y="877"/>
                </a:cubicBezTo>
                <a:cubicBezTo>
                  <a:pt x="5208" y="938"/>
                  <a:pt x="5224" y="920"/>
                  <a:pt x="5192" y="927"/>
                </a:cubicBezTo>
                <a:cubicBezTo>
                  <a:pt x="5160" y="934"/>
                  <a:pt x="5269" y="922"/>
                  <a:pt x="5017" y="921"/>
                </a:cubicBezTo>
                <a:cubicBezTo>
                  <a:pt x="4765" y="920"/>
                  <a:pt x="4422" y="922"/>
                  <a:pt x="3679" y="921"/>
                </a:cubicBezTo>
                <a:cubicBezTo>
                  <a:pt x="2936" y="920"/>
                  <a:pt x="1120" y="915"/>
                  <a:pt x="560" y="915"/>
                </a:cubicBezTo>
                <a:cubicBezTo>
                  <a:pt x="0" y="915"/>
                  <a:pt x="376" y="921"/>
                  <a:pt x="317" y="921"/>
                </a:cubicBezTo>
                <a:cubicBezTo>
                  <a:pt x="258" y="921"/>
                  <a:pt x="226" y="1044"/>
                  <a:pt x="204" y="915"/>
                </a:cubicBezTo>
                <a:cubicBezTo>
                  <a:pt x="182" y="786"/>
                  <a:pt x="101" y="288"/>
                  <a:pt x="182" y="14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8D7EF9-B359-4149-BDBC-ED4395960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8490" y="1570831"/>
            <a:ext cx="152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CE7555-4567-854E-BC3F-C8DB2560A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765" y="1418431"/>
            <a:ext cx="152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8FD48B34-5C14-174D-9AF0-C984E7758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965" y="1951831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81C873E8-96EF-9F4D-B0F7-2A740E46D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5340" y="959644"/>
            <a:ext cx="179388" cy="465137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A10D20DE-CD93-374A-BA88-EF6C9EFF376A}"/>
              </a:ext>
            </a:extLst>
          </p:cNvPr>
          <p:cNvSpPr>
            <a:spLocks/>
          </p:cNvSpPr>
          <p:nvPr/>
        </p:nvSpPr>
        <p:spPr bwMode="auto">
          <a:xfrm>
            <a:off x="2839965" y="1415256"/>
            <a:ext cx="2008188" cy="695325"/>
          </a:xfrm>
          <a:custGeom>
            <a:avLst/>
            <a:gdLst>
              <a:gd name="T0" fmla="*/ 0 w 1265"/>
              <a:gd name="T1" fmla="*/ 2 h 438"/>
              <a:gd name="T2" fmla="*/ 171 w 1265"/>
              <a:gd name="T3" fmla="*/ 13 h 438"/>
              <a:gd name="T4" fmla="*/ 559 w 1265"/>
              <a:gd name="T5" fmla="*/ 81 h 438"/>
              <a:gd name="T6" fmla="*/ 809 w 1265"/>
              <a:gd name="T7" fmla="*/ 194 h 438"/>
              <a:gd name="T8" fmla="*/ 946 w 1265"/>
              <a:gd name="T9" fmla="*/ 300 h 438"/>
              <a:gd name="T10" fmla="*/ 1265 w 1265"/>
              <a:gd name="T11" fmla="*/ 438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65" h="438">
                <a:moveTo>
                  <a:pt x="0" y="2"/>
                </a:moveTo>
                <a:cubicBezTo>
                  <a:pt x="39" y="1"/>
                  <a:pt x="78" y="0"/>
                  <a:pt x="171" y="13"/>
                </a:cubicBezTo>
                <a:cubicBezTo>
                  <a:pt x="264" y="26"/>
                  <a:pt x="453" y="51"/>
                  <a:pt x="559" y="81"/>
                </a:cubicBezTo>
                <a:cubicBezTo>
                  <a:pt x="665" y="111"/>
                  <a:pt x="745" y="158"/>
                  <a:pt x="809" y="194"/>
                </a:cubicBezTo>
                <a:cubicBezTo>
                  <a:pt x="873" y="230"/>
                  <a:pt x="870" y="259"/>
                  <a:pt x="946" y="300"/>
                </a:cubicBezTo>
                <a:cubicBezTo>
                  <a:pt x="1022" y="341"/>
                  <a:pt x="1143" y="389"/>
                  <a:pt x="1265" y="438"/>
                </a:cubicBezTo>
              </a:path>
            </a:pathLst>
          </a:custGeom>
          <a:noFill/>
          <a:ln w="38100">
            <a:solidFill>
              <a:srgbClr val="FF050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081CE198-498E-FC4E-8F41-63DC0B6FB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7365" y="978694"/>
            <a:ext cx="646113" cy="1131887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F88B7DC0-75E9-2B46-A420-758A1889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0665" y="2020094"/>
            <a:ext cx="257175" cy="100012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CA3CDDDD-72D0-104C-9077-26B6E6870F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43478" y="999331"/>
            <a:ext cx="98425" cy="1258888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3706F3AA-C158-A94E-BC19-9CBEA2F4D2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96290" y="969169"/>
            <a:ext cx="465138" cy="723900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D6F538F-9438-9E44-89B5-56B972C7FD22}"/>
              </a:ext>
            </a:extLst>
          </p:cNvPr>
          <p:cNvSpPr>
            <a:spLocks/>
          </p:cNvSpPr>
          <p:nvPr/>
        </p:nvSpPr>
        <p:spPr bwMode="auto">
          <a:xfrm>
            <a:off x="5651428" y="1642269"/>
            <a:ext cx="3360737" cy="700087"/>
          </a:xfrm>
          <a:custGeom>
            <a:avLst/>
            <a:gdLst>
              <a:gd name="T0" fmla="*/ 2117 w 2117"/>
              <a:gd name="T1" fmla="*/ 51 h 441"/>
              <a:gd name="T2" fmla="*/ 1957 w 2117"/>
              <a:gd name="T3" fmla="*/ 7 h 441"/>
              <a:gd name="T4" fmla="*/ 1813 w 2117"/>
              <a:gd name="T5" fmla="*/ 7 h 441"/>
              <a:gd name="T6" fmla="*/ 1475 w 2117"/>
              <a:gd name="T7" fmla="*/ 51 h 441"/>
              <a:gd name="T8" fmla="*/ 1250 w 2117"/>
              <a:gd name="T9" fmla="*/ 107 h 441"/>
              <a:gd name="T10" fmla="*/ 1007 w 2117"/>
              <a:gd name="T11" fmla="*/ 245 h 441"/>
              <a:gd name="T12" fmla="*/ 794 w 2117"/>
              <a:gd name="T13" fmla="*/ 395 h 441"/>
              <a:gd name="T14" fmla="*/ 475 w 2117"/>
              <a:gd name="T15" fmla="*/ 438 h 441"/>
              <a:gd name="T16" fmla="*/ 88 w 2117"/>
              <a:gd name="T17" fmla="*/ 413 h 441"/>
              <a:gd name="T18" fmla="*/ 0 w 2117"/>
              <a:gd name="T19" fmla="*/ 388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17" h="441">
                <a:moveTo>
                  <a:pt x="2117" y="51"/>
                </a:moveTo>
                <a:cubicBezTo>
                  <a:pt x="2062" y="32"/>
                  <a:pt x="2008" y="14"/>
                  <a:pt x="1957" y="7"/>
                </a:cubicBezTo>
                <a:cubicBezTo>
                  <a:pt x="1906" y="0"/>
                  <a:pt x="1893" y="0"/>
                  <a:pt x="1813" y="7"/>
                </a:cubicBezTo>
                <a:cubicBezTo>
                  <a:pt x="1733" y="14"/>
                  <a:pt x="1569" y="34"/>
                  <a:pt x="1475" y="51"/>
                </a:cubicBezTo>
                <a:cubicBezTo>
                  <a:pt x="1381" y="68"/>
                  <a:pt x="1328" y="75"/>
                  <a:pt x="1250" y="107"/>
                </a:cubicBezTo>
                <a:cubicBezTo>
                  <a:pt x="1172" y="139"/>
                  <a:pt x="1083" y="197"/>
                  <a:pt x="1007" y="245"/>
                </a:cubicBezTo>
                <a:cubicBezTo>
                  <a:pt x="931" y="293"/>
                  <a:pt x="883" y="363"/>
                  <a:pt x="794" y="395"/>
                </a:cubicBezTo>
                <a:cubicBezTo>
                  <a:pt x="705" y="427"/>
                  <a:pt x="593" y="435"/>
                  <a:pt x="475" y="438"/>
                </a:cubicBezTo>
                <a:cubicBezTo>
                  <a:pt x="357" y="441"/>
                  <a:pt x="167" y="421"/>
                  <a:pt x="88" y="413"/>
                </a:cubicBezTo>
                <a:cubicBezTo>
                  <a:pt x="9" y="405"/>
                  <a:pt x="4" y="396"/>
                  <a:pt x="0" y="388"/>
                </a:cubicBezTo>
              </a:path>
            </a:pathLst>
          </a:custGeom>
          <a:noFill/>
          <a:ln w="38100">
            <a:solidFill>
              <a:srgbClr val="FF050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Line 29">
            <a:extLst>
              <a:ext uri="{FF2B5EF4-FFF2-40B4-BE49-F238E27FC236}">
                <a16:creationId xmlns:a16="http://schemas.microsoft.com/office/drawing/2014/main" id="{41900B0D-EC15-E842-932E-D53838FF59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22853" y="2269331"/>
            <a:ext cx="207962" cy="28575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E6BF1854-072E-1B4C-9E66-497841265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065" y="613569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i</a:t>
            </a:r>
            <a:endParaRPr lang="en-US">
              <a:cs typeface="ＭＳ Ｐゴシック" charset="0"/>
            </a:endParaRP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EB0A7D34-532F-DB4C-BA4B-603F4B712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8753" y="608806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2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2E1FB96E-090A-4442-BFE5-4F1739732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915" y="608806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8B8C93F-31EC-A54A-9306-965977351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7965" y="2770981"/>
            <a:ext cx="80772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Text Box 34">
            <a:extLst>
              <a:ext uri="{FF2B5EF4-FFF2-40B4-BE49-F238E27FC236}">
                <a16:creationId xmlns:a16="http://schemas.microsoft.com/office/drawing/2014/main" id="{00D1C523-95C5-B648-A7EC-B9C70469C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190" y="2896394"/>
            <a:ext cx="835356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Sometimes also called the </a:t>
            </a:r>
            <a:r>
              <a:rPr lang="en-US" i="1" dirty="0">
                <a:solidFill>
                  <a:srgbClr val="FF0300"/>
                </a:solidFill>
                <a:latin typeface="Arial Black" charset="0"/>
                <a:cs typeface="ＭＳ Ｐゴシック" charset="0"/>
              </a:rPr>
              <a:t>“plus-minus method”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: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Plot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i</a:t>
            </a:r>
            <a:r>
              <a:rPr lang="en-US" i="1" dirty="0">
                <a:latin typeface="Times New Roman" charset="0"/>
                <a:cs typeface="ＭＳ Ｐゴシック" charset="0"/>
              </a:rPr>
              <a:t>–t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2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i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solidFill>
                  <a:srgbClr val="0039AC"/>
                </a:solidFill>
                <a:cs typeface="ＭＳ Ｐゴシック" charset="0"/>
              </a:rPr>
              <a:t>vs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i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for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cs typeface="ＭＳ Ｐゴシック" charset="0"/>
              </a:rPr>
              <a:t>SP</a:t>
            </a:r>
            <a:r>
              <a:rPr lang="en-US" dirty="0"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cs typeface="ＭＳ Ｐゴシック" charset="0"/>
              </a:rPr>
              <a:t>SP</a:t>
            </a:r>
            <a:r>
              <a:rPr lang="en-US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and all geophones </a:t>
            </a:r>
            <a:r>
              <a:rPr lang="en-US" i="1" dirty="0" err="1">
                <a:latin typeface="Times New Roman" charset="0"/>
                <a:cs typeface="ＭＳ Ｐゴシック" charset="0"/>
              </a:rPr>
              <a:t>i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. Calculate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  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from slope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of the line fit (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cs typeface="ＭＳ Ｐゴシック" charset="0"/>
              </a:rPr>
              <a:t> = 2/</a:t>
            </a:r>
            <a:r>
              <a:rPr lang="en-US" i="1" dirty="0">
                <a:latin typeface="Times New Roman" charset="0"/>
                <a:cs typeface="ＭＳ Ｐゴシック" charset="0"/>
              </a:rPr>
              <a:t>m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).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At each geophone </a:t>
            </a:r>
            <a:r>
              <a:rPr lang="en-US" i="1" dirty="0" err="1">
                <a:latin typeface="Times New Roman" charset="0"/>
                <a:cs typeface="ＭＳ Ｐゴシック" charset="0"/>
              </a:rPr>
              <a:t>i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calculate thickness as 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CB3CD298-FAA3-414B-89A3-46C57DAD1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040" y="5503069"/>
            <a:ext cx="306705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19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B3665AE3-EC34-1C4C-9EB4-B2770C9E0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3606" y="2031207"/>
            <a:ext cx="7848600" cy="1828800"/>
          </a:xfrm>
          <a:prstGeom prst="rect">
            <a:avLst/>
          </a:prstGeom>
          <a:solidFill>
            <a:srgbClr val="F2D9D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246F0A02-E76F-9142-BC1D-848113707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5331" y="253207"/>
            <a:ext cx="5643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The Reflection Seismic Method:</a:t>
            </a:r>
          </a:p>
        </p:txBody>
      </p:sp>
      <p:sp>
        <p:nvSpPr>
          <p:cNvPr id="57" name="Text Box 5">
            <a:extLst>
              <a:ext uri="{FF2B5EF4-FFF2-40B4-BE49-F238E27FC236}">
                <a16:creationId xmlns:a16="http://schemas.microsoft.com/office/drawing/2014/main" id="{5EA914FF-721D-D540-828E-956126DDF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881" y="737394"/>
            <a:ext cx="79079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Consider a single horizontal layer over a half-space, with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layer thickness </a:t>
            </a:r>
            <a:r>
              <a:rPr lang="en-US" i="1" dirty="0">
                <a:latin typeface="Times New Roman" charset="0"/>
                <a:cs typeface="ＭＳ Ｐゴシック" charset="0"/>
              </a:rPr>
              <a:t>h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and velocity 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:</a:t>
            </a:r>
          </a:p>
        </p:txBody>
      </p:sp>
      <p:sp>
        <p:nvSpPr>
          <p:cNvPr id="58" name="AutoShape 6">
            <a:extLst>
              <a:ext uri="{FF2B5EF4-FFF2-40B4-BE49-F238E27FC236}">
                <a16:creationId xmlns:a16="http://schemas.microsoft.com/office/drawing/2014/main" id="{9D51C747-C2D1-3F45-B1F5-048EF268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7456" y="1605757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9" name="AutoShape 7">
            <a:extLst>
              <a:ext uri="{FF2B5EF4-FFF2-40B4-BE49-F238E27FC236}">
                <a16:creationId xmlns:a16="http://schemas.microsoft.com/office/drawing/2014/main" id="{14A80D41-231D-5E44-A12A-C4C127214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7269" y="183435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3819183-6CAF-0C4A-AE91-7A86A3892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3606" y="3860007"/>
            <a:ext cx="7848600" cy="3825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Line 9">
            <a:extLst>
              <a:ext uri="{FF2B5EF4-FFF2-40B4-BE49-F238E27FC236}">
                <a16:creationId xmlns:a16="http://schemas.microsoft.com/office/drawing/2014/main" id="{85FD6CE2-4142-9E44-9F02-590996BD3B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5256" y="2031207"/>
            <a:ext cx="1725613" cy="1814512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Line 10">
            <a:extLst>
              <a:ext uri="{FF2B5EF4-FFF2-40B4-BE49-F238E27FC236}">
                <a16:creationId xmlns:a16="http://schemas.microsoft.com/office/drawing/2014/main" id="{CB9EF27D-97EC-0D42-AD84-02D7332C55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5631" y="2034382"/>
            <a:ext cx="1725613" cy="1814512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3" name="Line 11">
            <a:extLst>
              <a:ext uri="{FF2B5EF4-FFF2-40B4-BE49-F238E27FC236}">
                <a16:creationId xmlns:a16="http://schemas.microsoft.com/office/drawing/2014/main" id="{DB4A0297-F3AD-4647-AD02-13BB656965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01344" y="2016919"/>
            <a:ext cx="0" cy="184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Text Box 12">
            <a:extLst>
              <a:ext uri="{FF2B5EF4-FFF2-40B4-BE49-F238E27FC236}">
                <a16:creationId xmlns:a16="http://schemas.microsoft.com/office/drawing/2014/main" id="{9F6C67E8-C19D-BF46-A9FF-8D689222F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6256" y="2640807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h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65" name="Line 13">
            <a:extLst>
              <a:ext uri="{FF2B5EF4-FFF2-40B4-BE49-F238E27FC236}">
                <a16:creationId xmlns:a16="http://schemas.microsoft.com/office/drawing/2014/main" id="{B489D197-AE36-AB4E-BBC4-77E51738F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4781" y="1858169"/>
            <a:ext cx="170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Text Box 14">
            <a:extLst>
              <a:ext uri="{FF2B5EF4-FFF2-40B4-BE49-F238E27FC236}">
                <a16:creationId xmlns:a16="http://schemas.microsoft.com/office/drawing/2014/main" id="{0EB25112-D1CB-664E-A1FA-567EA25B8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606" y="2031207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67" name="Text Box 15">
            <a:extLst>
              <a:ext uri="{FF2B5EF4-FFF2-40B4-BE49-F238E27FC236}">
                <a16:creationId xmlns:a16="http://schemas.microsoft.com/office/drawing/2014/main" id="{9A75381B-4A79-AB41-862A-B1B0B9B27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606" y="1488282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x</a:t>
            </a:r>
            <a:r>
              <a:rPr lang="en-US">
                <a:latin typeface="Times New Roman" charset="0"/>
                <a:cs typeface="ＭＳ Ｐゴシック" charset="0"/>
              </a:rPr>
              <a:t>/2</a:t>
            </a:r>
          </a:p>
        </p:txBody>
      </p:sp>
      <p:sp>
        <p:nvSpPr>
          <p:cNvPr id="68" name="Text Box 16">
            <a:extLst>
              <a:ext uri="{FF2B5EF4-FFF2-40B4-BE49-F238E27FC236}">
                <a16:creationId xmlns:a16="http://schemas.microsoft.com/office/drawing/2014/main" id="{495BFBBA-CEA3-5D48-BC66-275E57EEB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881" y="4318794"/>
            <a:ext cx="766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The travel-time for a reflected wave to a geophone at a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distance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from the shot is given by:</a:t>
            </a: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D86203F8-18C8-C943-A9AA-87E610493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506" y="5274469"/>
            <a:ext cx="3429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76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A73DA41D-C265-1D49-BEE2-C82AEFE3D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392" y="201613"/>
            <a:ext cx="5643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The Reflection Seismic Method: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CA8F6F-A86A-6F46-8A23-C722343E8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917" y="2403475"/>
            <a:ext cx="5756275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2D3000-2BF3-F74F-BE58-C33A39430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029" y="2438400"/>
            <a:ext cx="1676400" cy="903288"/>
          </a:xfrm>
          <a:prstGeom prst="rect">
            <a:avLst/>
          </a:prstGeom>
          <a:solidFill>
            <a:srgbClr val="BBBBBB"/>
          </a:solidFill>
          <a:ln>
            <a:noFill/>
          </a:ln>
          <a:effectLst/>
          <a:extLs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Freeform 9">
            <a:extLst>
              <a:ext uri="{FF2B5EF4-FFF2-40B4-BE49-F238E27FC236}">
                <a16:creationId xmlns:a16="http://schemas.microsoft.com/office/drawing/2014/main" id="{114DAC14-6598-5A44-B2BB-033D2A9CA10C}"/>
              </a:ext>
            </a:extLst>
          </p:cNvPr>
          <p:cNvSpPr>
            <a:spLocks/>
          </p:cNvSpPr>
          <p:nvPr/>
        </p:nvSpPr>
        <p:spPr bwMode="auto">
          <a:xfrm>
            <a:off x="5016029" y="3155950"/>
            <a:ext cx="5002213" cy="3546475"/>
          </a:xfrm>
          <a:custGeom>
            <a:avLst/>
            <a:gdLst>
              <a:gd name="T0" fmla="*/ 0 w 3151"/>
              <a:gd name="T1" fmla="*/ 2217 h 2234"/>
              <a:gd name="T2" fmla="*/ 526 w 3151"/>
              <a:gd name="T3" fmla="*/ 1406 h 2234"/>
              <a:gd name="T4" fmla="*/ 963 w 3151"/>
              <a:gd name="T5" fmla="*/ 674 h 2234"/>
              <a:gd name="T6" fmla="*/ 1194 w 3151"/>
              <a:gd name="T7" fmla="*/ 343 h 2234"/>
              <a:gd name="T8" fmla="*/ 1382 w 3151"/>
              <a:gd name="T9" fmla="*/ 137 h 2234"/>
              <a:gd name="T10" fmla="*/ 1513 w 3151"/>
              <a:gd name="T11" fmla="*/ 24 h 2234"/>
              <a:gd name="T12" fmla="*/ 1644 w 3151"/>
              <a:gd name="T13" fmla="*/ 24 h 2234"/>
              <a:gd name="T14" fmla="*/ 1832 w 3151"/>
              <a:gd name="T15" fmla="*/ 168 h 2234"/>
              <a:gd name="T16" fmla="*/ 2063 w 3151"/>
              <a:gd name="T17" fmla="*/ 474 h 2234"/>
              <a:gd name="T18" fmla="*/ 2451 w 3151"/>
              <a:gd name="T19" fmla="*/ 1087 h 2234"/>
              <a:gd name="T20" fmla="*/ 2888 w 3151"/>
              <a:gd name="T21" fmla="*/ 1793 h 2234"/>
              <a:gd name="T22" fmla="*/ 3101 w 3151"/>
              <a:gd name="T23" fmla="*/ 2162 h 2234"/>
              <a:gd name="T24" fmla="*/ 3151 w 3151"/>
              <a:gd name="T25" fmla="*/ 2224 h 2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51" h="2234">
                <a:moveTo>
                  <a:pt x="0" y="2217"/>
                </a:moveTo>
                <a:cubicBezTo>
                  <a:pt x="183" y="1940"/>
                  <a:pt x="366" y="1663"/>
                  <a:pt x="526" y="1406"/>
                </a:cubicBezTo>
                <a:cubicBezTo>
                  <a:pt x="686" y="1149"/>
                  <a:pt x="852" y="851"/>
                  <a:pt x="963" y="674"/>
                </a:cubicBezTo>
                <a:cubicBezTo>
                  <a:pt x="1074" y="497"/>
                  <a:pt x="1124" y="432"/>
                  <a:pt x="1194" y="343"/>
                </a:cubicBezTo>
                <a:cubicBezTo>
                  <a:pt x="1264" y="254"/>
                  <a:pt x="1329" y="190"/>
                  <a:pt x="1382" y="137"/>
                </a:cubicBezTo>
                <a:cubicBezTo>
                  <a:pt x="1435" y="84"/>
                  <a:pt x="1469" y="43"/>
                  <a:pt x="1513" y="24"/>
                </a:cubicBezTo>
                <a:cubicBezTo>
                  <a:pt x="1557" y="5"/>
                  <a:pt x="1591" y="0"/>
                  <a:pt x="1644" y="24"/>
                </a:cubicBezTo>
                <a:cubicBezTo>
                  <a:pt x="1697" y="48"/>
                  <a:pt x="1762" y="93"/>
                  <a:pt x="1832" y="168"/>
                </a:cubicBezTo>
                <a:cubicBezTo>
                  <a:pt x="1902" y="243"/>
                  <a:pt x="1960" y="321"/>
                  <a:pt x="2063" y="474"/>
                </a:cubicBezTo>
                <a:cubicBezTo>
                  <a:pt x="2166" y="627"/>
                  <a:pt x="2313" y="867"/>
                  <a:pt x="2451" y="1087"/>
                </a:cubicBezTo>
                <a:cubicBezTo>
                  <a:pt x="2589" y="1307"/>
                  <a:pt x="2780" y="1614"/>
                  <a:pt x="2888" y="1793"/>
                </a:cubicBezTo>
                <a:cubicBezTo>
                  <a:pt x="2996" y="1972"/>
                  <a:pt x="3057" y="2090"/>
                  <a:pt x="3101" y="2162"/>
                </a:cubicBezTo>
                <a:cubicBezTo>
                  <a:pt x="3145" y="2234"/>
                  <a:pt x="3148" y="2229"/>
                  <a:pt x="3151" y="2224"/>
                </a:cubicBezTo>
              </a:path>
            </a:pathLst>
          </a:custGeom>
          <a:noFill/>
          <a:ln w="25400">
            <a:solidFill>
              <a:srgbClr val="FF0000">
                <a:alpha val="75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377C68A1-3E54-C04E-A99F-EC6F3FD7AF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876" y="2965450"/>
            <a:ext cx="635640" cy="290971"/>
          </a:xfrm>
          <a:prstGeom prst="line">
            <a:avLst/>
          </a:prstGeom>
          <a:noFill/>
          <a:ln w="38100">
            <a:solidFill>
              <a:srgbClr val="FF0000">
                <a:alpha val="75000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391E95DB-F106-A64B-ABC9-25026E1FD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2692" y="2411413"/>
            <a:ext cx="2581275" cy="4267200"/>
          </a:xfrm>
          <a:prstGeom prst="line">
            <a:avLst/>
          </a:prstGeom>
          <a:noFill/>
          <a:ln w="38100">
            <a:solidFill>
              <a:srgbClr val="002EE7">
                <a:alpha val="75999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9E1DBF0F-92F2-F541-85D5-CDE293B6AC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3642" y="2414588"/>
            <a:ext cx="2562225" cy="4267200"/>
          </a:xfrm>
          <a:prstGeom prst="line">
            <a:avLst/>
          </a:prstGeom>
          <a:noFill/>
          <a:ln w="38100">
            <a:solidFill>
              <a:srgbClr val="002EE7">
                <a:alpha val="75999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C58688-CE5B-2547-8733-43041E1AB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429" y="2560638"/>
            <a:ext cx="15240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water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ED036A-D808-584B-A422-1C88EE73C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429" y="2865438"/>
            <a:ext cx="15240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shale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773663-B265-3448-9F7A-2426B658E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429" y="3170238"/>
            <a:ext cx="15240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gas sand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BB6653-23CC-4C4C-8E6A-99E2CA217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429" y="3475038"/>
            <a:ext cx="15240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shale</a:t>
            </a:r>
            <a:endParaRPr lang="en-US" i="1">
              <a:latin typeface="Times New Roman" charset="0"/>
            </a:endParaRP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1B8FE8A9-E015-DF4C-93C2-DD0B24542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629" y="946150"/>
            <a:ext cx="4621628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The travel-time for a reflection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corresponds to the equation of a</a:t>
            </a:r>
          </a:p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hyperbola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. If we re-write: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8F7149B-B5EC-E648-9978-ADEC75E6C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729" y="2420938"/>
            <a:ext cx="1676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E56D5F7-7F5A-5840-8AEF-6F8FA7083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29" y="3508375"/>
            <a:ext cx="23622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1" name="Text Box 17">
            <a:extLst>
              <a:ext uri="{FF2B5EF4-FFF2-40B4-BE49-F238E27FC236}">
                <a16:creationId xmlns:a16="http://schemas.microsoft.com/office/drawing/2014/main" id="{6C877555-0780-5C48-B193-1B5259AC1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629" y="4800600"/>
            <a:ext cx="25779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This implies an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intercept at </a:t>
            </a:r>
            <a:r>
              <a:rPr lang="en-US" dirty="0">
                <a:latin typeface="Times New Roman" charset="0"/>
                <a:cs typeface="ＭＳ Ｐゴシック" charset="0"/>
              </a:rPr>
              <a:t>2</a:t>
            </a:r>
            <a:r>
              <a:rPr lang="en-US" i="1" dirty="0">
                <a:latin typeface="Times New Roman" charset="0"/>
                <a:cs typeface="ＭＳ Ｐゴシック" charset="0"/>
              </a:rPr>
              <a:t>h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latin typeface="Times New Roman" charset="0"/>
                <a:cs typeface="ＭＳ Ｐゴシック" charset="0"/>
              </a:rPr>
              <a:t>/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  <a:endParaRPr lang="en-US" dirty="0">
              <a:solidFill>
                <a:schemeClr val="accent2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and asymptotes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with slope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latin typeface="Times New Roman" charset="0"/>
                <a:cs typeface="ＭＳ Ｐゴシック" charset="0"/>
              </a:rPr>
              <a:t>±1/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B50D3D5D-20E2-6D4A-B53B-371B298DC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029" y="230188"/>
            <a:ext cx="2102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Hyperbola</a:t>
            </a:r>
            <a:r>
              <a:rPr lang="en-US" i="1" dirty="0">
                <a:solidFill>
                  <a:srgbClr val="FF0501"/>
                </a:solidFill>
                <a:latin typeface="Arial Black" charset="0"/>
                <a:cs typeface="ＭＳ Ｐゴシック" charset="0"/>
              </a:rPr>
              <a:t>: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EF08408-A962-DE4C-BA32-5538EC874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642" y="685800"/>
            <a:ext cx="10668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4" name="Text Box 20">
            <a:extLst>
              <a:ext uri="{FF2B5EF4-FFF2-40B4-BE49-F238E27FC236}">
                <a16:creationId xmlns:a16="http://schemas.microsoft.com/office/drawing/2014/main" id="{FC676C61-E0C4-3344-9536-7A5F13992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4250" y="1296988"/>
            <a:ext cx="30235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intercept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=</a:t>
            </a:r>
            <a:r>
              <a:rPr lang="en-US" dirty="0">
                <a:solidFill>
                  <a:srgbClr val="FF0501"/>
                </a:solidFill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b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;</a:t>
            </a:r>
          </a:p>
          <a:p>
            <a:pPr algn="ctr"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asymptote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m = b/a</a:t>
            </a:r>
            <a:endParaRPr lang="en-US" i="1" dirty="0">
              <a:solidFill>
                <a:srgbClr val="FF0501"/>
              </a:solidFill>
              <a:latin typeface="Times New Roman" charset="0"/>
              <a:cs typeface="ＭＳ Ｐゴシック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FF20A5-CB12-3344-8784-0077465F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729" y="152400"/>
            <a:ext cx="2971800" cy="1981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49EAD-F15D-A542-9C2F-13A9C1872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029" y="4953000"/>
            <a:ext cx="883575" cy="461665"/>
          </a:xfrm>
          <a:prstGeom prst="rect">
            <a:avLst/>
          </a:prstGeom>
          <a:solidFill>
            <a:srgbClr val="BBBBB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latin typeface="Times New Roman" charset="0"/>
                <a:cs typeface="ＭＳ Ｐゴシック" charset="0"/>
              </a:rPr>
              <a:t>±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dirty="0">
                <a:latin typeface="Times New Roman" charset="0"/>
                <a:cs typeface="ＭＳ Ｐゴシック" charset="0"/>
              </a:rPr>
              <a:t>/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</a:p>
        </p:txBody>
      </p:sp>
      <p:sp>
        <p:nvSpPr>
          <p:cNvPr id="27" name="Line 23">
            <a:extLst>
              <a:ext uri="{FF2B5EF4-FFF2-40B4-BE49-F238E27FC236}">
                <a16:creationId xmlns:a16="http://schemas.microsoft.com/office/drawing/2014/main" id="{CD3EEC19-494A-1E49-91EE-C5DA14B25E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65392" y="4579938"/>
            <a:ext cx="771525" cy="525462"/>
          </a:xfrm>
          <a:prstGeom prst="line">
            <a:avLst/>
          </a:prstGeom>
          <a:noFill/>
          <a:ln w="38100">
            <a:solidFill>
              <a:srgbClr val="002EE7">
                <a:alpha val="75000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7F42E28D-51AE-8C4A-9B15-FA482CD5D8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68754" y="4511675"/>
            <a:ext cx="1047750" cy="585788"/>
          </a:xfrm>
          <a:prstGeom prst="line">
            <a:avLst/>
          </a:prstGeom>
          <a:noFill/>
          <a:ln w="38100">
            <a:solidFill>
              <a:srgbClr val="002EE7">
                <a:alpha val="75000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2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1">
            <a:extLst>
              <a:ext uri="{FF2B5EF4-FFF2-40B4-BE49-F238E27FC236}">
                <a16:creationId xmlns:a16="http://schemas.microsoft.com/office/drawing/2014/main" id="{9BEB0F43-E8FA-E147-80CD-0C0A64B67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" t="1419" r="3960" b="8859"/>
          <a:stretch>
            <a:fillRect/>
          </a:stretch>
        </p:blipFill>
        <p:spPr bwMode="auto">
          <a:xfrm>
            <a:off x="1705768" y="480219"/>
            <a:ext cx="4953000" cy="2876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FF7C3AC-E7C8-914F-8C44-0900C0948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56" y="2266156"/>
            <a:ext cx="1954212" cy="71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D648F654-02EA-D243-8E9E-D5D98BC4A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858" y="2168244"/>
            <a:ext cx="21293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 dirty="0">
                <a:solidFill>
                  <a:srgbClr val="FF0000"/>
                </a:solidFill>
                <a:latin typeface="Times New Roman" charset="0"/>
                <a:cs typeface="ＭＳ Ｐゴシック" charset="0"/>
              </a:rPr>
              <a:t>h</a:t>
            </a:r>
            <a:r>
              <a:rPr lang="en-US" baseline="-25000" dirty="0">
                <a:solidFill>
                  <a:srgbClr val="FF0000"/>
                </a:solidFill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= 15 m</a:t>
            </a:r>
          </a:p>
          <a:p>
            <a:pPr algn="ctr" eaLnBrk="0" hangingPunct="0"/>
            <a:r>
              <a:rPr lang="en-US" i="1" dirty="0">
                <a:solidFill>
                  <a:srgbClr val="FF0000"/>
                </a:solidFill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= 1500 m/s</a:t>
            </a:r>
          </a:p>
        </p:txBody>
      </p:sp>
      <p:pic>
        <p:nvPicPr>
          <p:cNvPr id="7" name="Picture 6" descr="r2">
            <a:extLst>
              <a:ext uri="{FF2B5EF4-FFF2-40B4-BE49-F238E27FC236}">
                <a16:creationId xmlns:a16="http://schemas.microsoft.com/office/drawing/2014/main" id="{80C483F7-63CC-B147-8863-9FCC98E60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t="1079" r="4341" b="9938"/>
          <a:stretch>
            <a:fillRect/>
          </a:stretch>
        </p:blipFill>
        <p:spPr bwMode="auto">
          <a:xfrm>
            <a:off x="1718468" y="3515519"/>
            <a:ext cx="4940300" cy="2862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0EDD1F3-5DDA-1340-A708-699F050B5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56" y="5303044"/>
            <a:ext cx="1954212" cy="71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7D545374-9617-B844-AB21-15084F084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684" y="5205131"/>
            <a:ext cx="21293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 dirty="0">
                <a:solidFill>
                  <a:srgbClr val="FF0000"/>
                </a:solidFill>
                <a:latin typeface="Times New Roman" charset="0"/>
                <a:cs typeface="ＭＳ Ｐゴシック" charset="0"/>
              </a:rPr>
              <a:t>h</a:t>
            </a:r>
            <a:r>
              <a:rPr lang="en-US" baseline="-25000" dirty="0">
                <a:solidFill>
                  <a:srgbClr val="FF0000"/>
                </a:solidFill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= 45 m</a:t>
            </a:r>
          </a:p>
          <a:p>
            <a:pPr algn="ctr" eaLnBrk="0" hangingPunct="0"/>
            <a:r>
              <a:rPr lang="en-US" i="1" dirty="0">
                <a:solidFill>
                  <a:srgbClr val="FF0000"/>
                </a:solidFill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= 1500 m/s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25FC7655-7722-354B-98C3-4159B494F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8768" y="1723231"/>
            <a:ext cx="386676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Some quick observations: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Changing only depth of the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layer changes intercept of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the hyperbola but not the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slope or intercept of the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asymptotes, so a reflection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from a shallower interface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appears more </a:t>
            </a:r>
            <a:r>
              <a:rPr lang="ja-JP" altLang="en-US">
                <a:solidFill>
                  <a:srgbClr val="0039AC"/>
                </a:solidFill>
                <a:cs typeface="ＭＳ Ｐゴシック" charset="0"/>
              </a:rPr>
              <a:t>“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pointy</a:t>
            </a:r>
            <a:r>
              <a:rPr lang="ja-JP" altLang="en-US">
                <a:solidFill>
                  <a:srgbClr val="0039AC"/>
                </a:solidFill>
                <a:cs typeface="ＭＳ Ｐゴシック" charset="0"/>
              </a:rPr>
              <a:t>”</a:t>
            </a:r>
            <a:endParaRPr lang="en-US" dirty="0">
              <a:solidFill>
                <a:srgbClr val="0039AC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33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21470</TotalTime>
  <Words>837</Words>
  <Application>Microsoft Macintosh PowerPoint</Application>
  <PresentationFormat>Widescreen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30</cp:revision>
  <cp:lastPrinted>2022-01-10T14:45:35Z</cp:lastPrinted>
  <dcterms:created xsi:type="dcterms:W3CDTF">2022-01-10T14:15:51Z</dcterms:created>
  <dcterms:modified xsi:type="dcterms:W3CDTF">2024-02-07T20:17:33Z</dcterms:modified>
</cp:coreProperties>
</file>