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317" r:id="rId4"/>
    <p:sldId id="318" r:id="rId5"/>
    <p:sldId id="319" r:id="rId6"/>
    <p:sldId id="320" r:id="rId7"/>
    <p:sldId id="321" r:id="rId8"/>
    <p:sldId id="283" r:id="rId9"/>
    <p:sldId id="323" r:id="rId10"/>
    <p:sldId id="291" r:id="rId11"/>
    <p:sldId id="356" r:id="rId12"/>
    <p:sldId id="327" r:id="rId13"/>
    <p:sldId id="328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223" d="100"/>
          <a:sy n="223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742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Feb 2024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charset="0"/>
              </a:rPr>
              <a:t>(Lab 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530" y="6396335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E91FC406-D1EB-2844-B405-C7B63B0A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308" y="2521059"/>
            <a:ext cx="655538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 Black" charset="0"/>
                <a:cs typeface="+mn-cs"/>
              </a:rPr>
              <a:t>This Week’s Lab:</a:t>
            </a:r>
          </a:p>
          <a:p>
            <a:pPr>
              <a:defRPr/>
            </a:pPr>
            <a:endParaRPr lang="en-US" sz="1200" dirty="0">
              <a:solidFill>
                <a:srgbClr val="FF0000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• Review Lab 1</a:t>
            </a:r>
          </a:p>
          <a:p>
            <a:pPr>
              <a:defRPr/>
            </a:pPr>
            <a:endParaRPr lang="en-US" sz="1200" i="0" dirty="0">
              <a:solidFill>
                <a:srgbClr val="0039AC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• Lab 3: Modeling seismic refractions 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   (</a:t>
            </a:r>
            <a:r>
              <a:rPr lang="en-US" dirty="0">
                <a:solidFill>
                  <a:schemeClr val="tx2"/>
                </a:solidFill>
                <a:latin typeface="Arial Black" charset="0"/>
                <a:cs typeface="+mn-cs"/>
              </a:rPr>
              <a:t>Refract</a:t>
            </a: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 &amp; Xcel)</a:t>
            </a:r>
          </a:p>
          <a:p>
            <a:pPr>
              <a:defRPr/>
            </a:pPr>
            <a:endParaRPr lang="en-US" i="0" dirty="0">
              <a:solidFill>
                <a:srgbClr val="FF0000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 Black" charset="0"/>
                <a:cs typeface="+mn-cs"/>
              </a:rPr>
              <a:t>            </a:t>
            </a:r>
            <a:r>
              <a:rPr lang="en-US" sz="2800" i="0" dirty="0">
                <a:solidFill>
                  <a:srgbClr val="FF0000"/>
                </a:solidFill>
                <a:latin typeface="Arial Black" charset="0"/>
                <a:cs typeface="+mn-cs"/>
              </a:rPr>
              <a:t>Due 21 Feb at 2:30 pm</a:t>
            </a:r>
            <a:endParaRPr lang="en-US" i="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1F1FD544-9309-3646-967B-3BB90F7F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766" y="797511"/>
            <a:ext cx="8082469" cy="5262979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 note on using Refract (&amp; any other code or</a:t>
            </a:r>
          </a:p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     method):</a:t>
            </a:r>
          </a:p>
          <a:p>
            <a:endParaRPr lang="en-US" sz="800" i="1" dirty="0">
              <a:solidFill>
                <a:srgbClr val="FF03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The goal of any modeling exercise is to match the model</a:t>
            </a:r>
          </a:p>
          <a:p>
            <a:r>
              <a:rPr lang="en-US" dirty="0">
                <a:solidFill>
                  <a:srgbClr val="0039AC"/>
                </a:solidFill>
              </a:rPr>
              <a:t>predictions to the data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as closely as possible</a:t>
            </a:r>
            <a:r>
              <a:rPr lang="en-US" dirty="0">
                <a:solidFill>
                  <a:srgbClr val="0039AC"/>
                </a:solidFill>
              </a:rPr>
              <a:t>. This</a:t>
            </a:r>
          </a:p>
          <a:p>
            <a:r>
              <a:rPr lang="en-US" dirty="0">
                <a:solidFill>
                  <a:srgbClr val="0039AC"/>
                </a:solidFill>
              </a:rPr>
              <a:t>means you should check (repeatedly!!!) whether another</a:t>
            </a:r>
          </a:p>
          <a:p>
            <a:r>
              <a:rPr lang="en-US" dirty="0">
                <a:solidFill>
                  <a:srgbClr val="0039AC"/>
                </a:solidFill>
              </a:rPr>
              <a:t>model with slightly different parameters gives a better</a:t>
            </a:r>
          </a:p>
          <a:p>
            <a:r>
              <a:rPr lang="en-US" dirty="0">
                <a:solidFill>
                  <a:srgbClr val="0039AC"/>
                </a:solidFill>
              </a:rPr>
              <a:t>fit to the data, before accepting a model as “correct”!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RMS misfit of your model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be the final arbiter</a:t>
            </a:r>
          </a:p>
          <a:p>
            <a:r>
              <a:rPr lang="en-US" dirty="0">
                <a:solidFill>
                  <a:srgbClr val="0039AC"/>
                </a:solidFill>
              </a:rPr>
              <a:t>of whether or not your model is a likely representation of</a:t>
            </a:r>
          </a:p>
          <a:p>
            <a:r>
              <a:rPr lang="en-US" dirty="0">
                <a:solidFill>
                  <a:srgbClr val="0039AC"/>
                </a:solidFill>
              </a:rPr>
              <a:t>the subsurface structure. 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Always include the RMS misfit of the model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to the data in any write-ups</a:t>
            </a: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of labs for this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class in which you model real data!!!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3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F59DF4-5F8F-4331-AE24-E5FDA6A86632}"/>
              </a:ext>
            </a:extLst>
          </p:cNvPr>
          <p:cNvSpPr/>
          <p:nvPr/>
        </p:nvSpPr>
        <p:spPr>
          <a:xfrm>
            <a:off x="6234382" y="4212493"/>
            <a:ext cx="420283" cy="318052"/>
          </a:xfrm>
          <a:prstGeom prst="rect">
            <a:avLst/>
          </a:prstGeom>
          <a:solidFill>
            <a:srgbClr val="81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D3EC9-009D-988E-B321-512404A88D41}"/>
              </a:ext>
            </a:extLst>
          </p:cNvPr>
          <p:cNvSpPr/>
          <p:nvPr/>
        </p:nvSpPr>
        <p:spPr>
          <a:xfrm>
            <a:off x="2249216" y="5297278"/>
            <a:ext cx="681541" cy="340770"/>
          </a:xfrm>
          <a:prstGeom prst="rect">
            <a:avLst/>
          </a:prstGeom>
          <a:solidFill>
            <a:srgbClr val="8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0853-3719-C984-7C3F-0523309B3FDC}"/>
              </a:ext>
            </a:extLst>
          </p:cNvPr>
          <p:cNvSpPr txBox="1"/>
          <p:nvPr/>
        </p:nvSpPr>
        <p:spPr>
          <a:xfrm>
            <a:off x="90189" y="2653943"/>
            <a:ext cx="120845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for the Benson Park-n-Ride site: Our motivation was to assess whether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find evidence for an inferred location of the West Cache Fault. Inspection 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showed the surface layer is a soil with fairly high clay content. Geologic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near the location (circled above, from Solomon [1999]) suggests the surface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 are Provo lacustrine sand and silts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interprets the West Cache fault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(dashed w/ question marks, indicating the fault is not mapped based on observational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there) as approximately following the contact with Provo/Bonneville lacustrine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silts and clays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lbpm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It is worth noting that only one recent offset of the WCF has been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dated </a:t>
            </a:r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 Bonneville dropped to the Provo level. We placed our seismic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about 100 m west of the mapped fault “guess” (because further east was muddy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still snow-covered!)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44889-8D66-A904-F055-7A5054A2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" y="214521"/>
            <a:ext cx="3521710" cy="2495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3C8EC1-5638-8E46-D242-03DA97D2D173}"/>
              </a:ext>
            </a:extLst>
          </p:cNvPr>
          <p:cNvSpPr/>
          <p:nvPr/>
        </p:nvSpPr>
        <p:spPr>
          <a:xfrm>
            <a:off x="2131625" y="2479071"/>
            <a:ext cx="148590" cy="142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D9088-438B-D697-B287-6F8D4262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57" y="624220"/>
            <a:ext cx="3177485" cy="168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7E000-66D9-3D0F-F616-28AD27BFA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"/>
          <a:stretch/>
        </p:blipFill>
        <p:spPr>
          <a:xfrm>
            <a:off x="6963841" y="213449"/>
            <a:ext cx="5083958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30CFE02-8283-A37A-3C5D-C1C16CA2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348" y="1197620"/>
            <a:ext cx="926330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Lab 3 Continued</a:t>
            </a:r>
          </a:p>
          <a:p>
            <a:pPr algn="l"/>
            <a:endParaRPr lang="en-US" sz="12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Your write-up should address the following: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(1.a) Is there unequivocal evidence for dip on the layer interface(s)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generating your arrivals?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(1.b) If the model has a 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layer, is the dip consistent with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the thickness change you’d expect at this location if it were offset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by the WCF? (Note the forward shot was on the East side of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profile!)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(1.c) Is there misfit in your best-fitting model of the picks that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can’t be reduced by changing the model parameters?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(1.d) If so, how might you interpret that misfit?</a:t>
            </a:r>
          </a:p>
        </p:txBody>
      </p:sp>
    </p:spTree>
    <p:extLst>
      <p:ext uri="{BB962C8B-B14F-4D97-AF65-F5344CB8AC3E}">
        <p14:creationId xmlns:p14="http://schemas.microsoft.com/office/powerpoint/2010/main" val="114832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78" y="367030"/>
            <a:ext cx="92223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(2) If we crossed the West Cache fault trace, our target 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would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have travel-times somewhere on a spectrum between a layer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over a vertical contact and an offset layer boundary:</a:t>
            </a: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There are no Xcel spreadsheet models of these among the Burger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codes, but I’ve created one (on the website; E-</a:t>
            </a:r>
            <a:r>
              <a:rPr lang="en-US" dirty="0" err="1">
                <a:solidFill>
                  <a:srgbClr val="323399"/>
                </a:solidFill>
                <a:ea typeface="ＭＳ Ｐゴシック" charset="0"/>
              </a:rPr>
              <a:t>W_Seismic.xlsx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). 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716087" y="4762677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716087" y="2047875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88996" y="4780192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83311" y="2047876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4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623" y="12700"/>
            <a:ext cx="9581469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Use the spreadsheet to model both “fault-like” cases. Start out 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 using the parameters for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, thickness &amp;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from your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</a:p>
          <a:p>
            <a:pPr algn="l"/>
            <a:r>
              <a:rPr lang="en-US" i="1" dirty="0">
                <a:solidFill>
                  <a:schemeClr val="tx1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model; then vary all five parameters as needed to improve the fit.</a:t>
            </a: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(2.a) Which of the three models is most successful (i.e., which has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the smallest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RMS misfit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)?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Be sure to include screenshots of your spreadsheet models (params,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data, RMS misfits, and plots!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716087" y="4414062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716087" y="1699260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88996" y="4431577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83311" y="1699261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81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428" y="889844"/>
            <a:ext cx="87671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Your lab assignment (due at 2:30 pm on 31 Jan):</a:t>
            </a:r>
          </a:p>
          <a:p>
            <a:pPr>
              <a:defRPr/>
            </a:pPr>
            <a:endParaRPr lang="en-US" sz="1200" i="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Download the Benson Park-n-Ride (3-m forward and reverse)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data files from the course website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Using the RAS-24 picking software, pick the travel-times at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each of the 24 geophones for both the forward and reverse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lines. (For this, you may either use the PCs in the Oldham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room computer lab that have the software installed, or you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can download the software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zipfile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provided on the Canvas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page and try to install it on your own PC).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In a plotting software of your choice (e.g., Xcel or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Matlab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),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plot time versus distance from the source for both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forward and reverse experiments, and answer each of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questions posed on the following slide: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96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08A671-C042-DB64-3C83-F63BC6B43276}"/>
              </a:ext>
            </a:extLst>
          </p:cNvPr>
          <p:cNvSpPr txBox="1"/>
          <p:nvPr/>
        </p:nvSpPr>
        <p:spPr>
          <a:xfrm>
            <a:off x="1539601" y="3408790"/>
            <a:ext cx="106506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arrivals in both directions are all negative, and occur at roughly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bars shown above. It’s important to carefully select the first moment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deviates from the noise! The nearest ~3-4  traces must be blown up to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magnification to see the direct arrival (velocity ~380 m/s), which is much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amplitude than the Rayleigh wave arriving at ~180 m/s. Once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of the small direct arrivals is recognized, however, it is fairly easy to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all traces (including the most distant traces where noise from vehicles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sources is larger relative to the signal). My best estimate of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arrival picks is given at left.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00CA4E-DAB8-2709-149A-6FA1E35B173C}"/>
              </a:ext>
            </a:extLst>
          </p:cNvPr>
          <p:cNvGrpSpPr/>
          <p:nvPr/>
        </p:nvGrpSpPr>
        <p:grpSpPr>
          <a:xfrm>
            <a:off x="198023" y="1178596"/>
            <a:ext cx="11742582" cy="2113096"/>
            <a:chOff x="198023" y="3121696"/>
            <a:chExt cx="11742582" cy="211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A69205-8D95-F3A7-4F07-B4BDE03DE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8556"/>
            <a:stretch/>
          </p:blipFill>
          <p:spPr>
            <a:xfrm>
              <a:off x="198023" y="3121696"/>
              <a:ext cx="5815584" cy="11070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C7DB00-E090-3583-7ACF-355A53783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797"/>
            <a:stretch/>
          </p:blipFill>
          <p:spPr>
            <a:xfrm>
              <a:off x="6130290" y="3121696"/>
              <a:ext cx="5810315" cy="10642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D59C7E-3C42-15E4-7D9D-B01B4FB11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023" y="4269105"/>
              <a:ext cx="5815584" cy="9656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1D0420-DB8B-6CF7-0686-9835C84E6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361"/>
            <a:stretch/>
          </p:blipFill>
          <p:spPr>
            <a:xfrm>
              <a:off x="6125021" y="4269105"/>
              <a:ext cx="5793564" cy="965687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864881-A89A-77EB-AB06-B735D2E06662}"/>
                </a:ext>
              </a:extLst>
            </p:cNvPr>
            <p:cNvCxnSpPr/>
            <p:nvPr/>
          </p:nvCxnSpPr>
          <p:spPr>
            <a:xfrm>
              <a:off x="485775" y="4463415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07AEC8-943D-BB4C-7844-0A73827DFD01}"/>
                </a:ext>
              </a:extLst>
            </p:cNvPr>
            <p:cNvCxnSpPr/>
            <p:nvPr/>
          </p:nvCxnSpPr>
          <p:spPr>
            <a:xfrm>
              <a:off x="706755" y="455295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13797B-2436-362F-62D2-D033A1FC6CF4}"/>
                </a:ext>
              </a:extLst>
            </p:cNvPr>
            <p:cNvCxnSpPr/>
            <p:nvPr/>
          </p:nvCxnSpPr>
          <p:spPr>
            <a:xfrm>
              <a:off x="939165" y="4642485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39F96F-9210-45A9-3A15-B12D0D51ACDE}"/>
                </a:ext>
              </a:extLst>
            </p:cNvPr>
            <p:cNvCxnSpPr/>
            <p:nvPr/>
          </p:nvCxnSpPr>
          <p:spPr>
            <a:xfrm>
              <a:off x="1160145" y="474623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AF7FF5-221A-05F6-45C0-A9C3A140C9E4}"/>
                </a:ext>
              </a:extLst>
            </p:cNvPr>
            <p:cNvCxnSpPr/>
            <p:nvPr/>
          </p:nvCxnSpPr>
          <p:spPr>
            <a:xfrm>
              <a:off x="1392555" y="366419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849D2D-A5FD-DE6E-ABF5-37A57E094121}"/>
                </a:ext>
              </a:extLst>
            </p:cNvPr>
            <p:cNvCxnSpPr/>
            <p:nvPr/>
          </p:nvCxnSpPr>
          <p:spPr>
            <a:xfrm>
              <a:off x="1619250" y="367943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F6E044-8DB5-4278-DF28-B01803227B92}"/>
                </a:ext>
              </a:extLst>
            </p:cNvPr>
            <p:cNvCxnSpPr/>
            <p:nvPr/>
          </p:nvCxnSpPr>
          <p:spPr>
            <a:xfrm>
              <a:off x="1840230" y="369467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6823A6-0A42-09FC-13B2-CAB614E8E384}"/>
                </a:ext>
              </a:extLst>
            </p:cNvPr>
            <p:cNvCxnSpPr/>
            <p:nvPr/>
          </p:nvCxnSpPr>
          <p:spPr>
            <a:xfrm>
              <a:off x="2061210" y="371841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F3E5C7-5F38-2677-6737-066BE3843DDC}"/>
                </a:ext>
              </a:extLst>
            </p:cNvPr>
            <p:cNvCxnSpPr/>
            <p:nvPr/>
          </p:nvCxnSpPr>
          <p:spPr>
            <a:xfrm>
              <a:off x="2270760" y="373086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4D18A6-8764-CD66-435E-2C30F29C9F81}"/>
                </a:ext>
              </a:extLst>
            </p:cNvPr>
            <p:cNvCxnSpPr/>
            <p:nvPr/>
          </p:nvCxnSpPr>
          <p:spPr>
            <a:xfrm>
              <a:off x="2503170" y="375182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9830D1-37CD-DC07-61E8-0D8CFEA85EFF}"/>
                </a:ext>
              </a:extLst>
            </p:cNvPr>
            <p:cNvCxnSpPr/>
            <p:nvPr/>
          </p:nvCxnSpPr>
          <p:spPr>
            <a:xfrm>
              <a:off x="2729865" y="376706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884365-D2F2-A2B9-2ED1-6D8817E283BB}"/>
                </a:ext>
              </a:extLst>
            </p:cNvPr>
            <p:cNvCxnSpPr/>
            <p:nvPr/>
          </p:nvCxnSpPr>
          <p:spPr>
            <a:xfrm>
              <a:off x="2962275" y="3796516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8271BD4-0427-8A10-D6E1-18A6D04DDD0A}"/>
                </a:ext>
              </a:extLst>
            </p:cNvPr>
            <p:cNvCxnSpPr/>
            <p:nvPr/>
          </p:nvCxnSpPr>
          <p:spPr>
            <a:xfrm>
              <a:off x="3185160" y="381087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2F91D7-961A-AC70-6966-B094CEF85002}"/>
                </a:ext>
              </a:extLst>
            </p:cNvPr>
            <p:cNvCxnSpPr/>
            <p:nvPr/>
          </p:nvCxnSpPr>
          <p:spPr>
            <a:xfrm>
              <a:off x="3406140" y="383183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FFF53D-3AB6-EED7-228D-2EB1474AD9BE}"/>
                </a:ext>
              </a:extLst>
            </p:cNvPr>
            <p:cNvCxnSpPr/>
            <p:nvPr/>
          </p:nvCxnSpPr>
          <p:spPr>
            <a:xfrm>
              <a:off x="3627120" y="384135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041672F-384A-794B-0C11-298D570CD0C4}"/>
                </a:ext>
              </a:extLst>
            </p:cNvPr>
            <p:cNvCxnSpPr/>
            <p:nvPr/>
          </p:nvCxnSpPr>
          <p:spPr>
            <a:xfrm>
              <a:off x="3865245" y="387081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51514F-B2C0-FDCE-18EC-B582CA1FF01D}"/>
                </a:ext>
              </a:extLst>
            </p:cNvPr>
            <p:cNvCxnSpPr/>
            <p:nvPr/>
          </p:nvCxnSpPr>
          <p:spPr>
            <a:xfrm>
              <a:off x="4063365" y="389469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4335C1-099E-D143-0273-5FC8E2FC11E4}"/>
                </a:ext>
              </a:extLst>
            </p:cNvPr>
            <p:cNvCxnSpPr/>
            <p:nvPr/>
          </p:nvCxnSpPr>
          <p:spPr>
            <a:xfrm>
              <a:off x="4267200" y="391565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6E911D-4AFA-6D94-2DC6-99B0717BFDBB}"/>
                </a:ext>
              </a:extLst>
            </p:cNvPr>
            <p:cNvCxnSpPr/>
            <p:nvPr/>
          </p:nvCxnSpPr>
          <p:spPr>
            <a:xfrm>
              <a:off x="4516755" y="392517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7AC642-F716-FF41-DEC4-B75E8EB0C7E9}"/>
                </a:ext>
              </a:extLst>
            </p:cNvPr>
            <p:cNvCxnSpPr/>
            <p:nvPr/>
          </p:nvCxnSpPr>
          <p:spPr>
            <a:xfrm>
              <a:off x="4686300" y="395463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527530C-7E54-7FC6-4EC1-BC4E304BD5D6}"/>
                </a:ext>
              </a:extLst>
            </p:cNvPr>
            <p:cNvCxnSpPr/>
            <p:nvPr/>
          </p:nvCxnSpPr>
          <p:spPr>
            <a:xfrm>
              <a:off x="4985385" y="398232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26956F-077B-7573-599A-2704227FBCBF}"/>
                </a:ext>
              </a:extLst>
            </p:cNvPr>
            <p:cNvCxnSpPr/>
            <p:nvPr/>
          </p:nvCxnSpPr>
          <p:spPr>
            <a:xfrm>
              <a:off x="5177790" y="399185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B3D94E-0615-DBB5-2B4E-3584C1036121}"/>
                </a:ext>
              </a:extLst>
            </p:cNvPr>
            <p:cNvCxnSpPr/>
            <p:nvPr/>
          </p:nvCxnSpPr>
          <p:spPr>
            <a:xfrm>
              <a:off x="5473065" y="401280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48FAF7-6FAC-6D78-7957-FA8035B5D9F0}"/>
                </a:ext>
              </a:extLst>
            </p:cNvPr>
            <p:cNvCxnSpPr/>
            <p:nvPr/>
          </p:nvCxnSpPr>
          <p:spPr>
            <a:xfrm>
              <a:off x="5682615" y="404226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30D64A-D6F9-6544-03D1-7A1011C48B8D}"/>
                </a:ext>
              </a:extLst>
            </p:cNvPr>
            <p:cNvCxnSpPr/>
            <p:nvPr/>
          </p:nvCxnSpPr>
          <p:spPr>
            <a:xfrm flipH="1">
              <a:off x="11582400" y="448437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48F756-9EFF-4ACE-4161-F157DEA7F632}"/>
                </a:ext>
              </a:extLst>
            </p:cNvPr>
            <p:cNvCxnSpPr/>
            <p:nvPr/>
          </p:nvCxnSpPr>
          <p:spPr>
            <a:xfrm flipH="1">
              <a:off x="11361420" y="456819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0956CB-8488-D23D-83E0-3139AC93477A}"/>
                </a:ext>
              </a:extLst>
            </p:cNvPr>
            <p:cNvCxnSpPr/>
            <p:nvPr/>
          </p:nvCxnSpPr>
          <p:spPr>
            <a:xfrm flipH="1">
              <a:off x="11129010" y="466344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9713AD-9825-2072-E716-5A8A10D881B7}"/>
                </a:ext>
              </a:extLst>
            </p:cNvPr>
            <p:cNvCxnSpPr/>
            <p:nvPr/>
          </p:nvCxnSpPr>
          <p:spPr>
            <a:xfrm flipH="1">
              <a:off x="10896600" y="474432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58F4FEA-92A2-F923-3E53-1BFCFB885011}"/>
                </a:ext>
              </a:extLst>
            </p:cNvPr>
            <p:cNvCxnSpPr/>
            <p:nvPr/>
          </p:nvCxnSpPr>
          <p:spPr>
            <a:xfrm flipH="1">
              <a:off x="10687147" y="362946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13DF95E-B1C8-244A-E1F8-2CACB2E78EEE}"/>
                </a:ext>
              </a:extLst>
            </p:cNvPr>
            <p:cNvCxnSpPr/>
            <p:nvPr/>
          </p:nvCxnSpPr>
          <p:spPr>
            <a:xfrm flipH="1">
              <a:off x="10460452" y="365613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E34DFF-8502-927A-7A32-F23BF6F61EB9}"/>
                </a:ext>
              </a:extLst>
            </p:cNvPr>
            <p:cNvCxnSpPr/>
            <p:nvPr/>
          </p:nvCxnSpPr>
          <p:spPr>
            <a:xfrm flipH="1">
              <a:off x="10233757" y="367708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9560C9-9108-DCA4-5220-B55A9E4DFAD0}"/>
                </a:ext>
              </a:extLst>
            </p:cNvPr>
            <p:cNvCxnSpPr/>
            <p:nvPr/>
          </p:nvCxnSpPr>
          <p:spPr>
            <a:xfrm flipH="1">
              <a:off x="10012777" y="370082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6B06A-6D92-A8A8-1423-61138DF69A0C}"/>
                </a:ext>
              </a:extLst>
            </p:cNvPr>
            <p:cNvCxnSpPr/>
            <p:nvPr/>
          </p:nvCxnSpPr>
          <p:spPr>
            <a:xfrm flipH="1">
              <a:off x="9780367" y="371328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DF383FA-7DFA-83A3-59AF-DA0CFBAC4A1C}"/>
                </a:ext>
              </a:extLst>
            </p:cNvPr>
            <p:cNvCxnSpPr/>
            <p:nvPr/>
          </p:nvCxnSpPr>
          <p:spPr>
            <a:xfrm flipH="1">
              <a:off x="9559387" y="373423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A86EE2-6396-83FF-4E22-5C2269C98EAD}"/>
                </a:ext>
              </a:extLst>
            </p:cNvPr>
            <p:cNvCxnSpPr/>
            <p:nvPr/>
          </p:nvCxnSpPr>
          <p:spPr>
            <a:xfrm flipH="1">
              <a:off x="9332692" y="374947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F03C32-B4F1-8E4D-EDF3-F2FBDA07A73A}"/>
                </a:ext>
              </a:extLst>
            </p:cNvPr>
            <p:cNvCxnSpPr/>
            <p:nvPr/>
          </p:nvCxnSpPr>
          <p:spPr>
            <a:xfrm flipH="1">
              <a:off x="9111712" y="378464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EB2F8DD-3913-EEBA-571D-A73558897C4A}"/>
                </a:ext>
              </a:extLst>
            </p:cNvPr>
            <p:cNvCxnSpPr/>
            <p:nvPr/>
          </p:nvCxnSpPr>
          <p:spPr>
            <a:xfrm flipH="1">
              <a:off x="8888827" y="380472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C2994C5-04D2-499A-4959-22C3F9C26443}"/>
                </a:ext>
              </a:extLst>
            </p:cNvPr>
            <p:cNvCxnSpPr/>
            <p:nvPr/>
          </p:nvCxnSpPr>
          <p:spPr>
            <a:xfrm flipH="1">
              <a:off x="8644987" y="381424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786633-6756-9884-5978-E5F8835CCB20}"/>
                </a:ext>
              </a:extLst>
            </p:cNvPr>
            <p:cNvCxnSpPr/>
            <p:nvPr/>
          </p:nvCxnSpPr>
          <p:spPr>
            <a:xfrm flipH="1">
              <a:off x="8384002" y="383520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2E04E9B-BD39-8CAF-426D-E6B67B9FF1B8}"/>
                </a:ext>
              </a:extLst>
            </p:cNvPr>
            <p:cNvCxnSpPr/>
            <p:nvPr/>
          </p:nvCxnSpPr>
          <p:spPr>
            <a:xfrm flipH="1">
              <a:off x="8140162" y="386465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90C135-EF99-5E8F-EAEE-E31A9DE2E4F3}"/>
                </a:ext>
              </a:extLst>
            </p:cNvPr>
            <p:cNvCxnSpPr/>
            <p:nvPr/>
          </p:nvCxnSpPr>
          <p:spPr>
            <a:xfrm flipH="1">
              <a:off x="7999192" y="389425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212311C-76AE-873E-5F40-1CFDBFF95DBA}"/>
                </a:ext>
              </a:extLst>
            </p:cNvPr>
            <p:cNvCxnSpPr/>
            <p:nvPr/>
          </p:nvCxnSpPr>
          <p:spPr>
            <a:xfrm flipH="1">
              <a:off x="7778212" y="392664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EC5DDAB-9937-80C4-9E8D-BF9162B54050}"/>
                </a:ext>
              </a:extLst>
            </p:cNvPr>
            <p:cNvCxnSpPr/>
            <p:nvPr/>
          </p:nvCxnSpPr>
          <p:spPr>
            <a:xfrm flipH="1">
              <a:off x="7551517" y="393616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B9A9CC3-44DE-AF3A-25BF-838ADD78ACE9}"/>
                </a:ext>
              </a:extLst>
            </p:cNvPr>
            <p:cNvCxnSpPr/>
            <p:nvPr/>
          </p:nvCxnSpPr>
          <p:spPr>
            <a:xfrm flipH="1">
              <a:off x="7319107" y="397133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C5808C-598F-2846-F753-B9E15C9132D7}"/>
                </a:ext>
              </a:extLst>
            </p:cNvPr>
            <p:cNvCxnSpPr/>
            <p:nvPr/>
          </p:nvCxnSpPr>
          <p:spPr>
            <a:xfrm flipH="1">
              <a:off x="7128607" y="399331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86C2F31-9C24-4030-DFE8-C709FC0F22D2}"/>
                </a:ext>
              </a:extLst>
            </p:cNvPr>
            <p:cNvCxnSpPr/>
            <p:nvPr/>
          </p:nvCxnSpPr>
          <p:spPr>
            <a:xfrm flipH="1">
              <a:off x="6930487" y="400855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E2995F-5143-DBD2-B409-35553DC7E1BD}"/>
                </a:ext>
              </a:extLst>
            </p:cNvPr>
            <p:cNvCxnSpPr/>
            <p:nvPr/>
          </p:nvCxnSpPr>
          <p:spPr>
            <a:xfrm flipH="1">
              <a:off x="6732367" y="402951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BD1879-A4DC-0762-174A-4AE2EF381B07}"/>
                </a:ext>
              </a:extLst>
            </p:cNvPr>
            <p:cNvCxnSpPr/>
            <p:nvPr/>
          </p:nvCxnSpPr>
          <p:spPr>
            <a:xfrm flipH="1">
              <a:off x="6419947" y="404753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3B4030-B7BC-751E-402B-496CF6B37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98" y="3312795"/>
            <a:ext cx="1385269" cy="3416303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02C3AAFE-4C38-DB43-EF43-3CEA4EE96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06" y="55454"/>
            <a:ext cx="8470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Using the RAS-24 picking software, pick the travel-times at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each of the 24 geophones for both the forward and reverse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lines.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5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253" y="272624"/>
            <a:ext cx="83134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In a plotting software of your choice (e.g., Xcel or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Matlab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),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plot time versus distance from the source for both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forward and reverse experiments, and answer each of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questions posed on the following slide: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cs typeface="+mn-cs"/>
            </a:endParaRPr>
          </a:p>
        </p:txBody>
      </p:sp>
      <p:pic>
        <p:nvPicPr>
          <p:cNvPr id="4" name="Picture 3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B21B9E10-399E-13A0-5912-D22ADF2D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81" y="1897380"/>
            <a:ext cx="7164734" cy="449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5430590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1481904" y="396156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Travel-time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622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B21B9E10-399E-13A0-5912-D22ADF2D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26" y="1897380"/>
            <a:ext cx="7164734" cy="449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7733735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3785049" y="396156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Travel-time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06BF446-7230-6956-EBC1-AB119444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1" y="93583"/>
            <a:ext cx="85507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>
              <a:buAutoNum type="arabicParenBoth"/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Look carefully at your first arrival picks.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a. How many different “straight lines” can you distinguish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in the plots of travel-time vs distance?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b. What range of geophones corresponds to each straight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line?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90472-6370-D064-B87B-B10E46685CFB}"/>
              </a:ext>
            </a:extLst>
          </p:cNvPr>
          <p:cNvSpPr txBox="1"/>
          <p:nvPr/>
        </p:nvSpPr>
        <p:spPr>
          <a:xfrm>
            <a:off x="177165" y="2125980"/>
            <a:ext cx="461536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1.a. There are two “lines” in both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forward and reverse profiles.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might argue for more, but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may be just errors in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picks!)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1.b. On the Forward profile, one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includes geophones 1–4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other 4–24; on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profile, one includes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21–24 and the other geophones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1–21.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F8095-9E16-0A97-7D11-4D6FEF31F633}"/>
              </a:ext>
            </a:extLst>
          </p:cNvPr>
          <p:cNvCxnSpPr>
            <a:cxnSpLocks/>
          </p:cNvCxnSpPr>
          <p:nvPr/>
        </p:nvCxnSpPr>
        <p:spPr>
          <a:xfrm flipV="1">
            <a:off x="5092065" y="3560445"/>
            <a:ext cx="1645920" cy="26974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2BF21-B28C-891A-DFBA-4AE3E11EA664}"/>
              </a:ext>
            </a:extLst>
          </p:cNvPr>
          <p:cNvCxnSpPr>
            <a:cxnSpLocks/>
          </p:cNvCxnSpPr>
          <p:nvPr/>
        </p:nvCxnSpPr>
        <p:spPr>
          <a:xfrm flipH="1" flipV="1">
            <a:off x="10312860" y="3473828"/>
            <a:ext cx="1701975" cy="27840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FFEBAD-F17E-DB9C-BC9C-5852E8A4EE3B}"/>
              </a:ext>
            </a:extLst>
          </p:cNvPr>
          <p:cNvCxnSpPr>
            <a:cxnSpLocks/>
          </p:cNvCxnSpPr>
          <p:nvPr/>
        </p:nvCxnSpPr>
        <p:spPr>
          <a:xfrm>
            <a:off x="5267059" y="2000250"/>
            <a:ext cx="6242951" cy="2703195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05E317-CE4F-5C8B-3D7D-12171B556497}"/>
              </a:ext>
            </a:extLst>
          </p:cNvPr>
          <p:cNvCxnSpPr>
            <a:cxnSpLocks/>
          </p:cNvCxnSpPr>
          <p:nvPr/>
        </p:nvCxnSpPr>
        <p:spPr>
          <a:xfrm flipH="1">
            <a:off x="5623582" y="2016413"/>
            <a:ext cx="6341723" cy="2544157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8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B21B9E10-399E-13A0-5912-D22ADF2D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26" y="1897380"/>
            <a:ext cx="7164734" cy="449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7733735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3785049" y="396156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Travel-time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90472-6370-D064-B87B-B10E46685CFB}"/>
              </a:ext>
            </a:extLst>
          </p:cNvPr>
          <p:cNvSpPr txBox="1"/>
          <p:nvPr/>
        </p:nvSpPr>
        <p:spPr>
          <a:xfrm>
            <a:off x="474345" y="2754630"/>
            <a:ext cx="38475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1.c. The “lines” nearest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source, with steeper slope,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direct arrival,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lines with more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slope are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 from the top of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layer underneath.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F8095-9E16-0A97-7D11-4D6FEF31F633}"/>
              </a:ext>
            </a:extLst>
          </p:cNvPr>
          <p:cNvCxnSpPr>
            <a:cxnSpLocks/>
          </p:cNvCxnSpPr>
          <p:nvPr/>
        </p:nvCxnSpPr>
        <p:spPr>
          <a:xfrm flipV="1">
            <a:off x="5092065" y="3560445"/>
            <a:ext cx="1645920" cy="26974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2BF21-B28C-891A-DFBA-4AE3E11EA664}"/>
              </a:ext>
            </a:extLst>
          </p:cNvPr>
          <p:cNvCxnSpPr>
            <a:cxnSpLocks/>
          </p:cNvCxnSpPr>
          <p:nvPr/>
        </p:nvCxnSpPr>
        <p:spPr>
          <a:xfrm flipH="1" flipV="1">
            <a:off x="10312860" y="3473828"/>
            <a:ext cx="1701975" cy="27840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FFEBAD-F17E-DB9C-BC9C-5852E8A4EE3B}"/>
              </a:ext>
            </a:extLst>
          </p:cNvPr>
          <p:cNvCxnSpPr>
            <a:cxnSpLocks/>
          </p:cNvCxnSpPr>
          <p:nvPr/>
        </p:nvCxnSpPr>
        <p:spPr>
          <a:xfrm>
            <a:off x="5267059" y="2000250"/>
            <a:ext cx="6242951" cy="2703195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05E317-CE4F-5C8B-3D7D-12171B556497}"/>
              </a:ext>
            </a:extLst>
          </p:cNvPr>
          <p:cNvCxnSpPr>
            <a:cxnSpLocks/>
          </p:cNvCxnSpPr>
          <p:nvPr/>
        </p:nvCxnSpPr>
        <p:spPr>
          <a:xfrm flipH="1">
            <a:off x="5623582" y="2016413"/>
            <a:ext cx="6341723" cy="2544157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3">
            <a:extLst>
              <a:ext uri="{FF2B5EF4-FFF2-40B4-BE49-F238E27FC236}">
                <a16:creationId xmlns:a16="http://schemas.microsoft.com/office/drawing/2014/main" id="{1889BE91-DD55-1B1D-6E40-180703C7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2" y="1133803"/>
            <a:ext cx="8361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c. What travel path would you interpret each straight line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to represent?</a:t>
            </a:r>
          </a:p>
        </p:txBody>
      </p:sp>
    </p:spTree>
    <p:extLst>
      <p:ext uri="{BB962C8B-B14F-4D97-AF65-F5344CB8AC3E}">
        <p14:creationId xmlns:p14="http://schemas.microsoft.com/office/powerpoint/2010/main" val="14866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8008055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3513634" y="3961565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 Minus R Travel-time Difference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90472-6370-D064-B87B-B10E46685CFB}"/>
              </a:ext>
            </a:extLst>
          </p:cNvPr>
          <p:cNvSpPr txBox="1"/>
          <p:nvPr/>
        </p:nvSpPr>
        <p:spPr>
          <a:xfrm>
            <a:off x="177165" y="1451610"/>
            <a:ext cx="500970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2.a. There are small differences in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travel-time for geophones 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 distances from forward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reverse sources.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2.b. One might interpret these as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in measurements of travel-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or distance, but picks should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accurate to ~ 0.5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these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systematic in that differences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mostly positive from 16–48 m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negative from 51–72 m. So,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may also reflect differences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velocity or thickness of the upper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or velocity of the lower layer!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889BE91-DD55-1B1D-6E40-180703C7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285" y="230833"/>
            <a:ext cx="93474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(2) </a:t>
            </a:r>
            <a:r>
              <a:rPr lang="en-US" sz="1200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a. Are the travel-times exactly the same in both directions?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   b. What might that imply about the subsurface beneath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       survey? </a:t>
            </a:r>
          </a:p>
        </p:txBody>
      </p:sp>
      <p:pic>
        <p:nvPicPr>
          <p:cNvPr id="8" name="Picture 7" descr="A graph with red dots&#10;&#10;Description automatically generated">
            <a:extLst>
              <a:ext uri="{FF2B5EF4-FFF2-40B4-BE49-F238E27FC236}">
                <a16:creationId xmlns:a16="http://schemas.microsoft.com/office/drawing/2014/main" id="{E66E331C-8B74-70CA-6837-0C5BA1CB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26" y="1903095"/>
            <a:ext cx="5935455" cy="44988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22C564-E489-3032-D3E5-B1328DF508BD}"/>
              </a:ext>
            </a:extLst>
          </p:cNvPr>
          <p:cNvCxnSpPr/>
          <p:nvPr/>
        </p:nvCxnSpPr>
        <p:spPr>
          <a:xfrm>
            <a:off x="5892165" y="4606290"/>
            <a:ext cx="56864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3F724-8EC4-0385-ABB9-D7129421772E}"/>
              </a:ext>
            </a:extLst>
          </p:cNvPr>
          <p:cNvSpPr txBox="1"/>
          <p:nvPr/>
        </p:nvSpPr>
        <p:spPr>
          <a:xfrm>
            <a:off x="2401591" y="3136613"/>
            <a:ext cx="7388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Lab 3: Modeling Refraction Data</a:t>
            </a:r>
          </a:p>
        </p:txBody>
      </p:sp>
    </p:spTree>
    <p:extLst>
      <p:ext uri="{BB962C8B-B14F-4D97-AF65-F5344CB8AC3E}">
        <p14:creationId xmlns:p14="http://schemas.microsoft.com/office/powerpoint/2010/main" val="151356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98" y="889844"/>
            <a:ext cx="890660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39AC"/>
                </a:solidFill>
                <a:cs typeface="+mn-cs"/>
              </a:rPr>
              <a:t>Your lab assignment (due at 2:30pm </a:t>
            </a:r>
            <a:r>
              <a:rPr lang="en-US" i="0">
                <a:solidFill>
                  <a:srgbClr val="0039AC"/>
                </a:solidFill>
                <a:cs typeface="+mn-cs"/>
              </a:rPr>
              <a:t>on 21 </a:t>
            </a:r>
            <a:r>
              <a:rPr lang="en-US" i="0" dirty="0">
                <a:solidFill>
                  <a:srgbClr val="0039AC"/>
                </a:solidFill>
                <a:cs typeface="+mn-cs"/>
              </a:rPr>
              <a:t>Feb):</a:t>
            </a:r>
          </a:p>
          <a:p>
            <a:pPr>
              <a:defRPr/>
            </a:pPr>
            <a:endParaRPr lang="en-US" sz="600" i="0" dirty="0">
              <a:solidFill>
                <a:srgbClr val="0039AC"/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cs typeface="+mn-cs"/>
              </a:rPr>
              <a:t>0. Install the Burger et al software on a pc/laptop you use.</a:t>
            </a:r>
          </a:p>
          <a:p>
            <a:pPr>
              <a:buFontTx/>
              <a:buChar char="•"/>
              <a:defRPr/>
            </a:pPr>
            <a:endParaRPr lang="en-US" sz="600" i="0" dirty="0">
              <a:solidFill>
                <a:srgbClr val="0039AC"/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cs typeface="+mn-cs"/>
              </a:rPr>
              <a:t>1. Using </a:t>
            </a:r>
            <a:r>
              <a:rPr lang="en-US" dirty="0">
                <a:solidFill>
                  <a:schemeClr val="tx2"/>
                </a:solidFill>
                <a:latin typeface="Arial Black" charset="0"/>
                <a:cs typeface="+mn-cs"/>
              </a:rPr>
              <a:t>Refract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model the travel-times for the picks given on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slide 3 of this </a:t>
            </a:r>
            <a:r>
              <a:rPr lang="en-US" i="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 sure to test a range of different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for the velocity of the two layers and thickness of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upper layer, and your lab write-up should discuss your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results for the </a:t>
            </a:r>
            <a:r>
              <a:rPr lang="en-US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best possible model 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the model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that give a </a:t>
            </a:r>
            <a:r>
              <a:rPr lang="en-US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minimum RMS misfit 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model prediction and the measured travel-times!) Your lab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report should include screenshots of all four of the </a:t>
            </a:r>
            <a:r>
              <a:rPr lang="en-US" dirty="0">
                <a:solidFill>
                  <a:schemeClr val="tx2"/>
                </a:solidFill>
                <a:latin typeface="Arial Black" charset="0"/>
                <a:cs typeface="+mn-cs"/>
              </a:rPr>
              <a:t>Refract</a:t>
            </a:r>
          </a:p>
          <a:p>
            <a:pPr>
              <a:defRPr/>
            </a:pPr>
            <a:r>
              <a:rPr lang="en-US" i="0" dirty="0">
                <a:solidFill>
                  <a:schemeClr val="tx2"/>
                </a:solidFill>
                <a:latin typeface="Arial Black" charset="0"/>
                <a:cs typeface="+mn-cs"/>
              </a:rPr>
              <a:t>  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(Model, Data, Plot, and Cross-section windows)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for completeness. The </a:t>
            </a:r>
            <a:r>
              <a:rPr lang="en-US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RMS misfit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shown in the Data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window!</a:t>
            </a:r>
          </a:p>
        </p:txBody>
      </p:sp>
    </p:spTree>
    <p:extLst>
      <p:ext uri="{BB962C8B-B14F-4D97-AF65-F5344CB8AC3E}">
        <p14:creationId xmlns:p14="http://schemas.microsoft.com/office/powerpoint/2010/main" val="288618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1630</Words>
  <Application>Microsoft Macintosh PowerPoint</Application>
  <PresentationFormat>Widescreen</PresentationFormat>
  <Paragraphs>222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27</cp:revision>
  <cp:lastPrinted>2022-01-10T14:45:35Z</cp:lastPrinted>
  <dcterms:created xsi:type="dcterms:W3CDTF">2022-01-10T14:15:51Z</dcterms:created>
  <dcterms:modified xsi:type="dcterms:W3CDTF">2024-02-21T00:32:19Z</dcterms:modified>
</cp:coreProperties>
</file>