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0046CD"/>
    <a:srgbClr val="0014E9"/>
    <a:srgbClr val="001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83"/>
    <p:restoredTop sz="96327"/>
  </p:normalViewPr>
  <p:slideViewPr>
    <p:cSldViewPr snapToGrid="0" snapToObjects="1">
      <p:cViewPr varScale="1">
        <p:scale>
          <a:sx n="223" d="100"/>
          <a:sy n="223" d="100"/>
        </p:scale>
        <p:origin x="2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1/7/26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>
            <a:extLst>
              <a:ext uri="{FF2B5EF4-FFF2-40B4-BE49-F238E27FC236}">
                <a16:creationId xmlns:a16="http://schemas.microsoft.com/office/drawing/2014/main" id="{E6C9EA9A-5D1B-4147-A23F-89D96ADE9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152400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A27909E6-F928-2344-87E4-D36B5B1D5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7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Jan 2026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D27C68A9-C2B4-9F44-A6AA-A8D2C6D4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0028" y="6396335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E79EB611-113C-3448-894F-C7D67D590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403" y="6396335"/>
            <a:ext cx="48266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 for Fri 9 Jan: </a:t>
            </a:r>
            <a:r>
              <a:rPr lang="en-US" sz="24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Burger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1-21</a:t>
            </a:r>
          </a:p>
        </p:txBody>
      </p:sp>
      <p:sp>
        <p:nvSpPr>
          <p:cNvPr id="3" name="Text Box 25">
            <a:extLst>
              <a:ext uri="{FF2B5EF4-FFF2-40B4-BE49-F238E27FC236}">
                <a16:creationId xmlns:a16="http://schemas.microsoft.com/office/drawing/2014/main" id="{2B884089-9606-DE4D-F8AC-0087E2D2F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690" y="1512706"/>
            <a:ext cx="882805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Last time: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Overview of Applied Geophysics</a:t>
            </a:r>
            <a:r>
              <a:rPr lang="en-US" dirty="0">
                <a:solidFill>
                  <a:srgbClr val="0039AC"/>
                </a:solidFill>
              </a:rPr>
              <a:t> </a:t>
            </a:r>
          </a:p>
          <a:p>
            <a:r>
              <a:rPr lang="en-US" dirty="0">
                <a:solidFill>
                  <a:srgbClr val="0039AC"/>
                </a:solidFill>
              </a:rPr>
              <a:t>• Important syllabus points: Labs, projects, exams, text, website</a:t>
            </a:r>
          </a:p>
          <a:p>
            <a:endParaRPr lang="en-US" sz="800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• Geophysics:</a:t>
            </a:r>
          </a:p>
          <a:p>
            <a:r>
              <a:rPr lang="en-US" dirty="0">
                <a:solidFill>
                  <a:srgbClr val="0039AC"/>
                </a:solidFill>
              </a:rPr>
              <a:t>   What is it? Who does it? (Career tracks) And why?</a:t>
            </a:r>
          </a:p>
          <a:p>
            <a:endParaRPr lang="en-US" sz="800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rgbClr val="0039AC"/>
                </a:solidFill>
              </a:rPr>
              <a:t> What this class will be about: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Geophysical Imaging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   Examples: </a:t>
            </a:r>
          </a:p>
          <a:p>
            <a:r>
              <a:rPr lang="en-US" dirty="0">
                <a:solidFill>
                  <a:srgbClr val="0039AC"/>
                </a:solidFill>
              </a:rPr>
              <a:t>     ‹› Seismic reflection imaging of the subsurface under</a:t>
            </a:r>
          </a:p>
          <a:p>
            <a:r>
              <a:rPr lang="en-US" dirty="0">
                <a:solidFill>
                  <a:srgbClr val="0039AC"/>
                </a:solidFill>
              </a:rPr>
              <a:t>         Upheaval Dome (salt dome, or impact structure?)</a:t>
            </a:r>
          </a:p>
          <a:p>
            <a:r>
              <a:rPr lang="en-US" dirty="0">
                <a:solidFill>
                  <a:srgbClr val="0039AC"/>
                </a:solidFill>
              </a:rPr>
              <a:t>     ‹› </a:t>
            </a:r>
            <a:r>
              <a:rPr lang="en-US" dirty="0" err="1">
                <a:solidFill>
                  <a:srgbClr val="0039AC"/>
                </a:solidFill>
              </a:rPr>
              <a:t>Magnetotelluric</a:t>
            </a:r>
            <a:r>
              <a:rPr lang="en-US" dirty="0">
                <a:solidFill>
                  <a:srgbClr val="0039AC"/>
                </a:solidFill>
              </a:rPr>
              <a:t> (electrical) imaging of a mining prospect</a:t>
            </a:r>
          </a:p>
          <a:p>
            <a:endParaRPr lang="en-US" sz="800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rgbClr val="0039AC"/>
                </a:solidFill>
              </a:rPr>
              <a:t> Reminder: Be thinking about possible ~nearby field sites! </a:t>
            </a:r>
          </a:p>
          <a:p>
            <a:r>
              <a:rPr lang="en-US" dirty="0">
                <a:solidFill>
                  <a:srgbClr val="0039AC"/>
                </a:solidFill>
              </a:rPr>
              <a:t>   (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We </a:t>
            </a:r>
            <a:r>
              <a:rPr lang="en-US" i="1" u="sng" dirty="0">
                <a:solidFill>
                  <a:srgbClr val="0039AC"/>
                </a:solidFill>
                <a:latin typeface="Arial Black" charset="0"/>
              </a:rPr>
              <a:t>will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 discuss in the next few weeks!</a:t>
            </a:r>
            <a:r>
              <a:rPr lang="en-US" dirty="0">
                <a:solidFill>
                  <a:srgbClr val="0039AC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81FAA29-F486-C34B-ACE2-73B7B7886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2895600"/>
            <a:ext cx="8458200" cy="990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91F6DA0B-3E2B-2F44-8E0C-DEB7905F5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2286000"/>
            <a:ext cx="666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 dirty="0">
                <a:solidFill>
                  <a:srgbClr val="0039AC"/>
                </a:solidFill>
              </a:rPr>
              <a:t>Energy</a:t>
            </a:r>
          </a:p>
          <a:p>
            <a:r>
              <a:rPr lang="en-US" sz="1200" dirty="0">
                <a:solidFill>
                  <a:srgbClr val="0039AC"/>
                </a:solidFill>
              </a:rPr>
              <a:t>Source</a:t>
            </a:r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AB3C0952-6F22-AB4A-B711-90F4F97A0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5838" y="27432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AutoShape 7">
            <a:extLst>
              <a:ext uri="{FF2B5EF4-FFF2-40B4-BE49-F238E27FC236}">
                <a16:creationId xmlns:a16="http://schemas.microsoft.com/office/drawing/2014/main" id="{B00FF4D8-7840-714B-8B52-1BD0E4055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27432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utoShape 8">
            <a:extLst>
              <a:ext uri="{FF2B5EF4-FFF2-40B4-BE49-F238E27FC236}">
                <a16:creationId xmlns:a16="http://schemas.microsoft.com/office/drawing/2014/main" id="{CD5F8312-DB75-4F4F-AD26-879BC6C39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675" y="27432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AutoShape 9">
            <a:extLst>
              <a:ext uri="{FF2B5EF4-FFF2-40B4-BE49-F238E27FC236}">
                <a16:creationId xmlns:a16="http://schemas.microsoft.com/office/drawing/2014/main" id="{46FD75DC-A1EF-8D48-A1DF-E956798B5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300" y="27432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D3BE90C3-030E-4A40-BBFF-01F5DF4F7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1513" y="27432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0ECF4A57-1F9E-EE4E-8B09-9A265E086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7138" y="27432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AutoShape 12">
            <a:extLst>
              <a:ext uri="{FF2B5EF4-FFF2-40B4-BE49-F238E27FC236}">
                <a16:creationId xmlns:a16="http://schemas.microsoft.com/office/drawing/2014/main" id="{CCBC1F08-9EEF-4342-B3F8-D5E625C8C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763" y="27432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AutoShape 13">
            <a:extLst>
              <a:ext uri="{FF2B5EF4-FFF2-40B4-BE49-F238E27FC236}">
                <a16:creationId xmlns:a16="http://schemas.microsoft.com/office/drawing/2014/main" id="{2A6D8EC7-9717-244C-B493-7A8C08767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9975" y="27432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AutoShape 14">
            <a:extLst>
              <a:ext uri="{FF2B5EF4-FFF2-40B4-BE49-F238E27FC236}">
                <a16:creationId xmlns:a16="http://schemas.microsoft.com/office/drawing/2014/main" id="{279AD0BD-3D6E-9B49-A92F-48DE4FDC6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00" y="27432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66F43ADD-E375-BF44-815F-6E6351CB1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2813" y="27432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Text Box 16">
            <a:extLst>
              <a:ext uri="{FF2B5EF4-FFF2-40B4-BE49-F238E27FC236}">
                <a16:creationId xmlns:a16="http://schemas.microsoft.com/office/drawing/2014/main" id="{3C9EDB7B-4EA5-A04D-A553-FBFE680D6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7078" y="2971800"/>
            <a:ext cx="17697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Basalt:</a:t>
            </a:r>
          </a:p>
          <a:p>
            <a:pPr algn="ctr"/>
            <a:r>
              <a:rPr lang="en-US" i="1" dirty="0" err="1">
                <a:solidFill>
                  <a:schemeClr val="tx2"/>
                </a:solidFill>
                <a:latin typeface="Times New Roman" charset="0"/>
              </a:rPr>
              <a:t>V</a:t>
            </a:r>
            <a:r>
              <a:rPr lang="en-US" i="1" baseline="-25000" dirty="0" err="1">
                <a:solidFill>
                  <a:schemeClr val="tx2"/>
                </a:solidFill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= 3 km/s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9845132-0865-3140-9146-3CF9BB024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3886200"/>
            <a:ext cx="8458200" cy="2590800"/>
          </a:xfrm>
          <a:prstGeom prst="rect">
            <a:avLst/>
          </a:prstGeom>
          <a:solidFill>
            <a:srgbClr val="FF93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3DA3800D-EA3A-8A48-A49F-CDBAF61C5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1895" y="3962400"/>
            <a:ext cx="17299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Loess:</a:t>
            </a:r>
          </a:p>
          <a:p>
            <a:pPr algn="ctr"/>
            <a:r>
              <a:rPr lang="en-US" i="1" dirty="0" err="1">
                <a:solidFill>
                  <a:schemeClr val="tx2"/>
                </a:solidFill>
                <a:latin typeface="Times New Roman" charset="0"/>
              </a:rPr>
              <a:t>V</a:t>
            </a:r>
            <a:r>
              <a:rPr lang="en-US" i="1" baseline="-25000" dirty="0" err="1">
                <a:solidFill>
                  <a:schemeClr val="tx2"/>
                </a:solidFill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= 1 km/s</a:t>
            </a:r>
          </a:p>
        </p:txBody>
      </p:sp>
      <p:sp>
        <p:nvSpPr>
          <p:cNvPr id="21" name="Text Box 19">
            <a:extLst>
              <a:ext uri="{FF2B5EF4-FFF2-40B4-BE49-F238E27FC236}">
                <a16:creationId xmlns:a16="http://schemas.microsoft.com/office/drawing/2014/main" id="{BD2737A3-1026-0B43-8350-316464C62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6900" y="2438400"/>
            <a:ext cx="222368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>
                <a:solidFill>
                  <a:srgbClr val="0039AC"/>
                </a:solidFill>
              </a:rPr>
              <a:t>Seismometers or </a:t>
            </a:r>
            <a:r>
              <a:rPr lang="ja-JP" altLang="en-US" sz="1200">
                <a:solidFill>
                  <a:srgbClr val="0039AC"/>
                </a:solidFill>
                <a:latin typeface="Arial"/>
              </a:rPr>
              <a:t>“</a:t>
            </a:r>
            <a:r>
              <a:rPr lang="en-US" sz="1200">
                <a:solidFill>
                  <a:srgbClr val="0039AC"/>
                </a:solidFill>
              </a:rPr>
              <a:t>Receivers</a:t>
            </a:r>
            <a:r>
              <a:rPr lang="ja-JP" altLang="en-US" sz="1200">
                <a:solidFill>
                  <a:srgbClr val="0039AC"/>
                </a:solidFill>
                <a:latin typeface="Arial"/>
              </a:rPr>
              <a:t>”</a:t>
            </a:r>
            <a:endParaRPr lang="en-US" sz="1200">
              <a:solidFill>
                <a:srgbClr val="0039AC"/>
              </a:solidFill>
            </a:endParaRP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69D9D016-5CA9-E549-A17D-C138C9589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5975" y="381000"/>
            <a:ext cx="796884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Now do a similar thought exercise assuming a planar</a:t>
            </a:r>
          </a:p>
          <a:p>
            <a:r>
              <a:rPr lang="en-US" dirty="0" err="1">
                <a:solidFill>
                  <a:srgbClr val="0039AC"/>
                </a:solidFill>
              </a:rPr>
              <a:t>wavefront</a:t>
            </a:r>
            <a:r>
              <a:rPr lang="en-US" dirty="0">
                <a:solidFill>
                  <a:srgbClr val="0039AC"/>
                </a:solidFill>
              </a:rPr>
              <a:t> in a basalt layer that is </a:t>
            </a:r>
            <a:r>
              <a:rPr lang="en-US" dirty="0">
                <a:solidFill>
                  <a:schemeClr val="tx2"/>
                </a:solidFill>
                <a:latin typeface="Times New Roman" charset="0"/>
              </a:rPr>
              <a:t>2</a:t>
            </a:r>
            <a:r>
              <a:rPr lang="en-US" dirty="0">
                <a:solidFill>
                  <a:schemeClr val="tx2"/>
                </a:solidFill>
                <a:latin typeface="Symbol" charset="0"/>
                <a:sym typeface="Symbol" charset="0"/>
              </a:rPr>
              <a:t></a:t>
            </a:r>
            <a:r>
              <a:rPr lang="en-US" i="1" dirty="0">
                <a:solidFill>
                  <a:schemeClr val="tx2"/>
                </a:solidFill>
                <a:latin typeface="Times New Roman" charset="0"/>
              </a:rPr>
              <a:t>x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thick, over a slower</a:t>
            </a:r>
          </a:p>
          <a:p>
            <a:r>
              <a:rPr lang="en-US" dirty="0">
                <a:solidFill>
                  <a:srgbClr val="0039AC"/>
                </a:solidFill>
              </a:rPr>
              <a:t>loess layer. Draw two diagrams showing what you</a:t>
            </a:r>
          </a:p>
          <a:p>
            <a:r>
              <a:rPr lang="en-US" dirty="0">
                <a:solidFill>
                  <a:srgbClr val="0039AC"/>
                </a:solidFill>
              </a:rPr>
              <a:t>imagine the wavefront will look like at times </a:t>
            </a:r>
            <a:r>
              <a:rPr lang="en-US" dirty="0">
                <a:latin typeface="Times New Roman" charset="0"/>
              </a:rPr>
              <a:t>2</a:t>
            </a:r>
            <a:r>
              <a:rPr lang="en-US" dirty="0">
                <a:latin typeface="Symbol" pitchFamily="2" charset="2"/>
              </a:rPr>
              <a:t>D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&amp;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latin typeface="Times New Roman" charset="0"/>
              </a:rPr>
              <a:t>3</a:t>
            </a:r>
            <a:r>
              <a:rPr lang="en-US" dirty="0">
                <a:latin typeface="Symbol" pitchFamily="2" charset="2"/>
              </a:rPr>
              <a:t>D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solidFill>
                  <a:srgbClr val="0039AC"/>
                </a:solidFill>
              </a:rPr>
              <a:t>.</a:t>
            </a:r>
            <a:endParaRPr lang="en-US" i="1" dirty="0">
              <a:solidFill>
                <a:srgbClr val="0039AC"/>
              </a:solidFill>
              <a:latin typeface="Times New Roman" charset="0"/>
            </a:endParaRPr>
          </a:p>
        </p:txBody>
      </p:sp>
      <p:sp>
        <p:nvSpPr>
          <p:cNvPr id="23" name="AutoShape 22">
            <a:extLst>
              <a:ext uri="{FF2B5EF4-FFF2-40B4-BE49-F238E27FC236}">
                <a16:creationId xmlns:a16="http://schemas.microsoft.com/office/drawing/2014/main" id="{CF33C962-E52F-6845-ACCD-D8F573120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0213" y="27432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8AC4374F-C959-F84B-95CA-B807A1487B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7363" y="2665413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DCCE3B9-1672-654C-81E0-EF787B41B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525" y="2286000"/>
            <a:ext cx="588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chemeClr val="tx2"/>
                </a:solidFill>
                <a:latin typeface="Symbol" charset="0"/>
                <a:sym typeface="Symbol" charset="0"/>
              </a:rPr>
              <a:t></a:t>
            </a:r>
            <a:r>
              <a:rPr lang="en-US" i="1" dirty="0">
                <a:solidFill>
                  <a:schemeClr val="tx2"/>
                </a:solidFill>
                <a:latin typeface="Times New Roman" charset="0"/>
              </a:rPr>
              <a:t>x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CD7F441-B60F-0B48-A8AE-A5A22A5EB72C}"/>
              </a:ext>
            </a:extLst>
          </p:cNvPr>
          <p:cNvCxnSpPr>
            <a:stCxn id="7" idx="1"/>
          </p:cNvCxnSpPr>
          <p:nvPr/>
        </p:nvCxnSpPr>
        <p:spPr bwMode="auto">
          <a:xfrm flipH="1">
            <a:off x="1485900" y="2514600"/>
            <a:ext cx="4572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BE0DE923-40E4-4643-99FB-44B9B003C0F0}"/>
              </a:ext>
            </a:extLst>
          </p:cNvPr>
          <p:cNvSpPr/>
          <p:nvPr/>
        </p:nvSpPr>
        <p:spPr>
          <a:xfrm>
            <a:off x="1868557" y="3867742"/>
            <a:ext cx="1141580" cy="26125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73B2C3E-5DA7-F44F-9270-A6D67299D841}"/>
              </a:ext>
            </a:extLst>
          </p:cNvPr>
          <p:cNvCxnSpPr>
            <a:cxnSpLocks/>
            <a:stCxn id="23" idx="3"/>
          </p:cNvCxnSpPr>
          <p:nvPr/>
        </p:nvCxnSpPr>
        <p:spPr bwMode="auto">
          <a:xfrm>
            <a:off x="3028157" y="2930525"/>
            <a:ext cx="0" cy="35497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4" name="Line 28">
            <a:extLst>
              <a:ext uri="{FF2B5EF4-FFF2-40B4-BE49-F238E27FC236}">
                <a16:creationId xmlns:a16="http://schemas.microsoft.com/office/drawing/2014/main" id="{56F1454B-2A47-FA4D-97DE-0143D47E18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3007771"/>
            <a:ext cx="685800" cy="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Line 28">
            <a:extLst>
              <a:ext uri="{FF2B5EF4-FFF2-40B4-BE49-F238E27FC236}">
                <a16:creationId xmlns:a16="http://schemas.microsoft.com/office/drawing/2014/main" id="{50E637FC-18EF-CB49-99E5-EC54C8A8BC0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3658831"/>
            <a:ext cx="685800" cy="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Line 28">
            <a:extLst>
              <a:ext uri="{FF2B5EF4-FFF2-40B4-BE49-F238E27FC236}">
                <a16:creationId xmlns:a16="http://schemas.microsoft.com/office/drawing/2014/main" id="{ECBEFB99-1219-D843-8F38-4DDF1C4F50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4309891"/>
            <a:ext cx="685800" cy="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Line 28">
            <a:extLst>
              <a:ext uri="{FF2B5EF4-FFF2-40B4-BE49-F238E27FC236}">
                <a16:creationId xmlns:a16="http://schemas.microsoft.com/office/drawing/2014/main" id="{594EF57C-98A4-1C4C-A2EC-211156F019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4960951"/>
            <a:ext cx="685800" cy="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Line 28">
            <a:extLst>
              <a:ext uri="{FF2B5EF4-FFF2-40B4-BE49-F238E27FC236}">
                <a16:creationId xmlns:a16="http://schemas.microsoft.com/office/drawing/2014/main" id="{C428B5FA-964C-364A-9EA0-BAF3D29DD4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5612011"/>
            <a:ext cx="685800" cy="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Line 28">
            <a:extLst>
              <a:ext uri="{FF2B5EF4-FFF2-40B4-BE49-F238E27FC236}">
                <a16:creationId xmlns:a16="http://schemas.microsoft.com/office/drawing/2014/main" id="{37ECEF5D-FC01-EE4E-9727-FFFCB140E20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9781" y="6263070"/>
            <a:ext cx="685800" cy="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5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9B618F6-84A2-C648-AA4A-0C0C3EE8B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725" y="1193800"/>
            <a:ext cx="7194550" cy="537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" name="Text Box 4">
            <a:extLst>
              <a:ext uri="{FF2B5EF4-FFF2-40B4-BE49-F238E27FC236}">
                <a16:creationId xmlns:a16="http://schemas.microsoft.com/office/drawing/2014/main" id="{7AE10ADC-1BC7-6D49-88FE-354CF56DC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53" y="290512"/>
            <a:ext cx="703269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0039AC"/>
                </a:solidFill>
              </a:rPr>
              <a:t>Magnetotelluric resistivity image of a mining claim </a:t>
            </a:r>
          </a:p>
          <a:p>
            <a:pPr algn="ctr"/>
            <a:r>
              <a:rPr lang="en-US">
                <a:solidFill>
                  <a:srgbClr val="0039AC"/>
                </a:solidFill>
              </a:rPr>
              <a:t>in Quebec, Canada</a:t>
            </a:r>
          </a:p>
        </p:txBody>
      </p:sp>
    </p:spTree>
    <p:extLst>
      <p:ext uri="{BB962C8B-B14F-4D97-AF65-F5344CB8AC3E}">
        <p14:creationId xmlns:p14="http://schemas.microsoft.com/office/powerpoint/2010/main" val="2314462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3">
            <a:extLst>
              <a:ext uri="{FF2B5EF4-FFF2-40B4-BE49-F238E27FC236}">
                <a16:creationId xmlns:a16="http://schemas.microsoft.com/office/drawing/2014/main" id="{3F72533C-BD04-2843-A8AE-9509AC19D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2979" y="396081"/>
            <a:ext cx="7424028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200" i="1" dirty="0">
                <a:solidFill>
                  <a:srgbClr val="FF0000"/>
                </a:solidFill>
                <a:latin typeface="Arial Black" charset="0"/>
              </a:rPr>
              <a:t>Seismic imaging: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>
                <a:solidFill>
                  <a:srgbClr val="0039AC"/>
                </a:solidFill>
              </a:rPr>
              <a:t>A brief thought exercise</a:t>
            </a: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14AFD5DF-699A-2647-8C07-463C15C4208E}"/>
              </a:ext>
            </a:extLst>
          </p:cNvPr>
          <p:cNvSpPr>
            <a:spLocks/>
          </p:cNvSpPr>
          <p:nvPr/>
        </p:nvSpPr>
        <p:spPr bwMode="auto">
          <a:xfrm>
            <a:off x="2628681" y="1508918"/>
            <a:ext cx="736600" cy="3898900"/>
          </a:xfrm>
          <a:custGeom>
            <a:avLst/>
            <a:gdLst>
              <a:gd name="T0" fmla="*/ 151 w 464"/>
              <a:gd name="T1" fmla="*/ 0 h 2456"/>
              <a:gd name="T2" fmla="*/ 0 w 464"/>
              <a:gd name="T3" fmla="*/ 727 h 2456"/>
              <a:gd name="T4" fmla="*/ 342 w 464"/>
              <a:gd name="T5" fmla="*/ 862 h 2456"/>
              <a:gd name="T6" fmla="*/ 6 w 464"/>
              <a:gd name="T7" fmla="*/ 1649 h 2456"/>
              <a:gd name="T8" fmla="*/ 374 w 464"/>
              <a:gd name="T9" fmla="*/ 1856 h 2456"/>
              <a:gd name="T10" fmla="*/ 187 w 464"/>
              <a:gd name="T11" fmla="*/ 2456 h 2456"/>
              <a:gd name="T12" fmla="*/ 464 w 464"/>
              <a:gd name="T13" fmla="*/ 1804 h 2456"/>
              <a:gd name="T14" fmla="*/ 96 w 464"/>
              <a:gd name="T15" fmla="*/ 1623 h 2456"/>
              <a:gd name="T16" fmla="*/ 425 w 464"/>
              <a:gd name="T17" fmla="*/ 836 h 2456"/>
              <a:gd name="T18" fmla="*/ 71 w 464"/>
              <a:gd name="T19" fmla="*/ 701 h 2456"/>
              <a:gd name="T20" fmla="*/ 206 w 464"/>
              <a:gd name="T21" fmla="*/ 17 h 2456"/>
              <a:gd name="T22" fmla="*/ 151 w 464"/>
              <a:gd name="T23" fmla="*/ 0 h 2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64" h="2456">
                <a:moveTo>
                  <a:pt x="151" y="0"/>
                </a:moveTo>
                <a:lnTo>
                  <a:pt x="0" y="727"/>
                </a:lnTo>
                <a:lnTo>
                  <a:pt x="342" y="862"/>
                </a:lnTo>
                <a:lnTo>
                  <a:pt x="6" y="1649"/>
                </a:lnTo>
                <a:lnTo>
                  <a:pt x="374" y="1856"/>
                </a:lnTo>
                <a:lnTo>
                  <a:pt x="187" y="2456"/>
                </a:lnTo>
                <a:lnTo>
                  <a:pt x="464" y="1804"/>
                </a:lnTo>
                <a:lnTo>
                  <a:pt x="96" y="1623"/>
                </a:lnTo>
                <a:lnTo>
                  <a:pt x="425" y="836"/>
                </a:lnTo>
                <a:lnTo>
                  <a:pt x="71" y="701"/>
                </a:lnTo>
                <a:lnTo>
                  <a:pt x="206" y="17"/>
                </a:lnTo>
                <a:lnTo>
                  <a:pt x="151" y="0"/>
                </a:lnTo>
                <a:close/>
              </a:path>
            </a:pathLst>
          </a:custGeom>
          <a:solidFill>
            <a:srgbClr val="F3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AutoShape 5">
            <a:extLst>
              <a:ext uri="{FF2B5EF4-FFF2-40B4-BE49-F238E27FC236}">
                <a16:creationId xmlns:a16="http://schemas.microsoft.com/office/drawing/2014/main" id="{A8CD9E0A-387D-484E-9B8C-E2C1C6D07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4993" y="1204118"/>
            <a:ext cx="2971800" cy="533400"/>
          </a:xfrm>
          <a:prstGeom prst="cloudCallout">
            <a:avLst>
              <a:gd name="adj1" fmla="val -46472"/>
              <a:gd name="adj2" fmla="val 69940"/>
            </a:avLst>
          </a:prstGeom>
          <a:solidFill>
            <a:srgbClr val="768D8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01E38AF-6670-9C4D-A78F-57893B00811B}"/>
              </a:ext>
            </a:extLst>
          </p:cNvPr>
          <p:cNvGrpSpPr>
            <a:grpSpLocks/>
          </p:cNvGrpSpPr>
          <p:nvPr/>
        </p:nvGrpSpPr>
        <p:grpSpPr bwMode="auto">
          <a:xfrm>
            <a:off x="8691343" y="2599533"/>
            <a:ext cx="1035050" cy="2663826"/>
            <a:chOff x="4484" y="1599"/>
            <a:chExt cx="652" cy="1678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6590C01-92DD-FC40-A018-8AE467A05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064"/>
              <a:ext cx="288" cy="288"/>
            </a:xfrm>
            <a:prstGeom prst="ellipse">
              <a:avLst/>
            </a:prstGeom>
            <a:solidFill>
              <a:schemeClr val="bg2"/>
            </a:solidFill>
            <a:ln w="50800">
              <a:solidFill>
                <a:srgbClr val="0039A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5" name="Line 8">
              <a:extLst>
                <a:ext uri="{FF2B5EF4-FFF2-40B4-BE49-F238E27FC236}">
                  <a16:creationId xmlns:a16="http://schemas.microsoft.com/office/drawing/2014/main" id="{F0A144B3-B22C-764F-8C98-B48D9EF9B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7" y="2348"/>
              <a:ext cx="6" cy="555"/>
            </a:xfrm>
            <a:prstGeom prst="line">
              <a:avLst/>
            </a:prstGeom>
            <a:noFill/>
            <a:ln w="50800">
              <a:solidFill>
                <a:srgbClr val="0039A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6" name="Line 9">
              <a:extLst>
                <a:ext uri="{FF2B5EF4-FFF2-40B4-BE49-F238E27FC236}">
                  <a16:creationId xmlns:a16="http://schemas.microsoft.com/office/drawing/2014/main" id="{5D042DB7-2302-9B4C-9118-F0E29591B7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84" y="2387"/>
              <a:ext cx="323" cy="135"/>
            </a:xfrm>
            <a:prstGeom prst="line">
              <a:avLst/>
            </a:prstGeom>
            <a:noFill/>
            <a:ln w="50800">
              <a:solidFill>
                <a:srgbClr val="0039A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" name="Line 10">
              <a:extLst>
                <a:ext uri="{FF2B5EF4-FFF2-40B4-BE49-F238E27FC236}">
                  <a16:creationId xmlns:a16="http://schemas.microsoft.com/office/drawing/2014/main" id="{2E0BDE77-D50F-C94F-A1FA-77E28ED579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13" y="2379"/>
              <a:ext cx="323" cy="135"/>
            </a:xfrm>
            <a:prstGeom prst="line">
              <a:avLst/>
            </a:prstGeom>
            <a:noFill/>
            <a:ln w="50800">
              <a:solidFill>
                <a:srgbClr val="0039A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8" name="Line 11">
              <a:extLst>
                <a:ext uri="{FF2B5EF4-FFF2-40B4-BE49-F238E27FC236}">
                  <a16:creationId xmlns:a16="http://schemas.microsoft.com/office/drawing/2014/main" id="{BEB65ABD-3CDE-A341-BCCD-F10B04A9EA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13" y="2890"/>
              <a:ext cx="200" cy="387"/>
            </a:xfrm>
            <a:prstGeom prst="line">
              <a:avLst/>
            </a:prstGeom>
            <a:noFill/>
            <a:ln w="50800">
              <a:solidFill>
                <a:srgbClr val="0039A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9" name="Line 12">
              <a:extLst>
                <a:ext uri="{FF2B5EF4-FFF2-40B4-BE49-F238E27FC236}">
                  <a16:creationId xmlns:a16="http://schemas.microsoft.com/office/drawing/2014/main" id="{862DA57F-1590-0D45-A343-A34A7EC918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2" y="2880"/>
              <a:ext cx="200" cy="387"/>
            </a:xfrm>
            <a:prstGeom prst="line">
              <a:avLst/>
            </a:prstGeom>
            <a:noFill/>
            <a:ln w="50800">
              <a:solidFill>
                <a:srgbClr val="0039A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0" name="Text Box 13">
              <a:extLst>
                <a:ext uri="{FF2B5EF4-FFF2-40B4-BE49-F238E27FC236}">
                  <a16:creationId xmlns:a16="http://schemas.microsoft.com/office/drawing/2014/main" id="{3987955B-2A06-E64F-99C0-8F1601E1B6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85" y="1599"/>
              <a:ext cx="223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r>
                <a:rPr lang="en-US" sz="4800" dirty="0">
                  <a:solidFill>
                    <a:srgbClr val="0039AC"/>
                  </a:solidFill>
                </a:rPr>
                <a:t>!</a:t>
              </a:r>
            </a:p>
          </p:txBody>
        </p:sp>
      </p:grpSp>
      <p:sp>
        <p:nvSpPr>
          <p:cNvPr id="23" name="Text Box 14">
            <a:extLst>
              <a:ext uri="{FF2B5EF4-FFF2-40B4-BE49-F238E27FC236}">
                <a16:creationId xmlns:a16="http://schemas.microsoft.com/office/drawing/2014/main" id="{A7B0D2BB-0222-614C-AC93-496ED28BB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5224" y="5820568"/>
            <a:ext cx="65984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ja-JP" altLang="en-US" sz="3600" dirty="0">
                <a:solidFill>
                  <a:srgbClr val="0039AC"/>
                </a:solidFill>
                <a:latin typeface="Arial Black" charset="0"/>
              </a:rPr>
              <a:t>‘</a:t>
            </a:r>
            <a:r>
              <a:rPr lang="en-US" sz="3600" dirty="0" err="1">
                <a:solidFill>
                  <a:srgbClr val="0039AC"/>
                </a:solidFill>
                <a:latin typeface="Arial Black" charset="0"/>
              </a:rPr>
              <a:t>Dja</a:t>
            </a:r>
            <a:r>
              <a:rPr lang="en-US" sz="3600" dirty="0">
                <a:solidFill>
                  <a:srgbClr val="0039AC"/>
                </a:solidFill>
                <a:latin typeface="Arial Black" charset="0"/>
              </a:rPr>
              <a:t> ever count seconds?</a:t>
            </a:r>
          </a:p>
        </p:txBody>
      </p:sp>
    </p:spTree>
    <p:extLst>
      <p:ext uri="{BB962C8B-B14F-4D97-AF65-F5344CB8AC3E}">
        <p14:creationId xmlns:p14="http://schemas.microsoft.com/office/powerpoint/2010/main" val="1883085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E7D1EAD0-5637-1E4D-8ED7-F624D0648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687" y="152410"/>
            <a:ext cx="666721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200" i="1" dirty="0">
                <a:solidFill>
                  <a:srgbClr val="0039AC"/>
                </a:solidFill>
                <a:latin typeface="Arial Black" charset="0"/>
              </a:rPr>
              <a:t>Seismic Concepts I:</a:t>
            </a:r>
            <a:r>
              <a:rPr lang="en-US" dirty="0">
                <a:solidFill>
                  <a:srgbClr val="0039AC"/>
                </a:solidFill>
              </a:rPr>
              <a:t> </a:t>
            </a:r>
            <a:r>
              <a:rPr lang="en-US" sz="3200" i="1" dirty="0">
                <a:solidFill>
                  <a:srgbClr val="FF0000"/>
                </a:solidFill>
                <a:latin typeface="Arial Black" charset="0"/>
              </a:rPr>
              <a:t>Velocity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1258FF-43B5-674A-9343-FDC2AEB56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5018" y="5197485"/>
            <a:ext cx="8661963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200" i="1" dirty="0">
                <a:solidFill>
                  <a:srgbClr val="FF0000"/>
                </a:solidFill>
                <a:latin typeface="Arial Black" charset="0"/>
              </a:rPr>
              <a:t>Velocity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>
                <a:solidFill>
                  <a:srgbClr val="0039AC"/>
                </a:solidFill>
              </a:rPr>
              <a:t>is the distance traveled per unit time, </a:t>
            </a:r>
            <a:r>
              <a:rPr lang="en-US" i="1" dirty="0">
                <a:latin typeface="Times New Roman" charset="0"/>
              </a:rPr>
              <a:t>V = </a:t>
            </a:r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x/</a:t>
            </a:r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i="1" dirty="0">
                <a:solidFill>
                  <a:srgbClr val="0039AC"/>
                </a:solidFill>
                <a:latin typeface="Times New Roman" charset="0"/>
              </a:rPr>
              <a:t>.</a:t>
            </a:r>
          </a:p>
          <a:p>
            <a:endParaRPr lang="en-US" sz="1200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Rule of thumb is to count seconds and divide by 3 for </a:t>
            </a:r>
          </a:p>
          <a:p>
            <a:r>
              <a:rPr lang="en-US" dirty="0">
                <a:solidFill>
                  <a:srgbClr val="0039AC"/>
                </a:solidFill>
              </a:rPr>
              <a:t>    distance in km (or by 5 for distance in miles).</a:t>
            </a:r>
            <a:endParaRPr lang="en-US" i="1" dirty="0">
              <a:solidFill>
                <a:srgbClr val="0039AC"/>
              </a:solidFill>
              <a:latin typeface="Times New Roman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479BAF3-F997-5449-A988-24C261ACC674}"/>
              </a:ext>
            </a:extLst>
          </p:cNvPr>
          <p:cNvGrpSpPr>
            <a:grpSpLocks/>
          </p:cNvGrpSpPr>
          <p:nvPr/>
        </p:nvGrpSpPr>
        <p:grpSpPr bwMode="auto">
          <a:xfrm>
            <a:off x="2400300" y="871547"/>
            <a:ext cx="7391401" cy="4203700"/>
            <a:chOff x="480" y="720"/>
            <a:chExt cx="4656" cy="2648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F7F809D-9197-F34A-85A6-FC0F8D554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" y="912"/>
              <a:ext cx="464" cy="2456"/>
            </a:xfrm>
            <a:custGeom>
              <a:avLst/>
              <a:gdLst>
                <a:gd name="T0" fmla="*/ 151 w 464"/>
                <a:gd name="T1" fmla="*/ 0 h 2456"/>
                <a:gd name="T2" fmla="*/ 0 w 464"/>
                <a:gd name="T3" fmla="*/ 727 h 2456"/>
                <a:gd name="T4" fmla="*/ 342 w 464"/>
                <a:gd name="T5" fmla="*/ 862 h 2456"/>
                <a:gd name="T6" fmla="*/ 6 w 464"/>
                <a:gd name="T7" fmla="*/ 1649 h 2456"/>
                <a:gd name="T8" fmla="*/ 374 w 464"/>
                <a:gd name="T9" fmla="*/ 1856 h 2456"/>
                <a:gd name="T10" fmla="*/ 187 w 464"/>
                <a:gd name="T11" fmla="*/ 2456 h 2456"/>
                <a:gd name="T12" fmla="*/ 464 w 464"/>
                <a:gd name="T13" fmla="*/ 1804 h 2456"/>
                <a:gd name="T14" fmla="*/ 96 w 464"/>
                <a:gd name="T15" fmla="*/ 1623 h 2456"/>
                <a:gd name="T16" fmla="*/ 425 w 464"/>
                <a:gd name="T17" fmla="*/ 836 h 2456"/>
                <a:gd name="T18" fmla="*/ 71 w 464"/>
                <a:gd name="T19" fmla="*/ 701 h 2456"/>
                <a:gd name="T20" fmla="*/ 206 w 464"/>
                <a:gd name="T21" fmla="*/ 17 h 2456"/>
                <a:gd name="T22" fmla="*/ 151 w 464"/>
                <a:gd name="T23" fmla="*/ 0 h 2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4" h="2456">
                  <a:moveTo>
                    <a:pt x="151" y="0"/>
                  </a:moveTo>
                  <a:lnTo>
                    <a:pt x="0" y="727"/>
                  </a:lnTo>
                  <a:lnTo>
                    <a:pt x="342" y="862"/>
                  </a:lnTo>
                  <a:lnTo>
                    <a:pt x="6" y="1649"/>
                  </a:lnTo>
                  <a:lnTo>
                    <a:pt x="374" y="1856"/>
                  </a:lnTo>
                  <a:lnTo>
                    <a:pt x="187" y="2456"/>
                  </a:lnTo>
                  <a:lnTo>
                    <a:pt x="464" y="1804"/>
                  </a:lnTo>
                  <a:lnTo>
                    <a:pt x="96" y="1623"/>
                  </a:lnTo>
                  <a:lnTo>
                    <a:pt x="425" y="836"/>
                  </a:lnTo>
                  <a:lnTo>
                    <a:pt x="71" y="701"/>
                  </a:lnTo>
                  <a:lnTo>
                    <a:pt x="206" y="17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F3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" name="AutoShape 8">
              <a:extLst>
                <a:ext uri="{FF2B5EF4-FFF2-40B4-BE49-F238E27FC236}">
                  <a16:creationId xmlns:a16="http://schemas.microsoft.com/office/drawing/2014/main" id="{8AC0FAC7-4CBD-2C4B-AF39-F16605BF3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720"/>
              <a:ext cx="1872" cy="336"/>
            </a:xfrm>
            <a:prstGeom prst="cloudCallout">
              <a:avLst>
                <a:gd name="adj1" fmla="val -46472"/>
                <a:gd name="adj2" fmla="val 69940"/>
              </a:avLst>
            </a:prstGeom>
            <a:solidFill>
              <a:srgbClr val="768D8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DA3F239-35AC-4F49-AB75-B8B9271BB2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84" y="1599"/>
              <a:ext cx="652" cy="1678"/>
              <a:chOff x="4484" y="1599"/>
              <a:chExt cx="652" cy="1678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25D3B384-EFB9-3046-9C97-C387C23EC9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56" y="2064"/>
                <a:ext cx="288" cy="288"/>
              </a:xfrm>
              <a:prstGeom prst="ellipse">
                <a:avLst/>
              </a:prstGeom>
              <a:solidFill>
                <a:schemeClr val="bg2"/>
              </a:solidFill>
              <a:ln w="50800">
                <a:solidFill>
                  <a:srgbClr val="0039A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lc="http://schemas.openxmlformats.org/drawingml/2006/lockedCanvas"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6" name="Line 11">
                <a:extLst>
                  <a:ext uri="{FF2B5EF4-FFF2-40B4-BE49-F238E27FC236}">
                    <a16:creationId xmlns:a16="http://schemas.microsoft.com/office/drawing/2014/main" id="{D31D4905-13EC-AE47-BB1C-6EE4ADCCB6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7" y="2348"/>
                <a:ext cx="6" cy="555"/>
              </a:xfrm>
              <a:prstGeom prst="line">
                <a:avLst/>
              </a:prstGeom>
              <a:noFill/>
              <a:ln w="50800">
                <a:solidFill>
                  <a:srgbClr val="0039A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lc="http://schemas.openxmlformats.org/drawingml/2006/lockedCanvas"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7" name="Line 12">
                <a:extLst>
                  <a:ext uri="{FF2B5EF4-FFF2-40B4-BE49-F238E27FC236}">
                    <a16:creationId xmlns:a16="http://schemas.microsoft.com/office/drawing/2014/main" id="{FD9041A3-3BB6-CD48-9A87-22D49B476C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484" y="2387"/>
                <a:ext cx="323" cy="135"/>
              </a:xfrm>
              <a:prstGeom prst="line">
                <a:avLst/>
              </a:prstGeom>
              <a:noFill/>
              <a:ln w="50800">
                <a:solidFill>
                  <a:srgbClr val="0039A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lc="http://schemas.openxmlformats.org/drawingml/2006/lockedCanvas"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8" name="Line 13">
                <a:extLst>
                  <a:ext uri="{FF2B5EF4-FFF2-40B4-BE49-F238E27FC236}">
                    <a16:creationId xmlns:a16="http://schemas.microsoft.com/office/drawing/2014/main" id="{6A6B69E1-8708-E940-BBE9-91FB881762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13" y="2379"/>
                <a:ext cx="323" cy="135"/>
              </a:xfrm>
              <a:prstGeom prst="line">
                <a:avLst/>
              </a:prstGeom>
              <a:noFill/>
              <a:ln w="50800">
                <a:solidFill>
                  <a:srgbClr val="0039A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lc="http://schemas.openxmlformats.org/drawingml/2006/lockedCanvas"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9" name="Line 14">
                <a:extLst>
                  <a:ext uri="{FF2B5EF4-FFF2-40B4-BE49-F238E27FC236}">
                    <a16:creationId xmlns:a16="http://schemas.microsoft.com/office/drawing/2014/main" id="{9442A0FE-7FF6-9F4E-BEC9-01CEFE2CFE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613" y="2890"/>
                <a:ext cx="200" cy="387"/>
              </a:xfrm>
              <a:prstGeom prst="line">
                <a:avLst/>
              </a:prstGeom>
              <a:noFill/>
              <a:ln w="50800">
                <a:solidFill>
                  <a:srgbClr val="0039A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lc="http://schemas.openxmlformats.org/drawingml/2006/lockedCanvas"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0" name="Line 15">
                <a:extLst>
                  <a:ext uri="{FF2B5EF4-FFF2-40B4-BE49-F238E27FC236}">
                    <a16:creationId xmlns:a16="http://schemas.microsoft.com/office/drawing/2014/main" id="{52477665-3592-E948-B1CA-8BD9843D2E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12" y="2880"/>
                <a:ext cx="200" cy="387"/>
              </a:xfrm>
              <a:prstGeom prst="line">
                <a:avLst/>
              </a:prstGeom>
              <a:noFill/>
              <a:ln w="50800">
                <a:solidFill>
                  <a:srgbClr val="0039A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lc="http://schemas.openxmlformats.org/drawingml/2006/lockedCanvas"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1" name="Text Box 16">
                <a:extLst>
                  <a:ext uri="{FF2B5EF4-FFF2-40B4-BE49-F238E27FC236}">
                    <a16:creationId xmlns:a16="http://schemas.microsoft.com/office/drawing/2014/main" id="{A9777025-44A0-FD48-8EA8-ACBEED64A7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85" y="1599"/>
                <a:ext cx="223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lc="http://schemas.openxmlformats.org/drawingml/2006/lockedCanvas"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+mn-cs"/>
                  </a:defRPr>
                </a:lvl9pPr>
              </a:lstStyle>
              <a:p>
                <a:r>
                  <a:rPr lang="en-US" sz="4800" dirty="0">
                    <a:solidFill>
                      <a:srgbClr val="0039AC"/>
                    </a:solidFill>
                  </a:rPr>
                  <a:t>!</a:t>
                </a:r>
              </a:p>
            </p:txBody>
          </p:sp>
        </p:grpSp>
      </p:grpSp>
      <p:sp>
        <p:nvSpPr>
          <p:cNvPr id="8" name="Line 17">
            <a:extLst>
              <a:ext uri="{FF2B5EF4-FFF2-40B4-BE49-F238E27FC236}">
                <a16:creationId xmlns:a16="http://schemas.microsoft.com/office/drawing/2014/main" id="{A9C21C14-F002-FF4E-B00B-20C59F383A0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1850" y="2700347"/>
            <a:ext cx="5638801" cy="381000"/>
          </a:xfrm>
          <a:prstGeom prst="line">
            <a:avLst/>
          </a:prstGeom>
          <a:noFill/>
          <a:ln w="50800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Text Box 18">
            <a:extLst>
              <a:ext uri="{FF2B5EF4-FFF2-40B4-BE49-F238E27FC236}">
                <a16:creationId xmlns:a16="http://schemas.microsoft.com/office/drawing/2014/main" id="{13AEA34B-7BA6-524F-B96E-7D7B5F67D7AC}"/>
              </a:ext>
            </a:extLst>
          </p:cNvPr>
          <p:cNvSpPr txBox="1">
            <a:spLocks noChangeArrowheads="1"/>
          </p:cNvSpPr>
          <p:nvPr/>
        </p:nvSpPr>
        <p:spPr bwMode="auto">
          <a:xfrm rot="217565">
            <a:off x="3827463" y="2427297"/>
            <a:ext cx="467677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Velocity of light in air ~ 3x10</a:t>
            </a:r>
            <a:r>
              <a:rPr lang="en-US" baseline="30000" dirty="0">
                <a:solidFill>
                  <a:srgbClr val="0039AC"/>
                </a:solidFill>
              </a:rPr>
              <a:t>8</a:t>
            </a:r>
            <a:r>
              <a:rPr lang="en-US" dirty="0">
                <a:solidFill>
                  <a:srgbClr val="0039AC"/>
                </a:solidFill>
              </a:rPr>
              <a:t> m/s</a:t>
            </a:r>
          </a:p>
        </p:txBody>
      </p:sp>
      <p:sp>
        <p:nvSpPr>
          <p:cNvPr id="10" name="Line 19">
            <a:extLst>
              <a:ext uri="{FF2B5EF4-FFF2-40B4-BE49-F238E27FC236}">
                <a16:creationId xmlns:a16="http://schemas.microsoft.com/office/drawing/2014/main" id="{F9F2CBD5-7677-B04A-AC4B-21F36A7886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0587" y="3157804"/>
            <a:ext cx="181577" cy="5680"/>
          </a:xfrm>
          <a:prstGeom prst="line">
            <a:avLst/>
          </a:prstGeom>
          <a:noFill/>
          <a:ln w="50800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Text Box 20">
            <a:extLst>
              <a:ext uri="{FF2B5EF4-FFF2-40B4-BE49-F238E27FC236}">
                <a16:creationId xmlns:a16="http://schemas.microsoft.com/office/drawing/2014/main" id="{AEE78DEB-C459-D944-81CD-AE3296DCD99A}"/>
              </a:ext>
            </a:extLst>
          </p:cNvPr>
          <p:cNvSpPr txBox="1">
            <a:spLocks noChangeArrowheads="1"/>
          </p:cNvSpPr>
          <p:nvPr/>
        </p:nvSpPr>
        <p:spPr bwMode="auto">
          <a:xfrm rot="155899">
            <a:off x="3314700" y="3308360"/>
            <a:ext cx="468312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Velocity of sound in air ~ 340 m/s</a:t>
            </a:r>
          </a:p>
        </p:txBody>
      </p:sp>
    </p:spTree>
    <p:extLst>
      <p:ext uri="{BB962C8B-B14F-4D97-AF65-F5344CB8AC3E}">
        <p14:creationId xmlns:p14="http://schemas.microsoft.com/office/powerpoint/2010/main" val="2373206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>
            <a:extLst>
              <a:ext uri="{FF2B5EF4-FFF2-40B4-BE49-F238E27FC236}">
                <a16:creationId xmlns:a16="http://schemas.microsoft.com/office/drawing/2014/main" id="{754E5345-8598-5C42-9C51-7BFE54D5C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3367" y="199232"/>
            <a:ext cx="8765641" cy="1754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!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Different types of materials have different seismic velocities…</a:t>
            </a:r>
          </a:p>
          <a:p>
            <a:endParaRPr lang="en-US" sz="1200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Hence in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geophysical imaging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of the subsurface, we want</a:t>
            </a:r>
          </a:p>
          <a:p>
            <a:r>
              <a:rPr lang="en-US" dirty="0">
                <a:solidFill>
                  <a:srgbClr val="0039AC"/>
                </a:solidFill>
              </a:rPr>
              <a:t>    to measure changes in physical properties that tell us</a:t>
            </a:r>
          </a:p>
          <a:p>
            <a:r>
              <a:rPr lang="en-US" dirty="0">
                <a:solidFill>
                  <a:srgbClr val="0039AC"/>
                </a:solidFill>
              </a:rPr>
              <a:t>    something about the structure &amp; materials down there: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370E1F-9C47-ED4B-8946-5615BA2F6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4492" y="3077369"/>
            <a:ext cx="8458200" cy="990600"/>
          </a:xfrm>
          <a:prstGeom prst="rect">
            <a:avLst/>
          </a:prstGeom>
          <a:solidFill>
            <a:srgbClr val="FF93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47D2EC2B-BCFB-6446-AF2E-FC9AA0DCA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9292" y="2696369"/>
            <a:ext cx="457200" cy="304800"/>
          </a:xfrm>
          <a:prstGeom prst="cloudCallout">
            <a:avLst>
              <a:gd name="adj1" fmla="val -9375"/>
              <a:gd name="adj2" fmla="val 69273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D01EA216-9615-A14D-8CB6-B392F836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4492" y="1934369"/>
            <a:ext cx="11608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Energy</a:t>
            </a:r>
          </a:p>
          <a:p>
            <a:r>
              <a:rPr lang="en-US" dirty="0">
                <a:solidFill>
                  <a:srgbClr val="0039AC"/>
                </a:solidFill>
              </a:rPr>
              <a:t>Source</a:t>
            </a:r>
          </a:p>
        </p:txBody>
      </p:sp>
      <p:sp>
        <p:nvSpPr>
          <p:cNvPr id="11" name="AutoShape 7">
            <a:extLst>
              <a:ext uri="{FF2B5EF4-FFF2-40B4-BE49-F238E27FC236}">
                <a16:creationId xmlns:a16="http://schemas.microsoft.com/office/drawing/2014/main" id="{413628C6-AE5C-1148-8B1A-AFD8C66B7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7805" y="2924969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utoShape 8">
            <a:extLst>
              <a:ext uri="{FF2B5EF4-FFF2-40B4-BE49-F238E27FC236}">
                <a16:creationId xmlns:a16="http://schemas.microsoft.com/office/drawing/2014/main" id="{31CFF192-B4EE-4445-B380-9789954A8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3430" y="2924969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AutoShape 9">
            <a:extLst>
              <a:ext uri="{FF2B5EF4-FFF2-40B4-BE49-F238E27FC236}">
                <a16:creationId xmlns:a16="http://schemas.microsoft.com/office/drawing/2014/main" id="{69DC9626-7509-434F-82FB-3E748EB45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9055" y="2924969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AutoShape 10">
            <a:extLst>
              <a:ext uri="{FF2B5EF4-FFF2-40B4-BE49-F238E27FC236}">
                <a16:creationId xmlns:a16="http://schemas.microsoft.com/office/drawing/2014/main" id="{DB7E39B1-C896-9049-BD9A-4E801C910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6267" y="2924969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AutoShape 11">
            <a:extLst>
              <a:ext uri="{FF2B5EF4-FFF2-40B4-BE49-F238E27FC236}">
                <a16:creationId xmlns:a16="http://schemas.microsoft.com/office/drawing/2014/main" id="{B7534782-6F31-0E49-8078-5CA84858A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1892" y="2924969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AutoShape 12">
            <a:extLst>
              <a:ext uri="{FF2B5EF4-FFF2-40B4-BE49-F238E27FC236}">
                <a16:creationId xmlns:a16="http://schemas.microsoft.com/office/drawing/2014/main" id="{8EC3C31F-C6A9-1346-8B99-6D74B0FBD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9105" y="2924969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AutoShape 13">
            <a:extLst>
              <a:ext uri="{FF2B5EF4-FFF2-40B4-BE49-F238E27FC236}">
                <a16:creationId xmlns:a16="http://schemas.microsoft.com/office/drawing/2014/main" id="{E01AE2C0-C883-3E4E-A44F-77A733499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730" y="2924969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AutoShape 14">
            <a:extLst>
              <a:ext uri="{FF2B5EF4-FFF2-40B4-BE49-F238E27FC236}">
                <a16:creationId xmlns:a16="http://schemas.microsoft.com/office/drawing/2014/main" id="{0A15E12B-6C54-F948-ADD5-BF5E729A2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0355" y="2924969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AutoShape 15">
            <a:extLst>
              <a:ext uri="{FF2B5EF4-FFF2-40B4-BE49-F238E27FC236}">
                <a16:creationId xmlns:a16="http://schemas.microsoft.com/office/drawing/2014/main" id="{45B4F424-C7A0-694A-AF14-0DB91E937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567" y="2924969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AutoShape 16">
            <a:extLst>
              <a:ext uri="{FF2B5EF4-FFF2-40B4-BE49-F238E27FC236}">
                <a16:creationId xmlns:a16="http://schemas.microsoft.com/office/drawing/2014/main" id="{0B4B2819-06A3-8A4E-AC6A-F3F035F8E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3192" y="2924969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AutoShape 17">
            <a:extLst>
              <a:ext uri="{FF2B5EF4-FFF2-40B4-BE49-F238E27FC236}">
                <a16:creationId xmlns:a16="http://schemas.microsoft.com/office/drawing/2014/main" id="{A70F9C44-7BEA-6342-A336-BA2216E39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0405" y="2924969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 Box 18">
            <a:extLst>
              <a:ext uri="{FF2B5EF4-FFF2-40B4-BE49-F238E27FC236}">
                <a16:creationId xmlns:a16="http://schemas.microsoft.com/office/drawing/2014/main" id="{686C98FA-2967-254A-9587-8EE84A7E9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5674" y="3153569"/>
            <a:ext cx="17299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Soil:</a:t>
            </a:r>
          </a:p>
          <a:p>
            <a:pPr algn="ctr"/>
            <a:r>
              <a:rPr lang="en-US" i="1" dirty="0" err="1">
                <a:latin typeface="Times New Roman" charset="0"/>
              </a:rPr>
              <a:t>V</a:t>
            </a:r>
            <a:r>
              <a:rPr lang="en-US" i="1" baseline="-25000" dirty="0" err="1"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= 1 km/s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54F474F-783E-074D-860C-FE3EA3FDB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4492" y="4067969"/>
            <a:ext cx="8458200" cy="259080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43B2ECA8-150F-D74F-97B5-260FB46B2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8170" y="4144169"/>
            <a:ext cx="17697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Limestone:</a:t>
            </a:r>
          </a:p>
          <a:p>
            <a:pPr algn="ctr"/>
            <a:r>
              <a:rPr lang="en-US" i="1" dirty="0" err="1">
                <a:latin typeface="Times New Roman" charset="0"/>
              </a:rPr>
              <a:t>V</a:t>
            </a:r>
            <a:r>
              <a:rPr lang="en-US" i="1" baseline="-25000" dirty="0" err="1"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= 3 km/s</a:t>
            </a: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21BAB299-30D3-9040-B833-52A3C7964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6292" y="2467769"/>
            <a:ext cx="427552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solidFill>
                  <a:srgbClr val="0039AC"/>
                </a:solidFill>
              </a:rPr>
              <a:t>Seismometers or </a:t>
            </a:r>
            <a:r>
              <a:rPr lang="ja-JP" altLang="en-US">
                <a:solidFill>
                  <a:srgbClr val="0039AC"/>
                </a:solidFill>
                <a:latin typeface="Arial"/>
              </a:rPr>
              <a:t>“</a:t>
            </a:r>
            <a:r>
              <a:rPr lang="en-US">
                <a:solidFill>
                  <a:srgbClr val="0039AC"/>
                </a:solidFill>
              </a:rPr>
              <a:t>Receivers</a:t>
            </a:r>
            <a:r>
              <a:rPr lang="ja-JP" altLang="en-US">
                <a:solidFill>
                  <a:srgbClr val="0039AC"/>
                </a:solidFill>
                <a:latin typeface="Arial"/>
              </a:rPr>
              <a:t>”</a:t>
            </a:r>
            <a:endParaRPr lang="en-US">
              <a:solidFill>
                <a:srgbClr val="0039AC"/>
              </a:solidFill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FC3CEFA-297A-631D-A0D5-4F1D925937D3}"/>
              </a:ext>
            </a:extLst>
          </p:cNvPr>
          <p:cNvSpPr/>
          <p:nvPr/>
        </p:nvSpPr>
        <p:spPr>
          <a:xfrm>
            <a:off x="339142" y="1662674"/>
            <a:ext cx="1737628" cy="353265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9AC"/>
                </a:solidFill>
              </a:rPr>
              <a:t>Sound is a type of wave made up of </a:t>
            </a:r>
            <a:r>
              <a:rPr lang="en-US" b="1" i="1" dirty="0">
                <a:solidFill>
                  <a:srgbClr val="0039AC"/>
                </a:solidFill>
              </a:rPr>
              <a:t>compressions</a:t>
            </a:r>
            <a:r>
              <a:rPr lang="en-US" dirty="0">
                <a:solidFill>
                  <a:srgbClr val="0039AC"/>
                </a:solidFill>
              </a:rPr>
              <a:t> and </a:t>
            </a:r>
            <a:r>
              <a:rPr lang="en-US" b="1" i="1" dirty="0">
                <a:solidFill>
                  <a:srgbClr val="0039AC"/>
                </a:solidFill>
              </a:rPr>
              <a:t>rarefactions </a:t>
            </a:r>
            <a:r>
              <a:rPr lang="en-US" dirty="0">
                <a:solidFill>
                  <a:srgbClr val="0039AC"/>
                </a:solidFill>
              </a:rPr>
              <a:t>of atoms. It is also called a “dilatational strain wave”, or in seismology, a P-wave !</a:t>
            </a:r>
          </a:p>
        </p:txBody>
      </p:sp>
    </p:spTree>
    <p:extLst>
      <p:ext uri="{BB962C8B-B14F-4D97-AF65-F5344CB8AC3E}">
        <p14:creationId xmlns:p14="http://schemas.microsoft.com/office/powerpoint/2010/main" val="242743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5332935-F425-3547-9A92-D0B65661B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3220" y="3162300"/>
            <a:ext cx="8458200" cy="990600"/>
          </a:xfrm>
          <a:prstGeom prst="rect">
            <a:avLst/>
          </a:prstGeom>
          <a:solidFill>
            <a:srgbClr val="FF93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FDCBD09B-AEB8-6047-A8EB-4CCF7D43B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8020" y="2781300"/>
            <a:ext cx="457200" cy="304800"/>
          </a:xfrm>
          <a:prstGeom prst="cloudCallout">
            <a:avLst>
              <a:gd name="adj1" fmla="val -9375"/>
              <a:gd name="adj2" fmla="val 69273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1FF02B60-6353-2E41-AB92-134E9C87B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783" y="2362200"/>
            <a:ext cx="666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 dirty="0">
                <a:solidFill>
                  <a:srgbClr val="0039AC"/>
                </a:solidFill>
              </a:rPr>
              <a:t>Energy</a:t>
            </a:r>
          </a:p>
          <a:p>
            <a:r>
              <a:rPr lang="en-US" sz="1200" dirty="0">
                <a:solidFill>
                  <a:srgbClr val="0039AC"/>
                </a:solidFill>
              </a:rPr>
              <a:t>Source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4691CC79-F3DF-C64A-A4D0-589671BA7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2158" y="30099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67F103E6-72D9-CE44-A4F4-56995420B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783" y="30099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id="{CEF77360-50EC-6246-844C-8872BF8B2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4995" y="30099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id="{079B39F2-6A56-5246-9AB2-5908B4051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0620" y="30099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utoShape 10">
            <a:extLst>
              <a:ext uri="{FF2B5EF4-FFF2-40B4-BE49-F238E27FC236}">
                <a16:creationId xmlns:a16="http://schemas.microsoft.com/office/drawing/2014/main" id="{FF6A1CDF-E71A-A943-908D-D0FBB33CB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7833" y="30099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4793F8B7-400F-594E-8A50-9D2241B03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3458" y="30099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utoShape 12">
            <a:extLst>
              <a:ext uri="{FF2B5EF4-FFF2-40B4-BE49-F238E27FC236}">
                <a16:creationId xmlns:a16="http://schemas.microsoft.com/office/drawing/2014/main" id="{007DDAE9-A3BA-4D48-8560-79DF7FB64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9083" y="30099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AutoShape 13">
            <a:extLst>
              <a:ext uri="{FF2B5EF4-FFF2-40B4-BE49-F238E27FC236}">
                <a16:creationId xmlns:a16="http://schemas.microsoft.com/office/drawing/2014/main" id="{BA786F24-97E6-1A47-AF86-A52E9C66D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6295" y="30099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AutoShape 14">
            <a:extLst>
              <a:ext uri="{FF2B5EF4-FFF2-40B4-BE49-F238E27FC236}">
                <a16:creationId xmlns:a16="http://schemas.microsoft.com/office/drawing/2014/main" id="{CE15540D-35CD-E748-9E64-4C7D05C59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1920" y="30099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AutoShape 15">
            <a:extLst>
              <a:ext uri="{FF2B5EF4-FFF2-40B4-BE49-F238E27FC236}">
                <a16:creationId xmlns:a16="http://schemas.microsoft.com/office/drawing/2014/main" id="{B196AC94-CCE8-9546-8617-56FD288F4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9133" y="30099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488AD2A1-B8E8-9A4F-9EAE-F940C7500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4402" y="3238500"/>
            <a:ext cx="17299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Soil:</a:t>
            </a:r>
          </a:p>
          <a:p>
            <a:pPr algn="ctr"/>
            <a:r>
              <a:rPr lang="en-US" i="1" dirty="0" err="1">
                <a:latin typeface="Times New Roman" charset="0"/>
              </a:rPr>
              <a:t>V</a:t>
            </a:r>
            <a:r>
              <a:rPr lang="en-US" i="1" baseline="-25000" dirty="0" err="1"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= 1 km/s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A40BD8-2628-CC4E-A1A3-9EE51C056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3220" y="4152900"/>
            <a:ext cx="8458200" cy="259080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id="{0C70FA24-8717-4644-BC47-02F971305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786" y="4229100"/>
            <a:ext cx="17697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Limestone:</a:t>
            </a:r>
          </a:p>
          <a:p>
            <a:pPr algn="ctr"/>
            <a:r>
              <a:rPr lang="en-US" i="1" dirty="0" err="1">
                <a:latin typeface="Times New Roman" charset="0"/>
              </a:rPr>
              <a:t>V</a:t>
            </a:r>
            <a:r>
              <a:rPr lang="en-US" i="1" baseline="-25000" dirty="0" err="1"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= 3 km/s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4E5ED1C0-0BED-EE46-B9F5-6B99AA3E6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3220" y="2705100"/>
            <a:ext cx="222368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>
                <a:solidFill>
                  <a:srgbClr val="0039AC"/>
                </a:solidFill>
              </a:rPr>
              <a:t>Seismometers or </a:t>
            </a:r>
            <a:r>
              <a:rPr lang="ja-JP" altLang="en-US" sz="1200">
                <a:solidFill>
                  <a:srgbClr val="0039AC"/>
                </a:solidFill>
                <a:latin typeface="Arial"/>
              </a:rPr>
              <a:t>“</a:t>
            </a:r>
            <a:r>
              <a:rPr lang="en-US" sz="1200">
                <a:solidFill>
                  <a:srgbClr val="0039AC"/>
                </a:solidFill>
              </a:rPr>
              <a:t>Receivers</a:t>
            </a:r>
            <a:r>
              <a:rPr lang="ja-JP" altLang="en-US" sz="1200">
                <a:solidFill>
                  <a:srgbClr val="0039AC"/>
                </a:solidFill>
                <a:latin typeface="Arial"/>
              </a:rPr>
              <a:t>”</a:t>
            </a:r>
            <a:endParaRPr lang="en-US" sz="1200">
              <a:solidFill>
                <a:srgbClr val="0039AC"/>
              </a:solidFill>
            </a:endParaRP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6C7CA523-10FD-684C-A38A-8D8BED651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6695" y="1028700"/>
            <a:ext cx="9082936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Sound waves from an energy source radiate in all directions… </a:t>
            </a:r>
          </a:p>
          <a:p>
            <a:endParaRPr lang="en-US" sz="900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Velocity </a:t>
            </a:r>
            <a:r>
              <a:rPr lang="en-US" i="1" dirty="0">
                <a:latin typeface="Times New Roman" charset="0"/>
              </a:rPr>
              <a:t>V = </a:t>
            </a:r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x/</a:t>
            </a:r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solidFill>
                  <a:srgbClr val="0039AC"/>
                </a:solidFill>
              </a:rPr>
              <a:t>, so in a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uniform medium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the wave</a:t>
            </a:r>
          </a:p>
          <a:p>
            <a:r>
              <a:rPr lang="en-US" dirty="0">
                <a:solidFill>
                  <a:srgbClr val="0039AC"/>
                </a:solidFill>
              </a:rPr>
              <a:t>    travels a distance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x = </a:t>
            </a:r>
            <a:r>
              <a:rPr lang="en-US" i="1" dirty="0" err="1">
                <a:latin typeface="Times New Roman" charset="0"/>
              </a:rPr>
              <a:t>V</a:t>
            </a:r>
            <a:r>
              <a:rPr lang="en-US" dirty="0" err="1">
                <a:latin typeface="Symbol" pitchFamily="2" charset="2"/>
              </a:rPr>
              <a:t>D</a:t>
            </a:r>
            <a:r>
              <a:rPr lang="en-US" i="1" dirty="0" err="1">
                <a:latin typeface="Times New Roman" charset="0"/>
              </a:rPr>
              <a:t>t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in a time </a:t>
            </a:r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i="1" dirty="0">
                <a:solidFill>
                  <a:srgbClr val="0039AC"/>
                </a:solidFill>
                <a:latin typeface="Times New Roman" charset="0"/>
              </a:rPr>
              <a:t>.</a:t>
            </a:r>
            <a:endParaRPr lang="en-US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F9FA0BA7-F76D-1B4E-BF85-106903AB293E}"/>
              </a:ext>
            </a:extLst>
          </p:cNvPr>
          <p:cNvSpPr>
            <a:spLocks/>
          </p:cNvSpPr>
          <p:nvPr/>
        </p:nvSpPr>
        <p:spPr bwMode="auto">
          <a:xfrm>
            <a:off x="1853220" y="3162300"/>
            <a:ext cx="1150938" cy="658813"/>
          </a:xfrm>
          <a:custGeom>
            <a:avLst/>
            <a:gdLst>
              <a:gd name="T0" fmla="*/ 720 w 725"/>
              <a:gd name="T1" fmla="*/ 0 h 415"/>
              <a:gd name="T2" fmla="*/ 716 w 725"/>
              <a:gd name="T3" fmla="*/ 92 h 415"/>
              <a:gd name="T4" fmla="*/ 668 w 725"/>
              <a:gd name="T5" fmla="*/ 216 h 415"/>
              <a:gd name="T6" fmla="*/ 608 w 725"/>
              <a:gd name="T7" fmla="*/ 284 h 415"/>
              <a:gd name="T8" fmla="*/ 508 w 725"/>
              <a:gd name="T9" fmla="*/ 360 h 415"/>
              <a:gd name="T10" fmla="*/ 352 w 725"/>
              <a:gd name="T11" fmla="*/ 408 h 415"/>
              <a:gd name="T12" fmla="*/ 204 w 725"/>
              <a:gd name="T13" fmla="*/ 400 h 415"/>
              <a:gd name="T14" fmla="*/ 72 w 725"/>
              <a:gd name="T15" fmla="*/ 340 h 415"/>
              <a:gd name="T16" fmla="*/ 0 w 725"/>
              <a:gd name="T17" fmla="*/ 264 h 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5" h="415">
                <a:moveTo>
                  <a:pt x="720" y="0"/>
                </a:moveTo>
                <a:cubicBezTo>
                  <a:pt x="722" y="28"/>
                  <a:pt x="725" y="56"/>
                  <a:pt x="716" y="92"/>
                </a:cubicBezTo>
                <a:cubicBezTo>
                  <a:pt x="707" y="128"/>
                  <a:pt x="686" y="184"/>
                  <a:pt x="668" y="216"/>
                </a:cubicBezTo>
                <a:cubicBezTo>
                  <a:pt x="650" y="248"/>
                  <a:pt x="635" y="260"/>
                  <a:pt x="608" y="284"/>
                </a:cubicBezTo>
                <a:cubicBezTo>
                  <a:pt x="581" y="308"/>
                  <a:pt x="551" y="339"/>
                  <a:pt x="508" y="360"/>
                </a:cubicBezTo>
                <a:cubicBezTo>
                  <a:pt x="465" y="381"/>
                  <a:pt x="403" y="401"/>
                  <a:pt x="352" y="408"/>
                </a:cubicBezTo>
                <a:cubicBezTo>
                  <a:pt x="301" y="415"/>
                  <a:pt x="251" y="411"/>
                  <a:pt x="204" y="400"/>
                </a:cubicBezTo>
                <a:cubicBezTo>
                  <a:pt x="157" y="389"/>
                  <a:pt x="106" y="363"/>
                  <a:pt x="72" y="340"/>
                </a:cubicBezTo>
                <a:cubicBezTo>
                  <a:pt x="38" y="317"/>
                  <a:pt x="19" y="290"/>
                  <a:pt x="0" y="26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AutoShape 22">
            <a:extLst>
              <a:ext uri="{FF2B5EF4-FFF2-40B4-BE49-F238E27FC236}">
                <a16:creationId xmlns:a16="http://schemas.microsoft.com/office/drawing/2014/main" id="{D0754A54-E7BD-9443-BCD8-38F01923C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6533" y="30099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Line 23">
            <a:extLst>
              <a:ext uri="{FF2B5EF4-FFF2-40B4-BE49-F238E27FC236}">
                <a16:creationId xmlns:a16="http://schemas.microsoft.com/office/drawing/2014/main" id="{DEE299C2-A8B2-FA49-ADB8-2A0EE0D67A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53220" y="3162300"/>
            <a:ext cx="477838" cy="4000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Line 24">
            <a:extLst>
              <a:ext uri="{FF2B5EF4-FFF2-40B4-BE49-F238E27FC236}">
                <a16:creationId xmlns:a16="http://schemas.microsoft.com/office/drawing/2014/main" id="{FFAC1F46-6316-E542-8120-6ED3FF04D9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43720" y="3155950"/>
            <a:ext cx="285750" cy="58420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Line 25">
            <a:extLst>
              <a:ext uri="{FF2B5EF4-FFF2-40B4-BE49-F238E27FC236}">
                <a16:creationId xmlns:a16="http://schemas.microsoft.com/office/drawing/2014/main" id="{1908ADD4-EAE9-694C-8F2D-8795C811F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9470" y="3162300"/>
            <a:ext cx="57150" cy="6413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Line 26">
            <a:extLst>
              <a:ext uri="{FF2B5EF4-FFF2-40B4-BE49-F238E27FC236}">
                <a16:creationId xmlns:a16="http://schemas.microsoft.com/office/drawing/2014/main" id="{C8163F6F-F786-3C43-9BD0-84EC70EEBB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9470" y="3168650"/>
            <a:ext cx="381000" cy="5270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Line 27">
            <a:extLst>
              <a:ext uri="{FF2B5EF4-FFF2-40B4-BE49-F238E27FC236}">
                <a16:creationId xmlns:a16="http://schemas.microsoft.com/office/drawing/2014/main" id="{42F6744C-A73F-5341-8268-C6A6F07786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5820" y="3162300"/>
            <a:ext cx="584200" cy="31750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Line 28">
            <a:extLst>
              <a:ext uri="{FF2B5EF4-FFF2-40B4-BE49-F238E27FC236}">
                <a16:creationId xmlns:a16="http://schemas.microsoft.com/office/drawing/2014/main" id="{762EFD41-1343-FB46-9D1A-AAEDCFA144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5820" y="3168650"/>
            <a:ext cx="654050" cy="825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Line 29">
            <a:extLst>
              <a:ext uri="{FF2B5EF4-FFF2-40B4-BE49-F238E27FC236}">
                <a16:creationId xmlns:a16="http://schemas.microsoft.com/office/drawing/2014/main" id="{3FE66654-32C4-8A47-8B12-3C822FD60D0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43833" y="3413125"/>
            <a:ext cx="1697037" cy="136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Text Box 30">
            <a:extLst>
              <a:ext uri="{FF2B5EF4-FFF2-40B4-BE49-F238E27FC236}">
                <a16:creationId xmlns:a16="http://schemas.microsoft.com/office/drawing/2014/main" id="{8F2E176D-71A1-674B-AA33-F201145A4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0970" y="3333750"/>
            <a:ext cx="277221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Black line is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the </a:t>
            </a:r>
            <a:r>
              <a:rPr lang="ja-JP" altLang="en-US" dirty="0">
                <a:solidFill>
                  <a:srgbClr val="0039AC"/>
                </a:solidFill>
                <a:latin typeface="Arial"/>
              </a:rPr>
              <a:t>“</a:t>
            </a:r>
            <a:r>
              <a:rPr lang="en-US" i="1" dirty="0" err="1">
                <a:solidFill>
                  <a:srgbClr val="FF0000"/>
                </a:solidFill>
                <a:latin typeface="Arial Black" charset="0"/>
              </a:rPr>
              <a:t>wavefront</a:t>
            </a:r>
            <a:r>
              <a:rPr lang="ja-JP" altLang="en-US" dirty="0">
                <a:solidFill>
                  <a:srgbClr val="0039AC"/>
                </a:solidFill>
                <a:latin typeface="Arial"/>
              </a:rPr>
              <a:t>”</a:t>
            </a:r>
            <a:r>
              <a:rPr lang="en-US" dirty="0">
                <a:solidFill>
                  <a:srgbClr val="0039AC"/>
                </a:solidFill>
              </a:rPr>
              <a:t>,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or location of the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sound energy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furthest from the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source, at time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latin typeface="Times New Roman" charset="0"/>
              </a:rPr>
              <a:t>t</a:t>
            </a:r>
            <a:endParaRPr lang="en-US" dirty="0"/>
          </a:p>
        </p:txBody>
      </p:sp>
      <p:sp>
        <p:nvSpPr>
          <p:cNvPr id="31" name="Text Box 31">
            <a:extLst>
              <a:ext uri="{FF2B5EF4-FFF2-40B4-BE49-F238E27FC236}">
                <a16:creationId xmlns:a16="http://schemas.microsoft.com/office/drawing/2014/main" id="{0C5F170C-CF08-3E40-B649-68CA22731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593" y="4305300"/>
            <a:ext cx="249419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Blue arrows are </a:t>
            </a:r>
          </a:p>
          <a:p>
            <a:pPr algn="ctr"/>
            <a:r>
              <a:rPr lang="ja-JP" altLang="en-US" dirty="0">
                <a:solidFill>
                  <a:srgbClr val="0039AC"/>
                </a:solidFill>
                <a:latin typeface="Arial"/>
              </a:rPr>
              <a:t>“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rays</a:t>
            </a:r>
            <a:r>
              <a:rPr lang="ja-JP" altLang="en-US" dirty="0">
                <a:solidFill>
                  <a:srgbClr val="0039AC"/>
                </a:solidFill>
                <a:latin typeface="Arial"/>
              </a:rPr>
              <a:t>”</a:t>
            </a:r>
            <a:r>
              <a:rPr lang="en-US" dirty="0">
                <a:solidFill>
                  <a:srgbClr val="0039AC"/>
                </a:solidFill>
              </a:rPr>
              <a:t> in the 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direction of wave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propagation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(perpendicular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to the </a:t>
            </a:r>
            <a:r>
              <a:rPr lang="en-US" dirty="0" err="1">
                <a:solidFill>
                  <a:srgbClr val="0039AC"/>
                </a:solidFill>
              </a:rPr>
              <a:t>wavefront</a:t>
            </a:r>
            <a:r>
              <a:rPr lang="en-US" dirty="0">
                <a:solidFill>
                  <a:srgbClr val="0039AC"/>
                </a:solidFill>
              </a:rPr>
              <a:t>)</a:t>
            </a:r>
          </a:p>
        </p:txBody>
      </p:sp>
      <p:sp>
        <p:nvSpPr>
          <p:cNvPr id="32" name="Line 32">
            <a:extLst>
              <a:ext uri="{FF2B5EF4-FFF2-40B4-BE49-F238E27FC236}">
                <a16:creationId xmlns:a16="http://schemas.microsoft.com/office/drawing/2014/main" id="{F2754198-1426-8343-9FD5-09ECDA5B670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58020" y="36195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Text Box 33">
            <a:extLst>
              <a:ext uri="{FF2B5EF4-FFF2-40B4-BE49-F238E27FC236}">
                <a16:creationId xmlns:a16="http://schemas.microsoft.com/office/drawing/2014/main" id="{89C09C00-EEA2-A94E-893F-1DA3BA57F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1758" y="114300"/>
            <a:ext cx="902848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 err="1">
                <a:solidFill>
                  <a:srgbClr val="FF0000"/>
                </a:solidFill>
                <a:latin typeface="Arial Black" charset="0"/>
              </a:rPr>
              <a:t>Defn</a:t>
            </a:r>
            <a:r>
              <a:rPr lang="en-US" dirty="0">
                <a:solidFill>
                  <a:srgbClr val="0039AC"/>
                </a:solidFill>
              </a:rPr>
              <a:t>: The surface of furthest travel of a wave at a given time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</a:t>
            </a:r>
          </a:p>
          <a:p>
            <a:r>
              <a:rPr lang="en-US" dirty="0">
                <a:solidFill>
                  <a:srgbClr val="0039AC"/>
                </a:solidFill>
              </a:rPr>
              <a:t>called a </a:t>
            </a:r>
            <a:r>
              <a:rPr lang="en-US" i="1" dirty="0" err="1">
                <a:solidFill>
                  <a:srgbClr val="FF0000"/>
                </a:solidFill>
                <a:latin typeface="Arial Black" charset="0"/>
              </a:rPr>
              <a:t>wavefront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9748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0E4BDAD-7B53-CF43-8C1F-28B1E8852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1901" y="2238406"/>
            <a:ext cx="5715000" cy="415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FB5A242-8D5F-7A40-90DE-F67B70720412}"/>
              </a:ext>
            </a:extLst>
          </p:cNvPr>
          <p:cNvSpPr/>
          <p:nvPr/>
        </p:nvSpPr>
        <p:spPr>
          <a:xfrm>
            <a:off x="5775109" y="3907498"/>
            <a:ext cx="301960" cy="2138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469C9DB-8AB9-9F42-B786-8A0DAC8F58CB}"/>
              </a:ext>
            </a:extLst>
          </p:cNvPr>
          <p:cNvSpPr/>
          <p:nvPr/>
        </p:nvSpPr>
        <p:spPr>
          <a:xfrm>
            <a:off x="8863812" y="3361319"/>
            <a:ext cx="301960" cy="2138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0894D6-6312-384B-BBC0-570A3FCBD654}"/>
              </a:ext>
            </a:extLst>
          </p:cNvPr>
          <p:cNvSpPr/>
          <p:nvPr/>
        </p:nvSpPr>
        <p:spPr>
          <a:xfrm>
            <a:off x="4662872" y="3855318"/>
            <a:ext cx="755374" cy="391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7B762168-D46C-E24A-98BD-144FDAFCA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039" y="252443"/>
            <a:ext cx="88104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So, a valid (and important) question is, </a:t>
            </a:r>
            <a:r>
              <a:rPr lang="ja-JP" altLang="en-US">
                <a:solidFill>
                  <a:srgbClr val="0039AC"/>
                </a:solidFill>
                <a:latin typeface="Arial"/>
              </a:rPr>
              <a:t>“</a:t>
            </a:r>
            <a:r>
              <a:rPr lang="en-US" dirty="0">
                <a:solidFill>
                  <a:srgbClr val="0039AC"/>
                </a:solidFill>
              </a:rPr>
              <a:t>How does info about</a:t>
            </a:r>
          </a:p>
          <a:p>
            <a:r>
              <a:rPr lang="en-US" dirty="0">
                <a:solidFill>
                  <a:srgbClr val="0039AC"/>
                </a:solidFill>
              </a:rPr>
              <a:t>deep layers get back to the surface where we can measure it?</a:t>
            </a:r>
            <a:r>
              <a:rPr lang="ja-JP" altLang="en-US">
                <a:solidFill>
                  <a:srgbClr val="0039AC"/>
                </a:solidFill>
                <a:latin typeface="Arial"/>
              </a:rPr>
              <a:t>”</a:t>
            </a:r>
            <a:endParaRPr lang="en-US" dirty="0">
              <a:solidFill>
                <a:srgbClr val="0039AC"/>
              </a:solidFill>
            </a:endParaRP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E9443327-D2D8-EE4D-93B8-98E92196A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7701" y="1273206"/>
            <a:ext cx="9116598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200" i="1" dirty="0">
                <a:solidFill>
                  <a:srgbClr val="0039AC"/>
                </a:solidFill>
                <a:latin typeface="Arial Black" charset="0"/>
              </a:rPr>
              <a:t>Seismic Concepts II:</a:t>
            </a:r>
            <a:r>
              <a:rPr lang="en-US" dirty="0">
                <a:solidFill>
                  <a:srgbClr val="0039AC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Arial Black" charset="0"/>
              </a:rPr>
              <a:t>Huygen’s</a:t>
            </a:r>
            <a:r>
              <a:rPr lang="en-US" sz="3200" i="1" dirty="0">
                <a:solidFill>
                  <a:srgbClr val="FF0000"/>
                </a:solidFill>
                <a:latin typeface="Arial Black" charset="0"/>
              </a:rPr>
              <a:t> Principle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B84B8947-6854-8B4D-9C94-81B9D68E8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3901" y="2081243"/>
            <a:ext cx="297068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Every point on a </a:t>
            </a:r>
          </a:p>
          <a:p>
            <a:pPr eaLnBrk="0" hangingPunct="0"/>
            <a:r>
              <a:rPr lang="en-US" i="1" dirty="0" err="1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wavefront</a:t>
            </a:r>
            <a:r>
              <a:rPr lang="en-US" dirty="0">
                <a:solidFill>
                  <a:srgbClr val="FF0000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can be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treated as a point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source for the next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generation of </a:t>
            </a:r>
          </a:p>
          <a:p>
            <a:pPr eaLnBrk="0" hangingPunct="0"/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wavelets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. The </a:t>
            </a:r>
          </a:p>
          <a:p>
            <a:pPr eaLnBrk="0" hangingPunct="0"/>
            <a:r>
              <a:rPr lang="en-US" dirty="0" err="1">
                <a:solidFill>
                  <a:srgbClr val="0039AC"/>
                </a:solidFill>
                <a:cs typeface="ＭＳ Ｐゴシック" charset="0"/>
              </a:rPr>
              <a:t>wavefront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at time </a:t>
            </a:r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cs typeface="ＭＳ Ｐゴシック" charset="0"/>
              </a:rPr>
              <a:t>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later is a surface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tangential to the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furthest point on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each of these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wavelets.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2B3D2A-CA60-B549-8383-33A709CBD85F}"/>
              </a:ext>
            </a:extLst>
          </p:cNvPr>
          <p:cNvSpPr txBox="1"/>
          <p:nvPr/>
        </p:nvSpPr>
        <p:spPr>
          <a:xfrm>
            <a:off x="4575242" y="3789651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wavefront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0902ED-0446-6B4B-81D5-766C58912F81}"/>
              </a:ext>
            </a:extLst>
          </p:cNvPr>
          <p:cNvSpPr/>
          <p:nvPr/>
        </p:nvSpPr>
        <p:spPr>
          <a:xfrm>
            <a:off x="6519123" y="3855318"/>
            <a:ext cx="755374" cy="391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B970FB-ADBF-DE4D-BA69-A8D015C75987}"/>
              </a:ext>
            </a:extLst>
          </p:cNvPr>
          <p:cNvSpPr txBox="1"/>
          <p:nvPr/>
        </p:nvSpPr>
        <p:spPr>
          <a:xfrm>
            <a:off x="6431493" y="3789651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wavefront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4652B9-B926-F747-AC46-966A732D8D4C}"/>
              </a:ext>
            </a:extLst>
          </p:cNvPr>
          <p:cNvSpPr/>
          <p:nvPr/>
        </p:nvSpPr>
        <p:spPr>
          <a:xfrm>
            <a:off x="7689101" y="3855318"/>
            <a:ext cx="755374" cy="391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8D085A-4FF3-D943-A983-CC38182BBBCA}"/>
              </a:ext>
            </a:extLst>
          </p:cNvPr>
          <p:cNvSpPr txBox="1"/>
          <p:nvPr/>
        </p:nvSpPr>
        <p:spPr>
          <a:xfrm>
            <a:off x="7601471" y="3789651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wavefront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7EB113-1FEC-0C48-B9F0-26519BBE0A0D}"/>
              </a:ext>
            </a:extLst>
          </p:cNvPr>
          <p:cNvSpPr/>
          <p:nvPr/>
        </p:nvSpPr>
        <p:spPr>
          <a:xfrm>
            <a:off x="9641903" y="3855318"/>
            <a:ext cx="755374" cy="391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C5FAFF-F8C1-1045-ADE6-11EB81CF3819}"/>
              </a:ext>
            </a:extLst>
          </p:cNvPr>
          <p:cNvSpPr txBox="1"/>
          <p:nvPr/>
        </p:nvSpPr>
        <p:spPr>
          <a:xfrm>
            <a:off x="9554273" y="3789651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wavefront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C355D3-82AD-654E-B4DD-725D86380FFD}"/>
              </a:ext>
            </a:extLst>
          </p:cNvPr>
          <p:cNvSpPr txBox="1"/>
          <p:nvPr/>
        </p:nvSpPr>
        <p:spPr>
          <a:xfrm>
            <a:off x="5707901" y="3839344"/>
            <a:ext cx="425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400" dirty="0" err="1">
                <a:latin typeface="Symbol" pitchFamily="2" charset="2"/>
                <a:cs typeface="Times New Roman" panose="02020603050405020304" pitchFamily="18" charset="0"/>
              </a:rPr>
              <a:t>D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588E00-BF87-994B-B387-84CA90798D86}"/>
              </a:ext>
            </a:extLst>
          </p:cNvPr>
          <p:cNvSpPr txBox="1"/>
          <p:nvPr/>
        </p:nvSpPr>
        <p:spPr>
          <a:xfrm>
            <a:off x="8790924" y="3287486"/>
            <a:ext cx="425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400" dirty="0" err="1">
                <a:latin typeface="Symbol" pitchFamily="2" charset="2"/>
                <a:cs typeface="Times New Roman" panose="02020603050405020304" pitchFamily="18" charset="0"/>
              </a:rPr>
              <a:t>D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575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BD54B60-1584-9E41-A4E4-950A8D69F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2909887"/>
            <a:ext cx="8458200" cy="1094601"/>
          </a:xfrm>
          <a:prstGeom prst="rect">
            <a:avLst/>
          </a:prstGeom>
          <a:solidFill>
            <a:srgbClr val="FF93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64A7ADF7-ACB0-154A-989C-12FE560A3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2528888"/>
            <a:ext cx="457200" cy="304800"/>
          </a:xfrm>
          <a:prstGeom prst="cloudCallout">
            <a:avLst>
              <a:gd name="adj1" fmla="val -9375"/>
              <a:gd name="adj2" fmla="val 69273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A757B3CE-9F8B-254B-A751-AEE3CDD3B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025" y="2109788"/>
            <a:ext cx="666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 dirty="0">
                <a:solidFill>
                  <a:srgbClr val="0039AC"/>
                </a:solidFill>
              </a:rPr>
              <a:t>Energy</a:t>
            </a:r>
          </a:p>
          <a:p>
            <a:r>
              <a:rPr lang="en-US" sz="1200" dirty="0">
                <a:solidFill>
                  <a:srgbClr val="0039AC"/>
                </a:solidFill>
              </a:rPr>
              <a:t>Source</a:t>
            </a:r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BD752AC5-8C4A-F646-87EF-C569468C6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5838" y="2757488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AutoShape 7">
            <a:extLst>
              <a:ext uri="{FF2B5EF4-FFF2-40B4-BE49-F238E27FC236}">
                <a16:creationId xmlns:a16="http://schemas.microsoft.com/office/drawing/2014/main" id="{78EEEEFC-AD1F-4245-A50B-BCADF4E0F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2757488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utoShape 8">
            <a:extLst>
              <a:ext uri="{FF2B5EF4-FFF2-40B4-BE49-F238E27FC236}">
                <a16:creationId xmlns:a16="http://schemas.microsoft.com/office/drawing/2014/main" id="{BE1512E6-96B9-364B-8B49-7F51B74ED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675" y="2757488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AutoShape 9">
            <a:extLst>
              <a:ext uri="{FF2B5EF4-FFF2-40B4-BE49-F238E27FC236}">
                <a16:creationId xmlns:a16="http://schemas.microsoft.com/office/drawing/2014/main" id="{1BFDBD7D-7669-F34A-9D50-E4F5DC459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300" y="2757488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B95A2920-F9EA-0A40-A79F-9D773EBAB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1513" y="2757488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B468E6E8-A4F5-AC4F-886D-0B9F8FA4D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7138" y="2757488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AutoShape 12">
            <a:extLst>
              <a:ext uri="{FF2B5EF4-FFF2-40B4-BE49-F238E27FC236}">
                <a16:creationId xmlns:a16="http://schemas.microsoft.com/office/drawing/2014/main" id="{BBFA4CDD-A00D-BE42-8B64-78BC1B6B9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763" y="2757488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AutoShape 13">
            <a:extLst>
              <a:ext uri="{FF2B5EF4-FFF2-40B4-BE49-F238E27FC236}">
                <a16:creationId xmlns:a16="http://schemas.microsoft.com/office/drawing/2014/main" id="{FD6297EC-4A92-9548-945C-E38E5E155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9975" y="2757488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AutoShape 14">
            <a:extLst>
              <a:ext uri="{FF2B5EF4-FFF2-40B4-BE49-F238E27FC236}">
                <a16:creationId xmlns:a16="http://schemas.microsoft.com/office/drawing/2014/main" id="{1ABAFEB6-0ED5-B34F-8E58-EB724E763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00" y="2757488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96CBF0E1-8965-A847-AAD3-65964859C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2813" y="2757488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Text Box 16">
            <a:extLst>
              <a:ext uri="{FF2B5EF4-FFF2-40B4-BE49-F238E27FC236}">
                <a16:creationId xmlns:a16="http://schemas.microsoft.com/office/drawing/2014/main" id="{CF8C09A4-1826-814A-A59A-62D4F6874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8082" y="3042885"/>
            <a:ext cx="17299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Soil:</a:t>
            </a:r>
          </a:p>
          <a:p>
            <a:pPr algn="ctr"/>
            <a:r>
              <a:rPr lang="en-US" i="1" dirty="0" err="1">
                <a:latin typeface="Times New Roman" charset="0"/>
              </a:rPr>
              <a:t>V</a:t>
            </a:r>
            <a:r>
              <a:rPr lang="en-US" i="1" baseline="-25000" dirty="0" err="1"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= 1 km/s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34DA159-CB41-0740-8E7E-ACDF9B36E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4010838"/>
            <a:ext cx="8458200" cy="248045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4775406B-D1FD-0D48-9CDC-9EFD0BAE8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1528" y="4141400"/>
            <a:ext cx="17697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Limestone:</a:t>
            </a:r>
          </a:p>
          <a:p>
            <a:pPr algn="ctr"/>
            <a:r>
              <a:rPr lang="en-US" i="1" dirty="0" err="1">
                <a:latin typeface="Times New Roman" charset="0"/>
              </a:rPr>
              <a:t>V</a:t>
            </a:r>
            <a:r>
              <a:rPr lang="en-US" i="1" baseline="-25000" dirty="0" err="1"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= 3 km/s</a:t>
            </a:r>
          </a:p>
        </p:txBody>
      </p:sp>
      <p:sp>
        <p:nvSpPr>
          <p:cNvPr id="21" name="Text Box 19">
            <a:extLst>
              <a:ext uri="{FF2B5EF4-FFF2-40B4-BE49-F238E27FC236}">
                <a16:creationId xmlns:a16="http://schemas.microsoft.com/office/drawing/2014/main" id="{FB66CED2-7E09-6E47-98ED-4770D0F0D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6900" y="2452688"/>
            <a:ext cx="222368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>
                <a:solidFill>
                  <a:srgbClr val="0039AC"/>
                </a:solidFill>
              </a:rPr>
              <a:t>Seismometers or </a:t>
            </a:r>
            <a:r>
              <a:rPr lang="ja-JP" altLang="en-US" sz="1200">
                <a:solidFill>
                  <a:srgbClr val="0039AC"/>
                </a:solidFill>
                <a:latin typeface="Arial"/>
              </a:rPr>
              <a:t>“</a:t>
            </a:r>
            <a:r>
              <a:rPr lang="en-US" sz="1200">
                <a:solidFill>
                  <a:srgbClr val="0039AC"/>
                </a:solidFill>
              </a:rPr>
              <a:t>Receivers</a:t>
            </a:r>
            <a:r>
              <a:rPr lang="ja-JP" altLang="en-US" sz="1200">
                <a:solidFill>
                  <a:srgbClr val="0039AC"/>
                </a:solidFill>
                <a:latin typeface="Arial"/>
              </a:rPr>
              <a:t>”</a:t>
            </a:r>
            <a:endParaRPr lang="en-US" sz="1200">
              <a:solidFill>
                <a:srgbClr val="0039AC"/>
              </a:solidFill>
            </a:endParaRP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92B8F814-1DFD-5940-B0E1-21CA49835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5975" y="366713"/>
            <a:ext cx="800186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Thought exercise: Assume the source and seismometers</a:t>
            </a:r>
          </a:p>
          <a:p>
            <a:r>
              <a:rPr lang="en-US" dirty="0">
                <a:solidFill>
                  <a:srgbClr val="0039AC"/>
                </a:solidFill>
              </a:rPr>
              <a:t>are all equally spaced at a distance </a:t>
            </a:r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solidFill>
                  <a:srgbClr val="0039AC"/>
                </a:solidFill>
              </a:rPr>
              <a:t>. Assume the soil </a:t>
            </a:r>
          </a:p>
          <a:p>
            <a:r>
              <a:rPr lang="en-US" dirty="0">
                <a:solidFill>
                  <a:srgbClr val="0039AC"/>
                </a:solidFill>
              </a:rPr>
              <a:t>layer is </a:t>
            </a:r>
            <a:r>
              <a:rPr lang="en-US" dirty="0">
                <a:latin typeface="Times New Roman" charset="0"/>
              </a:rPr>
              <a:t>2</a:t>
            </a:r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thick. Draw two diagrams showing what you</a:t>
            </a:r>
          </a:p>
          <a:p>
            <a:r>
              <a:rPr lang="en-US" dirty="0">
                <a:solidFill>
                  <a:srgbClr val="0039AC"/>
                </a:solidFill>
              </a:rPr>
              <a:t>imagine the wavefront will look like at times </a:t>
            </a:r>
            <a:r>
              <a:rPr lang="en-US" dirty="0">
                <a:latin typeface="Times New Roman" charset="0"/>
              </a:rPr>
              <a:t>2</a:t>
            </a:r>
            <a:r>
              <a:rPr lang="en-US" dirty="0">
                <a:latin typeface="Symbol" pitchFamily="2" charset="2"/>
              </a:rPr>
              <a:t>D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&amp;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latin typeface="Times New Roman" charset="0"/>
              </a:rPr>
              <a:t>3</a:t>
            </a:r>
            <a:r>
              <a:rPr lang="en-US" dirty="0">
                <a:latin typeface="Symbol" pitchFamily="2" charset="2"/>
              </a:rPr>
              <a:t>D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solidFill>
                  <a:srgbClr val="0039AC"/>
                </a:solidFill>
              </a:rPr>
              <a:t>.</a:t>
            </a:r>
            <a:endParaRPr lang="en-US" i="1" dirty="0">
              <a:solidFill>
                <a:srgbClr val="0039AC"/>
              </a:solidFill>
              <a:latin typeface="Times New Roman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03FE6D0D-9937-934B-963D-16691D3E1763}"/>
              </a:ext>
            </a:extLst>
          </p:cNvPr>
          <p:cNvSpPr>
            <a:spLocks/>
          </p:cNvSpPr>
          <p:nvPr/>
        </p:nvSpPr>
        <p:spPr bwMode="auto">
          <a:xfrm>
            <a:off x="1866900" y="2909888"/>
            <a:ext cx="1150938" cy="658813"/>
          </a:xfrm>
          <a:custGeom>
            <a:avLst/>
            <a:gdLst>
              <a:gd name="T0" fmla="*/ 720 w 725"/>
              <a:gd name="T1" fmla="*/ 0 h 415"/>
              <a:gd name="T2" fmla="*/ 716 w 725"/>
              <a:gd name="T3" fmla="*/ 92 h 415"/>
              <a:gd name="T4" fmla="*/ 668 w 725"/>
              <a:gd name="T5" fmla="*/ 216 h 415"/>
              <a:gd name="T6" fmla="*/ 608 w 725"/>
              <a:gd name="T7" fmla="*/ 284 h 415"/>
              <a:gd name="T8" fmla="*/ 508 w 725"/>
              <a:gd name="T9" fmla="*/ 360 h 415"/>
              <a:gd name="T10" fmla="*/ 352 w 725"/>
              <a:gd name="T11" fmla="*/ 408 h 415"/>
              <a:gd name="T12" fmla="*/ 204 w 725"/>
              <a:gd name="T13" fmla="*/ 400 h 415"/>
              <a:gd name="T14" fmla="*/ 72 w 725"/>
              <a:gd name="T15" fmla="*/ 340 h 415"/>
              <a:gd name="T16" fmla="*/ 0 w 725"/>
              <a:gd name="T17" fmla="*/ 264 h 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5" h="415">
                <a:moveTo>
                  <a:pt x="720" y="0"/>
                </a:moveTo>
                <a:cubicBezTo>
                  <a:pt x="722" y="28"/>
                  <a:pt x="725" y="56"/>
                  <a:pt x="716" y="92"/>
                </a:cubicBezTo>
                <a:cubicBezTo>
                  <a:pt x="707" y="128"/>
                  <a:pt x="686" y="184"/>
                  <a:pt x="668" y="216"/>
                </a:cubicBezTo>
                <a:cubicBezTo>
                  <a:pt x="650" y="248"/>
                  <a:pt x="635" y="260"/>
                  <a:pt x="608" y="284"/>
                </a:cubicBezTo>
                <a:cubicBezTo>
                  <a:pt x="581" y="308"/>
                  <a:pt x="551" y="339"/>
                  <a:pt x="508" y="360"/>
                </a:cubicBezTo>
                <a:cubicBezTo>
                  <a:pt x="465" y="381"/>
                  <a:pt x="403" y="401"/>
                  <a:pt x="352" y="408"/>
                </a:cubicBezTo>
                <a:cubicBezTo>
                  <a:pt x="301" y="415"/>
                  <a:pt x="251" y="411"/>
                  <a:pt x="204" y="400"/>
                </a:cubicBezTo>
                <a:cubicBezTo>
                  <a:pt x="157" y="389"/>
                  <a:pt x="106" y="363"/>
                  <a:pt x="72" y="340"/>
                </a:cubicBezTo>
                <a:cubicBezTo>
                  <a:pt x="38" y="317"/>
                  <a:pt x="19" y="290"/>
                  <a:pt x="0" y="26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AutoShape 22">
            <a:extLst>
              <a:ext uri="{FF2B5EF4-FFF2-40B4-BE49-F238E27FC236}">
                <a16:creationId xmlns:a16="http://schemas.microsoft.com/office/drawing/2014/main" id="{424FEF99-00BA-8F40-B9F5-53FE554F5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0213" y="2757488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6C01A560-FCF4-D141-9C4B-633D75C87E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66900" y="2909888"/>
            <a:ext cx="477838" cy="4000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Line 24">
            <a:extLst>
              <a:ext uri="{FF2B5EF4-FFF2-40B4-BE49-F238E27FC236}">
                <a16:creationId xmlns:a16="http://schemas.microsoft.com/office/drawing/2014/main" id="{76DA3A18-7543-4A4D-ABD3-0EBF14406B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2903538"/>
            <a:ext cx="285750" cy="58420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Line 25">
            <a:extLst>
              <a:ext uri="{FF2B5EF4-FFF2-40B4-BE49-F238E27FC236}">
                <a16:creationId xmlns:a16="http://schemas.microsoft.com/office/drawing/2014/main" id="{58EDA5C2-9FC1-C841-AA9D-9FE3596B3B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3150" y="2909888"/>
            <a:ext cx="57150" cy="6413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Line 26">
            <a:extLst>
              <a:ext uri="{FF2B5EF4-FFF2-40B4-BE49-F238E27FC236}">
                <a16:creationId xmlns:a16="http://schemas.microsoft.com/office/drawing/2014/main" id="{9B3F8B90-9D7E-9A4F-BC85-07551A7C07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3150" y="2916238"/>
            <a:ext cx="381000" cy="5270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Line 27">
            <a:extLst>
              <a:ext uri="{FF2B5EF4-FFF2-40B4-BE49-F238E27FC236}">
                <a16:creationId xmlns:a16="http://schemas.microsoft.com/office/drawing/2014/main" id="{DA750C3E-C680-9D4F-AF1A-B6ACDFB3BF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9500" y="2909888"/>
            <a:ext cx="584200" cy="31750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Line 28">
            <a:extLst>
              <a:ext uri="{FF2B5EF4-FFF2-40B4-BE49-F238E27FC236}">
                <a16:creationId xmlns:a16="http://schemas.microsoft.com/office/drawing/2014/main" id="{998E3657-4675-2447-A376-4A9384A827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9500" y="2916238"/>
            <a:ext cx="654050" cy="825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Line 33">
            <a:extLst>
              <a:ext uri="{FF2B5EF4-FFF2-40B4-BE49-F238E27FC236}">
                <a16:creationId xmlns:a16="http://schemas.microsoft.com/office/drawing/2014/main" id="{D8F68CC7-630E-6940-AE51-D7432441F29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7363" y="2679701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63D1E4-871D-3B46-8201-45EDCF12F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525" y="2300288"/>
            <a:ext cx="5084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523949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BC88709-F7A8-114F-8697-861113B4E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3048000"/>
            <a:ext cx="8458200" cy="990600"/>
          </a:xfrm>
          <a:prstGeom prst="rect">
            <a:avLst/>
          </a:prstGeom>
          <a:solidFill>
            <a:srgbClr val="FF93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AutoShape 4">
            <a:extLst>
              <a:ext uri="{FF2B5EF4-FFF2-40B4-BE49-F238E27FC236}">
                <a16:creationId xmlns:a16="http://schemas.microsoft.com/office/drawing/2014/main" id="{3EF4365B-D435-044E-8464-6297DFBDD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2667000"/>
            <a:ext cx="457200" cy="304800"/>
          </a:xfrm>
          <a:prstGeom prst="cloudCallout">
            <a:avLst>
              <a:gd name="adj1" fmla="val -9375"/>
              <a:gd name="adj2" fmla="val 69273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F6C42263-D2B7-344D-A6F4-5998C1BEF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025" y="2247900"/>
            <a:ext cx="666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 dirty="0">
                <a:solidFill>
                  <a:srgbClr val="0039AC"/>
                </a:solidFill>
              </a:rPr>
              <a:t>Energy</a:t>
            </a:r>
          </a:p>
          <a:p>
            <a:r>
              <a:rPr lang="en-US" sz="1200" dirty="0">
                <a:solidFill>
                  <a:srgbClr val="0039AC"/>
                </a:solidFill>
              </a:rPr>
              <a:t>Source</a:t>
            </a:r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43FADFE3-126E-B24B-BC6D-987B9286B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5838" y="28956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AutoShape 7">
            <a:extLst>
              <a:ext uri="{FF2B5EF4-FFF2-40B4-BE49-F238E27FC236}">
                <a16:creationId xmlns:a16="http://schemas.microsoft.com/office/drawing/2014/main" id="{D6A3CCF1-3A4F-DA43-8BD8-D96E49086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28956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AutoShape 8">
            <a:extLst>
              <a:ext uri="{FF2B5EF4-FFF2-40B4-BE49-F238E27FC236}">
                <a16:creationId xmlns:a16="http://schemas.microsoft.com/office/drawing/2014/main" id="{3B4AF00C-7EAC-BF4B-A1F8-418E7119B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675" y="28956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AutoShape 9">
            <a:extLst>
              <a:ext uri="{FF2B5EF4-FFF2-40B4-BE49-F238E27FC236}">
                <a16:creationId xmlns:a16="http://schemas.microsoft.com/office/drawing/2014/main" id="{069A20C9-81C9-B847-AAB9-0CCB3A7D4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300" y="28956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AutoShape 10">
            <a:extLst>
              <a:ext uri="{FF2B5EF4-FFF2-40B4-BE49-F238E27FC236}">
                <a16:creationId xmlns:a16="http://schemas.microsoft.com/office/drawing/2014/main" id="{DA90BDBA-3BDD-9849-A025-5109F10AA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1513" y="28956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AutoShape 11">
            <a:extLst>
              <a:ext uri="{FF2B5EF4-FFF2-40B4-BE49-F238E27FC236}">
                <a16:creationId xmlns:a16="http://schemas.microsoft.com/office/drawing/2014/main" id="{148EA5B6-DBF7-7242-9933-797777075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7138" y="28956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AutoShape 12">
            <a:extLst>
              <a:ext uri="{FF2B5EF4-FFF2-40B4-BE49-F238E27FC236}">
                <a16:creationId xmlns:a16="http://schemas.microsoft.com/office/drawing/2014/main" id="{71689354-CEB5-9849-80C4-B248DCF1B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763" y="28956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AutoShape 13">
            <a:extLst>
              <a:ext uri="{FF2B5EF4-FFF2-40B4-BE49-F238E27FC236}">
                <a16:creationId xmlns:a16="http://schemas.microsoft.com/office/drawing/2014/main" id="{0B831D6E-2AD5-BF4C-A6CE-C37B0B9D9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9975" y="28956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AutoShape 14">
            <a:extLst>
              <a:ext uri="{FF2B5EF4-FFF2-40B4-BE49-F238E27FC236}">
                <a16:creationId xmlns:a16="http://schemas.microsoft.com/office/drawing/2014/main" id="{59E5995B-2E31-0A47-B499-55CEC37A3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00" y="28956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AutoShape 15">
            <a:extLst>
              <a:ext uri="{FF2B5EF4-FFF2-40B4-BE49-F238E27FC236}">
                <a16:creationId xmlns:a16="http://schemas.microsoft.com/office/drawing/2014/main" id="{B4E2484A-38D2-EA46-B70A-B184CAEE0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2813" y="28956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Text Box 16">
            <a:extLst>
              <a:ext uri="{FF2B5EF4-FFF2-40B4-BE49-F238E27FC236}">
                <a16:creationId xmlns:a16="http://schemas.microsoft.com/office/drawing/2014/main" id="{4BD497CD-25BB-7547-BC50-32CC2EB35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8082" y="3124200"/>
            <a:ext cx="17299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Soil:</a:t>
            </a:r>
          </a:p>
          <a:p>
            <a:pPr algn="ctr"/>
            <a:r>
              <a:rPr lang="en-US" i="1" dirty="0" err="1">
                <a:latin typeface="Times New Roman" charset="0"/>
              </a:rPr>
              <a:t>V</a:t>
            </a:r>
            <a:r>
              <a:rPr lang="en-US" i="1" baseline="-25000" dirty="0" err="1">
                <a:latin typeface="Times New Roman" charset="0"/>
              </a:rPr>
              <a:t>p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= 1 km/s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1E14349-F2BC-8E42-9B6A-4E36AB5FB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4038600"/>
            <a:ext cx="8458200" cy="259080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Text Box 18">
            <a:extLst>
              <a:ext uri="{FF2B5EF4-FFF2-40B4-BE49-F238E27FC236}">
                <a16:creationId xmlns:a16="http://schemas.microsoft.com/office/drawing/2014/main" id="{BBAC58FD-81BB-9543-BA99-9B0D79EA2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1528" y="4114800"/>
            <a:ext cx="17697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Limestone:</a:t>
            </a:r>
          </a:p>
          <a:p>
            <a:pPr algn="ctr"/>
            <a:r>
              <a:rPr lang="en-US" i="1" dirty="0" err="1">
                <a:latin typeface="Times New Roman" charset="0"/>
              </a:rPr>
              <a:t>V</a:t>
            </a:r>
            <a:r>
              <a:rPr lang="en-US" i="1" baseline="-25000" dirty="0" err="1"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= 3 km/s</a:t>
            </a:r>
          </a:p>
        </p:txBody>
      </p:sp>
      <p:sp>
        <p:nvSpPr>
          <p:cNvPr id="26" name="Text Box 19">
            <a:extLst>
              <a:ext uri="{FF2B5EF4-FFF2-40B4-BE49-F238E27FC236}">
                <a16:creationId xmlns:a16="http://schemas.microsoft.com/office/drawing/2014/main" id="{5D32BE41-441E-E94D-BE59-C41D03FE4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6900" y="2590800"/>
            <a:ext cx="222368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>
                <a:solidFill>
                  <a:srgbClr val="0039AC"/>
                </a:solidFill>
              </a:rPr>
              <a:t>Seismometers or </a:t>
            </a:r>
            <a:r>
              <a:rPr lang="ja-JP" altLang="en-US" sz="1200">
                <a:solidFill>
                  <a:srgbClr val="0039AC"/>
                </a:solidFill>
                <a:latin typeface="Arial"/>
              </a:rPr>
              <a:t>“</a:t>
            </a:r>
            <a:r>
              <a:rPr lang="en-US" sz="1200">
                <a:solidFill>
                  <a:srgbClr val="0039AC"/>
                </a:solidFill>
              </a:rPr>
              <a:t>Receivers</a:t>
            </a:r>
            <a:r>
              <a:rPr lang="ja-JP" altLang="en-US" sz="1200">
                <a:solidFill>
                  <a:srgbClr val="0039AC"/>
                </a:solidFill>
                <a:latin typeface="Arial"/>
              </a:rPr>
              <a:t>”</a:t>
            </a:r>
            <a:endParaRPr lang="en-US" sz="1200">
              <a:solidFill>
                <a:srgbClr val="0039AC"/>
              </a:solidFill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5919C33C-0346-6D4B-B233-647D0B7D9630}"/>
              </a:ext>
            </a:extLst>
          </p:cNvPr>
          <p:cNvSpPr>
            <a:spLocks/>
          </p:cNvSpPr>
          <p:nvPr/>
        </p:nvSpPr>
        <p:spPr bwMode="auto">
          <a:xfrm>
            <a:off x="1866900" y="3048000"/>
            <a:ext cx="1150938" cy="658813"/>
          </a:xfrm>
          <a:custGeom>
            <a:avLst/>
            <a:gdLst>
              <a:gd name="T0" fmla="*/ 720 w 725"/>
              <a:gd name="T1" fmla="*/ 0 h 415"/>
              <a:gd name="T2" fmla="*/ 716 w 725"/>
              <a:gd name="T3" fmla="*/ 92 h 415"/>
              <a:gd name="T4" fmla="*/ 668 w 725"/>
              <a:gd name="T5" fmla="*/ 216 h 415"/>
              <a:gd name="T6" fmla="*/ 608 w 725"/>
              <a:gd name="T7" fmla="*/ 284 h 415"/>
              <a:gd name="T8" fmla="*/ 508 w 725"/>
              <a:gd name="T9" fmla="*/ 360 h 415"/>
              <a:gd name="T10" fmla="*/ 352 w 725"/>
              <a:gd name="T11" fmla="*/ 408 h 415"/>
              <a:gd name="T12" fmla="*/ 204 w 725"/>
              <a:gd name="T13" fmla="*/ 400 h 415"/>
              <a:gd name="T14" fmla="*/ 72 w 725"/>
              <a:gd name="T15" fmla="*/ 340 h 415"/>
              <a:gd name="T16" fmla="*/ 0 w 725"/>
              <a:gd name="T17" fmla="*/ 264 h 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5" h="415">
                <a:moveTo>
                  <a:pt x="720" y="0"/>
                </a:moveTo>
                <a:cubicBezTo>
                  <a:pt x="722" y="28"/>
                  <a:pt x="725" y="56"/>
                  <a:pt x="716" y="92"/>
                </a:cubicBezTo>
                <a:cubicBezTo>
                  <a:pt x="707" y="128"/>
                  <a:pt x="686" y="184"/>
                  <a:pt x="668" y="216"/>
                </a:cubicBezTo>
                <a:cubicBezTo>
                  <a:pt x="650" y="248"/>
                  <a:pt x="635" y="260"/>
                  <a:pt x="608" y="284"/>
                </a:cubicBezTo>
                <a:cubicBezTo>
                  <a:pt x="581" y="308"/>
                  <a:pt x="551" y="339"/>
                  <a:pt x="508" y="360"/>
                </a:cubicBezTo>
                <a:cubicBezTo>
                  <a:pt x="465" y="381"/>
                  <a:pt x="403" y="401"/>
                  <a:pt x="352" y="408"/>
                </a:cubicBezTo>
                <a:cubicBezTo>
                  <a:pt x="301" y="415"/>
                  <a:pt x="251" y="411"/>
                  <a:pt x="204" y="400"/>
                </a:cubicBezTo>
                <a:cubicBezTo>
                  <a:pt x="157" y="389"/>
                  <a:pt x="106" y="363"/>
                  <a:pt x="72" y="340"/>
                </a:cubicBezTo>
                <a:cubicBezTo>
                  <a:pt x="38" y="317"/>
                  <a:pt x="19" y="290"/>
                  <a:pt x="0" y="26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AutoShape 22">
            <a:extLst>
              <a:ext uri="{FF2B5EF4-FFF2-40B4-BE49-F238E27FC236}">
                <a16:creationId xmlns:a16="http://schemas.microsoft.com/office/drawing/2014/main" id="{DF1508DE-7702-EF4A-AED8-7B9725207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0213" y="28956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9" name="Line 23">
            <a:extLst>
              <a:ext uri="{FF2B5EF4-FFF2-40B4-BE49-F238E27FC236}">
                <a16:creationId xmlns:a16="http://schemas.microsoft.com/office/drawing/2014/main" id="{B4CF2381-213B-A14E-AC3B-23C0C75F43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66900" y="3048000"/>
            <a:ext cx="477838" cy="4000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Line 24">
            <a:extLst>
              <a:ext uri="{FF2B5EF4-FFF2-40B4-BE49-F238E27FC236}">
                <a16:creationId xmlns:a16="http://schemas.microsoft.com/office/drawing/2014/main" id="{B5D844ED-2230-5148-823C-918F789FC0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3041650"/>
            <a:ext cx="285750" cy="58420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Line 25">
            <a:extLst>
              <a:ext uri="{FF2B5EF4-FFF2-40B4-BE49-F238E27FC236}">
                <a16:creationId xmlns:a16="http://schemas.microsoft.com/office/drawing/2014/main" id="{44D13356-DD62-1245-B047-A8FC5130A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3150" y="3048000"/>
            <a:ext cx="57150" cy="6413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Line 26">
            <a:extLst>
              <a:ext uri="{FF2B5EF4-FFF2-40B4-BE49-F238E27FC236}">
                <a16:creationId xmlns:a16="http://schemas.microsoft.com/office/drawing/2014/main" id="{18FADEDB-3593-2040-8E34-982931EA9E0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3150" y="3054350"/>
            <a:ext cx="381000" cy="5270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Line 27">
            <a:extLst>
              <a:ext uri="{FF2B5EF4-FFF2-40B4-BE49-F238E27FC236}">
                <a16:creationId xmlns:a16="http://schemas.microsoft.com/office/drawing/2014/main" id="{CE7C477D-4442-CC42-97DF-7F814543D2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9500" y="3048000"/>
            <a:ext cx="584200" cy="31750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Line 28">
            <a:extLst>
              <a:ext uri="{FF2B5EF4-FFF2-40B4-BE49-F238E27FC236}">
                <a16:creationId xmlns:a16="http://schemas.microsoft.com/office/drawing/2014/main" id="{D5EFB2CD-A392-C44E-B19A-48C0018DB8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9500" y="3054350"/>
            <a:ext cx="654050" cy="82550"/>
          </a:xfrm>
          <a:prstGeom prst="line">
            <a:avLst/>
          </a:prstGeom>
          <a:noFill/>
          <a:ln w="9525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Line 29">
            <a:extLst>
              <a:ext uri="{FF2B5EF4-FFF2-40B4-BE49-F238E27FC236}">
                <a16:creationId xmlns:a16="http://schemas.microsoft.com/office/drawing/2014/main" id="{154741DE-E89E-4F48-B159-BEDD1F3897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57513" y="3298825"/>
            <a:ext cx="1697037" cy="136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Text Box 30">
            <a:extLst>
              <a:ext uri="{FF2B5EF4-FFF2-40B4-BE49-F238E27FC236}">
                <a16:creationId xmlns:a16="http://schemas.microsoft.com/office/drawing/2014/main" id="{AA92B135-BA95-DE40-A1A9-CB70A001F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477" y="3219450"/>
            <a:ext cx="240963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Black line is the </a:t>
            </a:r>
          </a:p>
          <a:p>
            <a:pPr algn="ctr"/>
            <a:r>
              <a:rPr lang="ja-JP" altLang="en-US" dirty="0">
                <a:solidFill>
                  <a:srgbClr val="0039AC"/>
                </a:solidFill>
                <a:latin typeface="Arial"/>
              </a:rPr>
              <a:t>“</a:t>
            </a:r>
            <a:r>
              <a:rPr lang="en-US" i="1" dirty="0" err="1">
                <a:solidFill>
                  <a:srgbClr val="FF0000"/>
                </a:solidFill>
                <a:latin typeface="Arial Black" charset="0"/>
              </a:rPr>
              <a:t>wavefront</a:t>
            </a:r>
            <a:r>
              <a:rPr lang="ja-JP" altLang="en-US" dirty="0">
                <a:solidFill>
                  <a:srgbClr val="0039AC"/>
                </a:solidFill>
                <a:latin typeface="Arial"/>
              </a:rPr>
              <a:t>”</a:t>
            </a:r>
            <a:endParaRPr lang="en-US" dirty="0">
              <a:solidFill>
                <a:srgbClr val="0039AC"/>
              </a:solidFill>
            </a:endParaRPr>
          </a:p>
          <a:p>
            <a:pPr algn="ctr"/>
            <a:r>
              <a:rPr lang="en-US" dirty="0">
                <a:solidFill>
                  <a:srgbClr val="0039AC"/>
                </a:solidFill>
              </a:rPr>
              <a:t>at time </a:t>
            </a:r>
            <a:r>
              <a:rPr lang="en-US" i="1" dirty="0">
                <a:latin typeface="Times New Roman" charset="0"/>
              </a:rPr>
              <a:t>t = </a:t>
            </a:r>
            <a:r>
              <a:rPr lang="en-US" dirty="0">
                <a:latin typeface="Symbol" pitchFamily="2" charset="2"/>
              </a:rPr>
              <a:t>D</a:t>
            </a:r>
            <a:r>
              <a:rPr lang="en-US" i="1" dirty="0">
                <a:latin typeface="Times New Roman" charset="0"/>
              </a:rPr>
              <a:t>t</a:t>
            </a:r>
            <a:endParaRPr lang="en-US" baseline="-25000" dirty="0">
              <a:latin typeface="Times New Roman" charset="0"/>
            </a:endParaRPr>
          </a:p>
        </p:txBody>
      </p:sp>
      <p:sp>
        <p:nvSpPr>
          <p:cNvPr id="37" name="Text Box 31">
            <a:extLst>
              <a:ext uri="{FF2B5EF4-FFF2-40B4-BE49-F238E27FC236}">
                <a16:creationId xmlns:a16="http://schemas.microsoft.com/office/drawing/2014/main" id="{66DE8D1A-677F-4144-8786-16CF8C48B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273" y="4191000"/>
            <a:ext cx="249419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Blue arrows are </a:t>
            </a:r>
          </a:p>
          <a:p>
            <a:pPr algn="ctr"/>
            <a:r>
              <a:rPr lang="ja-JP" altLang="en-US" dirty="0">
                <a:solidFill>
                  <a:srgbClr val="0039AC"/>
                </a:solidFill>
                <a:latin typeface="Arial"/>
              </a:rPr>
              <a:t>“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rays</a:t>
            </a:r>
            <a:r>
              <a:rPr lang="ja-JP" altLang="en-US" dirty="0">
                <a:solidFill>
                  <a:srgbClr val="0039AC"/>
                </a:solidFill>
                <a:latin typeface="Arial"/>
              </a:rPr>
              <a:t>”</a:t>
            </a:r>
            <a:r>
              <a:rPr lang="en-US" dirty="0">
                <a:solidFill>
                  <a:srgbClr val="0039AC"/>
                </a:solidFill>
              </a:rPr>
              <a:t> in the 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direction of wave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propagation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(perpendicular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to the </a:t>
            </a:r>
            <a:r>
              <a:rPr lang="en-US" dirty="0" err="1">
                <a:solidFill>
                  <a:srgbClr val="0039AC"/>
                </a:solidFill>
              </a:rPr>
              <a:t>wavefront</a:t>
            </a:r>
            <a:r>
              <a:rPr lang="en-US" dirty="0">
                <a:solidFill>
                  <a:srgbClr val="0039AC"/>
                </a:solidFill>
              </a:rPr>
              <a:t>)</a:t>
            </a:r>
          </a:p>
        </p:txBody>
      </p:sp>
      <p:sp>
        <p:nvSpPr>
          <p:cNvPr id="38" name="Line 32">
            <a:extLst>
              <a:ext uri="{FF2B5EF4-FFF2-40B4-BE49-F238E27FC236}">
                <a16:creationId xmlns:a16="http://schemas.microsoft.com/office/drawing/2014/main" id="{7262B665-E437-3045-93F5-2B27C6B924B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71700" y="35052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9" name="Line 33">
            <a:extLst>
              <a:ext uri="{FF2B5EF4-FFF2-40B4-BE49-F238E27FC236}">
                <a16:creationId xmlns:a16="http://schemas.microsoft.com/office/drawing/2014/main" id="{640BCE6C-A945-2B46-BC0C-E3671A7F57D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7363" y="2817813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72274B3-6BA4-FC47-B966-3E1316A44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525" y="2438400"/>
            <a:ext cx="5084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latin typeface="Symbol" charset="0"/>
                <a:sym typeface="Symbol" charset="0"/>
              </a:rPr>
              <a:t></a:t>
            </a:r>
            <a:r>
              <a:rPr lang="en-US" i="1" dirty="0">
                <a:latin typeface="Times New Roman" charset="0"/>
              </a:rPr>
              <a:t>x</a:t>
            </a:r>
          </a:p>
        </p:txBody>
      </p:sp>
      <p:sp>
        <p:nvSpPr>
          <p:cNvPr id="41" name="TextBox 34">
            <a:extLst>
              <a:ext uri="{FF2B5EF4-FFF2-40B4-BE49-F238E27FC236}">
                <a16:creationId xmlns:a16="http://schemas.microsoft.com/office/drawing/2014/main" id="{9DC7812F-1D27-DA4D-9308-2D16C610FD92}"/>
              </a:ext>
            </a:extLst>
          </p:cNvPr>
          <p:cNvSpPr txBox="1"/>
          <p:nvPr/>
        </p:nvSpPr>
        <p:spPr>
          <a:xfrm>
            <a:off x="1866900" y="228600"/>
            <a:ext cx="820809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39AC"/>
                </a:solidFill>
                <a:latin typeface="Arial Black"/>
                <a:cs typeface="Arial Black"/>
              </a:rPr>
              <a:t>Something important to think about</a:t>
            </a:r>
            <a:r>
              <a:rPr lang="mr-IN" i="1" dirty="0">
                <a:solidFill>
                  <a:srgbClr val="0039AC"/>
                </a:solidFill>
                <a:latin typeface="Arial Black"/>
                <a:cs typeface="Arial Black"/>
              </a:rPr>
              <a:t>…</a:t>
            </a:r>
            <a:endParaRPr lang="en-US" i="1" dirty="0">
              <a:solidFill>
                <a:srgbClr val="0039AC"/>
              </a:solidFill>
              <a:latin typeface="Arial Black"/>
              <a:cs typeface="Arial Black"/>
            </a:endParaRPr>
          </a:p>
          <a:p>
            <a:r>
              <a:rPr lang="en-US" dirty="0">
                <a:solidFill>
                  <a:srgbClr val="0039AC"/>
                </a:solidFill>
              </a:rPr>
              <a:t>   Where is the </a:t>
            </a:r>
            <a:r>
              <a:rPr lang="en-US" dirty="0" err="1">
                <a:solidFill>
                  <a:srgbClr val="0039AC"/>
                </a:solidFill>
              </a:rPr>
              <a:t>wavefront</a:t>
            </a:r>
            <a:r>
              <a:rPr lang="en-US" dirty="0">
                <a:solidFill>
                  <a:srgbClr val="0039AC"/>
                </a:solidFill>
              </a:rPr>
              <a:t> at time </a:t>
            </a:r>
            <a:r>
              <a:rPr lang="en-US" dirty="0">
                <a:latin typeface="Times New Roman"/>
                <a:cs typeface="Times New Roman"/>
              </a:rPr>
              <a:t>2.5</a:t>
            </a:r>
            <a:r>
              <a:rPr lang="en-US" dirty="0">
                <a:latin typeface="Symbol" charset="2"/>
                <a:cs typeface="Symbol" charset="2"/>
              </a:rPr>
              <a:t>D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solidFill>
                  <a:srgbClr val="0039AC"/>
                </a:solidFill>
              </a:rPr>
              <a:t>?</a:t>
            </a:r>
          </a:p>
          <a:p>
            <a:r>
              <a:rPr lang="en-US" dirty="0">
                <a:solidFill>
                  <a:srgbClr val="0039AC"/>
                </a:solidFill>
              </a:rPr>
              <a:t>   At </a:t>
            </a:r>
            <a:r>
              <a:rPr lang="en-US" dirty="0">
                <a:latin typeface="Times New Roman"/>
                <a:cs typeface="Times New Roman"/>
              </a:rPr>
              <a:t>2.25</a:t>
            </a:r>
            <a:r>
              <a:rPr lang="en-US" dirty="0">
                <a:latin typeface="Symbol" pitchFamily="2" charset="2"/>
                <a:cs typeface="Times New Roman"/>
              </a:rPr>
              <a:t>D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and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2.75</a:t>
            </a:r>
            <a:r>
              <a:rPr lang="en-US" dirty="0">
                <a:latin typeface="Symbol" pitchFamily="2" charset="2"/>
                <a:cs typeface="Times New Roman"/>
              </a:rPr>
              <a:t>D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solidFill>
                  <a:srgbClr val="0039AC"/>
                </a:solidFill>
              </a:rPr>
              <a:t>?</a:t>
            </a:r>
          </a:p>
          <a:p>
            <a:r>
              <a:rPr lang="en-US" dirty="0">
                <a:solidFill>
                  <a:srgbClr val="0039AC"/>
                </a:solidFill>
              </a:rPr>
              <a:t>   Given </a:t>
            </a:r>
            <a:r>
              <a:rPr lang="en-US" dirty="0" err="1">
                <a:solidFill>
                  <a:srgbClr val="0039AC"/>
                </a:solidFill>
              </a:rPr>
              <a:t>Huygen’s</a:t>
            </a:r>
            <a:r>
              <a:rPr lang="en-US" dirty="0">
                <a:solidFill>
                  <a:srgbClr val="0039AC"/>
                </a:solidFill>
              </a:rPr>
              <a:t> principle, what does that imply about the</a:t>
            </a:r>
          </a:p>
          <a:p>
            <a:r>
              <a:rPr lang="en-US" dirty="0">
                <a:solidFill>
                  <a:srgbClr val="0039AC"/>
                </a:solidFill>
              </a:rPr>
              <a:t>   </a:t>
            </a:r>
            <a:r>
              <a:rPr lang="en-US" dirty="0" err="1">
                <a:solidFill>
                  <a:srgbClr val="0039AC"/>
                </a:solidFill>
              </a:rPr>
              <a:t>wavefronts</a:t>
            </a:r>
            <a:r>
              <a:rPr lang="en-US" dirty="0">
                <a:solidFill>
                  <a:srgbClr val="0039AC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11152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758</Words>
  <Application>Microsoft Macintosh PowerPoint</Application>
  <PresentationFormat>Widescreen</PresentationFormat>
  <Paragraphs>141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Arial Black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12</cp:revision>
  <cp:lastPrinted>2022-01-10T14:45:35Z</cp:lastPrinted>
  <dcterms:created xsi:type="dcterms:W3CDTF">2022-01-10T14:15:51Z</dcterms:created>
  <dcterms:modified xsi:type="dcterms:W3CDTF">2026-01-07T20:39:53Z</dcterms:modified>
</cp:coreProperties>
</file>