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55" r:id="rId2"/>
    <p:sldId id="361" r:id="rId3"/>
    <p:sldId id="303" r:id="rId4"/>
    <p:sldId id="281" r:id="rId5"/>
    <p:sldId id="341" r:id="rId6"/>
    <p:sldId id="342" r:id="rId7"/>
    <p:sldId id="343" r:id="rId8"/>
    <p:sldId id="34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4472C4"/>
    <a:srgbClr val="FF0000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6744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Apr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12F3BA18-62D1-2237-0308-4FC28C687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6396335"/>
            <a:ext cx="6496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For Wed 10 Apr: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Burger</a:t>
            </a:r>
            <a:r>
              <a:rPr lang="en-US" dirty="0">
                <a:solidFill>
                  <a:srgbClr val="0039AC"/>
                </a:solidFill>
              </a:rPr>
              <a:t> 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265-301 (§5.1-5.4)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2" name="Text Box 30">
            <a:extLst>
              <a:ext uri="{FF2B5EF4-FFF2-40B4-BE49-F238E27FC236}">
                <a16:creationId xmlns:a16="http://schemas.microsoft.com/office/drawing/2014/main" id="{5298460B-AE4E-65DA-DB53-69CA5E892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412" y="1152954"/>
            <a:ext cx="7397177" cy="532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Last Time: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Magnetic Modeling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 Induced magnetic field due to a dipole is given by: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Magnetic field for an arbitrarily-shaped body is: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Often we use analytical solutions derived for simple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body shapes, e.g., for a sphere of radius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endParaRPr lang="en-US" sz="16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Semi-infinite sheet:</a:t>
            </a:r>
          </a:p>
          <a:p>
            <a:pPr algn="l"/>
            <a:endParaRPr lang="en-US" sz="10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</a:rPr>
              <a:t>GravMag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uses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</a:rPr>
              <a:t>Talwani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solutions for 2D prisms…</a:t>
            </a: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56DA4C-2912-D550-FE4A-CD32CF9E4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1918129"/>
            <a:ext cx="38703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DCAE2F-40A8-0416-3CE5-200EB65C6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94454"/>
            <a:ext cx="25908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60EF08-B73E-B060-09D7-71E3910F0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18454"/>
            <a:ext cx="3505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08E493-51DB-B532-DFC5-6B78CCFC3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4516867"/>
            <a:ext cx="3568700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E82899-6D2D-1F6F-64D9-53B6D495B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305854"/>
            <a:ext cx="3276600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19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>
            <a:extLst>
              <a:ext uri="{FF2B5EF4-FFF2-40B4-BE49-F238E27FC236}">
                <a16:creationId xmlns:a16="http://schemas.microsoft.com/office/drawing/2014/main" id="{C004C6D5-7D63-EA9F-41DD-DA06E6C54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236" y="1203728"/>
            <a:ext cx="9373528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Last Time continued: </a:t>
            </a:r>
            <a:r>
              <a:rPr lang="en-US" sz="2400" i="1" dirty="0">
                <a:solidFill>
                  <a:srgbClr val="0039AC"/>
                </a:solidFill>
                <a:latin typeface="Arial Black"/>
                <a:ea typeface="ＭＳ Ｐゴシック" charset="0"/>
                <a:cs typeface="Arial Black"/>
              </a:rPr>
              <a:t>Intro to DC Electrical Resistivity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 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DC Resistivity</a:t>
            </a:r>
            <a:r>
              <a:rPr lang="en-US" sz="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400" i="1" dirty="0">
                <a:solidFill>
                  <a:srgbClr val="0039AC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inject electrical current across two (source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&amp; sink) 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electrodes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, measure voltage across two others.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• </a:t>
            </a:r>
            <a:r>
              <a:rPr lang="en-US" sz="2400" i="1" dirty="0">
                <a:solidFill>
                  <a:srgbClr val="0039AC"/>
                </a:solidFill>
                <a:latin typeface="Arial Black"/>
                <a:ea typeface="ＭＳ Ｐゴシック" charset="0"/>
                <a:cs typeface="Arial Black"/>
              </a:rPr>
              <a:t>Governing equation</a:t>
            </a:r>
            <a:r>
              <a:rPr lang="en-US" sz="2400" dirty="0">
                <a:solidFill>
                  <a:srgbClr val="0039AC"/>
                </a:solidFill>
                <a:latin typeface="Arial Black"/>
                <a:ea typeface="ＭＳ Ｐゴシック" charset="0"/>
                <a:cs typeface="Arial Black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derives from Maxwell’s equations 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to get </a:t>
            </a:r>
            <a:r>
              <a:rPr lang="en-US" sz="2400" i="1" dirty="0">
                <a:solidFill>
                  <a:srgbClr val="0039AC"/>
                </a:solidFill>
                <a:latin typeface="Arial Black"/>
                <a:ea typeface="ＭＳ Ｐゴシック" charset="0"/>
                <a:cs typeface="Arial Black"/>
              </a:rPr>
              <a:t>Ohm’s Law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algn="l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 </a:t>
            </a:r>
            <a:r>
              <a:rPr lang="en-US" sz="2400" i="1" dirty="0">
                <a:solidFill>
                  <a:srgbClr val="0039AC"/>
                </a:solidFill>
                <a:latin typeface="Arial Black"/>
                <a:ea typeface="ＭＳ Ｐゴシック" charset="0"/>
                <a:cs typeface="Arial Black"/>
              </a:rPr>
              <a:t>Material property</a:t>
            </a:r>
            <a:r>
              <a:rPr lang="en-US" sz="2400" dirty="0">
                <a:solidFill>
                  <a:srgbClr val="0039AC"/>
                </a:solidFill>
                <a:latin typeface="Arial Black"/>
                <a:ea typeface="ＭＳ Ｐゴシック" charset="0"/>
                <a:cs typeface="Arial Black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imaged is rock </a:t>
            </a:r>
            <a:r>
              <a:rPr lang="en-US" sz="2400" i="1" dirty="0">
                <a:solidFill>
                  <a:srgbClr val="FF0000"/>
                </a:solidFill>
                <a:latin typeface="Arial Black"/>
                <a:ea typeface="ＭＳ Ｐゴシック" charset="0"/>
                <a:cs typeface="Arial Black"/>
              </a:rPr>
              <a:t>resistivity</a:t>
            </a: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 Low for clays,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shales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, graphite; intermediate for soils/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      unconsolidated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seds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; high for consolidated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seds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and 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      crystalline rocks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   Sensitive to sulfides, temperature, pore fluids</a:t>
            </a:r>
          </a:p>
          <a:p>
            <a:pPr algn="l"/>
            <a:endParaRPr lang="en-US" sz="600" dirty="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5AE6E6-4D41-D192-75F0-2136FB087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927" y="2686453"/>
            <a:ext cx="22098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24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C81220-8A4C-5641-9AA4-7023362AB6E3}"/>
              </a:ext>
            </a:extLst>
          </p:cNvPr>
          <p:cNvSpPr txBox="1"/>
          <p:nvPr/>
        </p:nvSpPr>
        <p:spPr>
          <a:xfrm>
            <a:off x="1891964" y="55715"/>
            <a:ext cx="840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Hyrum (Blacksmith Fork) Data: Resistivity</a:t>
            </a:r>
          </a:p>
        </p:txBody>
      </p:sp>
      <p:pic>
        <p:nvPicPr>
          <p:cNvPr id="4" name="Picture 3" descr="A diagram of a distance&#10;&#10;Description automatically generated with medium confidence">
            <a:extLst>
              <a:ext uri="{FF2B5EF4-FFF2-40B4-BE49-F238E27FC236}">
                <a16:creationId xmlns:a16="http://schemas.microsoft.com/office/drawing/2014/main" id="{8A0B69D4-1DBC-6635-62A9-58D8C418B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77" y="578691"/>
            <a:ext cx="4991818" cy="3206936"/>
          </a:xfrm>
          <a:prstGeom prst="rect">
            <a:avLst/>
          </a:prstGeom>
        </p:spPr>
      </p:pic>
      <p:pic>
        <p:nvPicPr>
          <p:cNvPr id="6" name="Picture 5" descr="A diagram of a triangle&#10;&#10;Description automatically generated">
            <a:extLst>
              <a:ext uri="{FF2B5EF4-FFF2-40B4-BE49-F238E27FC236}">
                <a16:creationId xmlns:a16="http://schemas.microsoft.com/office/drawing/2014/main" id="{AF361211-A928-70F9-75F3-E83D2301E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64" y="3730377"/>
            <a:ext cx="4796287" cy="30719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20C888-AABB-2D22-F64B-B9C774E59485}"/>
              </a:ext>
            </a:extLst>
          </p:cNvPr>
          <p:cNvSpPr txBox="1"/>
          <p:nvPr/>
        </p:nvSpPr>
        <p:spPr>
          <a:xfrm>
            <a:off x="5802702" y="982177"/>
            <a:ext cx="567495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We’ll talk about “apparent resistivity”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today!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Many of the apparent resistivities here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are negative (which is “nonphysical”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but really means resistivity is very low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and/or some of the current flow occurs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out-of-plane)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In this case, the percent errors on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measurements were very large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(presumably because the soil is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clay rich and was water-saturated at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the time of measurement), leading low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resistivities to yield negative values.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17B549-340A-971C-F59C-2D47CD83F088}"/>
              </a:ext>
            </a:extLst>
          </p:cNvPr>
          <p:cNvSpPr txBox="1"/>
          <p:nvPr/>
        </p:nvSpPr>
        <p:spPr>
          <a:xfrm>
            <a:off x="1299713" y="1625599"/>
            <a:ext cx="10095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9AC"/>
                </a:solidFill>
              </a:rPr>
              <a:t>Grey =</a:t>
            </a:r>
          </a:p>
          <a:p>
            <a:r>
              <a:rPr lang="en-US" dirty="0">
                <a:solidFill>
                  <a:srgbClr val="0039AC"/>
                </a:solidFill>
              </a:rPr>
              <a:t>Negative</a:t>
            </a:r>
          </a:p>
          <a:p>
            <a:r>
              <a:rPr lang="en-US" dirty="0">
                <a:solidFill>
                  <a:srgbClr val="0039AC"/>
                </a:solidFill>
              </a:rPr>
              <a:t>Rho-app</a:t>
            </a:r>
          </a:p>
        </p:txBody>
      </p:sp>
    </p:spTree>
    <p:extLst>
      <p:ext uri="{BB962C8B-B14F-4D97-AF65-F5344CB8AC3E}">
        <p14:creationId xmlns:p14="http://schemas.microsoft.com/office/powerpoint/2010/main" val="37944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AA53DB-89B0-7164-D5C5-AFCAD04750F8}"/>
              </a:ext>
            </a:extLst>
          </p:cNvPr>
          <p:cNvSpPr txBox="1"/>
          <p:nvPr/>
        </p:nvSpPr>
        <p:spPr>
          <a:xfrm>
            <a:off x="1891964" y="55715"/>
            <a:ext cx="8379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Hyrum (Blacksmith Fork) Data: Magnetics</a:t>
            </a:r>
          </a:p>
        </p:txBody>
      </p:sp>
      <p:pic>
        <p:nvPicPr>
          <p:cNvPr id="4" name="Picture 3" descr="A graph with blue dots&#10;&#10;Description automatically generated">
            <a:extLst>
              <a:ext uri="{FF2B5EF4-FFF2-40B4-BE49-F238E27FC236}">
                <a16:creationId xmlns:a16="http://schemas.microsoft.com/office/drawing/2014/main" id="{0B6225A0-242A-4620-4900-A8B60A1FF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891" y="619545"/>
            <a:ext cx="3931249" cy="3132140"/>
          </a:xfrm>
          <a:prstGeom prst="rect">
            <a:avLst/>
          </a:prstGeom>
        </p:spPr>
      </p:pic>
      <p:pic>
        <p:nvPicPr>
          <p:cNvPr id="6" name="Picture 5" descr="A graph with blue dots&#10;&#10;Description automatically generated">
            <a:extLst>
              <a:ext uri="{FF2B5EF4-FFF2-40B4-BE49-F238E27FC236}">
                <a16:creationId xmlns:a16="http://schemas.microsoft.com/office/drawing/2014/main" id="{74D8F00F-80FD-F50F-F556-4C11A0225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957" y="578935"/>
            <a:ext cx="4572000" cy="2869660"/>
          </a:xfrm>
          <a:prstGeom prst="rect">
            <a:avLst/>
          </a:prstGeom>
        </p:spPr>
      </p:pic>
      <p:pic>
        <p:nvPicPr>
          <p:cNvPr id="8" name="Picture 7" descr="A graph with blue dots&#10;&#10;Description automatically generated">
            <a:extLst>
              <a:ext uri="{FF2B5EF4-FFF2-40B4-BE49-F238E27FC236}">
                <a16:creationId xmlns:a16="http://schemas.microsoft.com/office/drawing/2014/main" id="{E4430F88-DED2-817C-CA94-D8DD6044E7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4957" y="3658444"/>
            <a:ext cx="4572000" cy="28354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B22778-9356-A56C-CEF7-6D8C2297F6B4}"/>
              </a:ext>
            </a:extLst>
          </p:cNvPr>
          <p:cNvSpPr/>
          <p:nvPr/>
        </p:nvSpPr>
        <p:spPr>
          <a:xfrm>
            <a:off x="1938074" y="747623"/>
            <a:ext cx="379563" cy="2633932"/>
          </a:xfrm>
          <a:prstGeom prst="rect">
            <a:avLst/>
          </a:prstGeom>
          <a:solidFill>
            <a:srgbClr val="FF0000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3F292E-05DB-F6D8-DC6A-B8882757F098}"/>
              </a:ext>
            </a:extLst>
          </p:cNvPr>
          <p:cNvSpPr txBox="1"/>
          <p:nvPr/>
        </p:nvSpPr>
        <p:spPr>
          <a:xfrm>
            <a:off x="7660256" y="2013765"/>
            <a:ext cx="2416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(Yukon-related?)</a:t>
            </a:r>
          </a:p>
          <a:p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1FFA70-88B0-CE8D-7181-34901C488B12}"/>
              </a:ext>
            </a:extLst>
          </p:cNvPr>
          <p:cNvSpPr txBox="1"/>
          <p:nvPr/>
        </p:nvSpPr>
        <p:spPr>
          <a:xfrm>
            <a:off x="7660256" y="5150904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early outliers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0F36F82-9187-759C-7DFF-C4033E6B38A8}"/>
              </a:ext>
            </a:extLst>
          </p:cNvPr>
          <p:cNvSpPr/>
          <p:nvPr/>
        </p:nvSpPr>
        <p:spPr>
          <a:xfrm>
            <a:off x="3600091" y="1276709"/>
            <a:ext cx="316301" cy="552390"/>
          </a:xfrm>
          <a:prstGeom prst="ellipse">
            <a:avLst/>
          </a:prstGeom>
          <a:solidFill>
            <a:srgbClr val="4472C4">
              <a:alpha val="3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49D4EB-1621-A844-80F1-CDB19162CCA1}"/>
              </a:ext>
            </a:extLst>
          </p:cNvPr>
          <p:cNvCxnSpPr>
            <a:stCxn id="12" idx="5"/>
          </p:cNvCxnSpPr>
          <p:nvPr/>
        </p:nvCxnSpPr>
        <p:spPr>
          <a:xfrm>
            <a:off x="3870071" y="1748203"/>
            <a:ext cx="2398457" cy="40602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5577377-7B2E-2693-AB75-79648FC212DD}"/>
              </a:ext>
            </a:extLst>
          </p:cNvPr>
          <p:cNvSpPr txBox="1"/>
          <p:nvPr/>
        </p:nvSpPr>
        <p:spPr>
          <a:xfrm>
            <a:off x="1276709" y="4037162"/>
            <a:ext cx="44454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Magnetic measurements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appear to be (mostly) as good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as one can get!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Appears to show a trend in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magnetic field (but no</a:t>
            </a: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local body?)</a:t>
            </a:r>
          </a:p>
        </p:txBody>
      </p:sp>
    </p:spTree>
    <p:extLst>
      <p:ext uri="{BB962C8B-B14F-4D97-AF65-F5344CB8AC3E}">
        <p14:creationId xmlns:p14="http://schemas.microsoft.com/office/powerpoint/2010/main" val="233308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>
            <a:extLst>
              <a:ext uri="{FF2B5EF4-FFF2-40B4-BE49-F238E27FC236}">
                <a16:creationId xmlns:a16="http://schemas.microsoft.com/office/drawing/2014/main" id="{2A676FAE-3340-B04A-85ED-B1CDA3E2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556" y="213152"/>
            <a:ext cx="79393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Example: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Current source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in an infinite homogeneous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medium with constant resistivity 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</a:t>
            </a:r>
            <a:endParaRPr lang="en-US" sz="2400" i="1" dirty="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01883B4E-F0F0-0041-99D3-15964C85D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556" y="1084838"/>
            <a:ext cx="6021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>
              <a:buFontTx/>
              <a:buChar char="•"/>
            </a:pP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Expect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V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0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at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  <a:sym typeface="Symbol" charset="0"/>
              </a:rPr>
              <a:t>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and equipotential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sym typeface="Symbol" charset="0"/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surfaces are spherical around the source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sym typeface="Symbol" charset="0"/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sym typeface="Symbol" charset="0"/>
              </a:rPr>
              <a:t> (similar to gravity!)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8C3B707-9F10-B04B-A3BD-BDBB79AF7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806" y="2334052"/>
            <a:ext cx="3729038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6" name="Text Box 6">
            <a:extLst>
              <a:ext uri="{FF2B5EF4-FFF2-40B4-BE49-F238E27FC236}">
                <a16:creationId xmlns:a16="http://schemas.microsoft.com/office/drawing/2014/main" id="{5A57316E-19BE-F843-BDB0-18DACFDDE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6769" y="2542014"/>
            <a:ext cx="4427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(for some unknown constant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)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92835CB-A6D8-F849-9015-80F198F29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394" y="3504039"/>
            <a:ext cx="259715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8" name="Text Box 8">
            <a:extLst>
              <a:ext uri="{FF2B5EF4-FFF2-40B4-BE49-F238E27FC236}">
                <a16:creationId xmlns:a16="http://schemas.microsoft.com/office/drawing/2014/main" id="{9CAB38BB-DF9E-894F-B66B-1B20BD53D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6269" y="3464352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so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95555B5-F242-FF4F-A91B-CA0EF6080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994" y="3304014"/>
            <a:ext cx="19939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" name="Text Box 10">
            <a:extLst>
              <a:ext uri="{FF2B5EF4-FFF2-40B4-BE49-F238E27FC236}">
                <a16:creationId xmlns:a16="http://schemas.microsoft.com/office/drawing/2014/main" id="{E632505D-24BB-9047-A2E3-01DBC002E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556" y="4307314"/>
            <a:ext cx="4943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Integrating the relation above, then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AFC7C5-C7D3-5441-8CDA-E66DBB02B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81" y="4843889"/>
            <a:ext cx="1028700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" name="Text Box 12">
            <a:extLst>
              <a:ext uri="{FF2B5EF4-FFF2-40B4-BE49-F238E27FC236}">
                <a16:creationId xmlns:a16="http://schemas.microsoft.com/office/drawing/2014/main" id="{05A4EBF9-F9E6-DD4F-981E-CD2CABAAA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644" y="4962952"/>
            <a:ext cx="21723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0039AC"/>
                </a:solidFill>
                <a:latin typeface="Arial" charset="0"/>
                <a:ea typeface="ＭＳ Ｐゴシック" charset="0"/>
              </a:rPr>
              <a:t>or equivalently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304583C-0D29-FE40-9406-C988F12F4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581" y="4843889"/>
            <a:ext cx="1208088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" name="Text Box 14">
            <a:extLst>
              <a:ext uri="{FF2B5EF4-FFF2-40B4-BE49-F238E27FC236}">
                <a16:creationId xmlns:a16="http://schemas.microsoft.com/office/drawing/2014/main" id="{CCD75C4B-475B-334A-89F5-575C9026D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556" y="5813852"/>
            <a:ext cx="7502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So given a known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&amp; a measured voltage at known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dirty="0">
                <a:solidFill>
                  <a:srgbClr val="0039AC"/>
                </a:solidFill>
                <a:latin typeface="Arial"/>
                <a:ea typeface="ＭＳ Ｐゴシック" charset="0"/>
                <a:cs typeface="Arial"/>
              </a:rPr>
              <a:t>,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/>
                <a:ea typeface="ＭＳ Ｐゴシック" charset="0"/>
                <a:cs typeface="Arial"/>
              </a:rPr>
              <a:t>   we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can solve for a constant resistivity 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DA76ACB-6F27-E89A-F7F2-465CA404C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4619" y="1418709"/>
            <a:ext cx="365125" cy="365125"/>
          </a:xfrm>
          <a:prstGeom prst="ellipse">
            <a:avLst/>
          </a:prstGeom>
          <a:noFill/>
          <a:ln w="25400">
            <a:solidFill>
              <a:srgbClr val="DB01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A594016-BFC8-07A5-FB6C-7FBBE0D1A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0469" y="1234559"/>
            <a:ext cx="731838" cy="731838"/>
          </a:xfrm>
          <a:prstGeom prst="ellipse">
            <a:avLst/>
          </a:prstGeom>
          <a:noFill/>
          <a:ln w="25400">
            <a:solidFill>
              <a:srgbClr val="DB01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115754-A037-1352-FF32-72C16DD38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907" y="1051997"/>
            <a:ext cx="1096962" cy="1096962"/>
          </a:xfrm>
          <a:prstGeom prst="ellipse">
            <a:avLst/>
          </a:prstGeom>
          <a:noFill/>
          <a:ln w="25400">
            <a:solidFill>
              <a:srgbClr val="DB01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E196071-0CF5-6088-DCB1-293775578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5344" y="869434"/>
            <a:ext cx="1462088" cy="1462088"/>
          </a:xfrm>
          <a:prstGeom prst="ellipse">
            <a:avLst/>
          </a:prstGeom>
          <a:noFill/>
          <a:ln w="25400">
            <a:solidFill>
              <a:srgbClr val="DB01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8DE4E5B6-28F5-5CBA-025C-426E488A25F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999809" y="1293476"/>
            <a:ext cx="307975" cy="28733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Box 27">
            <a:extLst>
              <a:ext uri="{FF2B5EF4-FFF2-40B4-BE49-F238E27FC236}">
                <a16:creationId xmlns:a16="http://schemas.microsoft.com/office/drawing/2014/main" id="{E78DABD1-CAAC-B26B-05FF-87C400C772F1}"/>
              </a:ext>
            </a:extLst>
          </p:cNvPr>
          <p:cNvSpPr txBox="1"/>
          <p:nvPr/>
        </p:nvSpPr>
        <p:spPr>
          <a:xfrm>
            <a:off x="8971611" y="1151254"/>
            <a:ext cx="36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07907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8AEDED4F-FC36-FF4B-9B2D-59D675FBA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626" y="955674"/>
            <a:ext cx="11049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F8D494CA-F7C8-6F4A-B8BB-C8FF967C5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7138" y="1073149"/>
            <a:ext cx="365125" cy="365125"/>
          </a:xfrm>
          <a:prstGeom prst="ellipse">
            <a:avLst/>
          </a:prstGeom>
          <a:noFill/>
          <a:ln w="25400">
            <a:solidFill>
              <a:srgbClr val="DB01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AD116E3-2569-334A-BD98-1076B0B24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2988" y="888999"/>
            <a:ext cx="731838" cy="731838"/>
          </a:xfrm>
          <a:prstGeom prst="ellipse">
            <a:avLst/>
          </a:prstGeom>
          <a:noFill/>
          <a:ln w="25400">
            <a:solidFill>
              <a:srgbClr val="DB01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8388BAE-BEED-6946-A568-18061F941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426" y="706437"/>
            <a:ext cx="1096962" cy="1096962"/>
          </a:xfrm>
          <a:prstGeom prst="ellipse">
            <a:avLst/>
          </a:prstGeom>
          <a:noFill/>
          <a:ln w="25400">
            <a:solidFill>
              <a:srgbClr val="DB01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20C3D60-62C5-2B48-95F2-8815D3F75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863" y="523874"/>
            <a:ext cx="1462088" cy="1462088"/>
          </a:xfrm>
          <a:prstGeom prst="ellipse">
            <a:avLst/>
          </a:prstGeom>
          <a:noFill/>
          <a:ln w="25400">
            <a:solidFill>
              <a:srgbClr val="DB01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10E5702-38E6-FD41-8ABC-A89758FF2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3713" y="471487"/>
            <a:ext cx="1828800" cy="773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DFD416FB-C8A3-A641-B447-2F7F8F7C2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4988" y="1244599"/>
            <a:ext cx="17875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855ADA23-0081-7548-A3C5-E8D2951D0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038" y="331787"/>
            <a:ext cx="7287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More realistic representation of Earth is a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</a:rPr>
              <a:t>halfspace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:</a:t>
            </a:r>
          </a:p>
        </p:txBody>
      </p:sp>
      <p:sp>
        <p:nvSpPr>
          <p:cNvPr id="45" name="Text Box 12">
            <a:extLst>
              <a:ext uri="{FF2B5EF4-FFF2-40B4-BE49-F238E27FC236}">
                <a16:creationId xmlns:a16="http://schemas.microsoft.com/office/drawing/2014/main" id="{D8BC6B01-E536-1E4F-B9E8-DE1830E22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5801" y="1966912"/>
            <a:ext cx="64458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Same current is forced into half the volume so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12338D7-42C6-5145-9715-99F9A0527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063" y="2565399"/>
            <a:ext cx="1003300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7" name="Text Box 14">
            <a:extLst>
              <a:ext uri="{FF2B5EF4-FFF2-40B4-BE49-F238E27FC236}">
                <a16:creationId xmlns:a16="http://schemas.microsoft.com/office/drawing/2014/main" id="{AD7AA02C-2714-2D43-93DF-8BD7CCC0C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7526" y="2684462"/>
            <a:ext cx="21723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0039AC"/>
                </a:solidFill>
                <a:latin typeface="Arial" charset="0"/>
                <a:ea typeface="ＭＳ Ｐゴシック" charset="0"/>
              </a:rPr>
              <a:t>or equivalently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10467B8-0BC5-044F-B040-32C6EBF6F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163" y="2565399"/>
            <a:ext cx="1181100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9" name="Text Box 16">
            <a:extLst>
              <a:ext uri="{FF2B5EF4-FFF2-40B4-BE49-F238E27FC236}">
                <a16:creationId xmlns:a16="http://schemas.microsoft.com/office/drawing/2014/main" id="{F9E1E4F6-1808-E742-9A46-1E11750C2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276" y="3427694"/>
            <a:ext cx="763061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And for two current electrodes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+I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and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–I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, total potential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is given by the sum of potentials from the two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point sources: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F357D895-28A6-2B4F-96DB-8D3CD29BA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076" y="4621631"/>
            <a:ext cx="30988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" name="Line 18">
            <a:extLst>
              <a:ext uri="{FF2B5EF4-FFF2-40B4-BE49-F238E27FC236}">
                <a16:creationId xmlns:a16="http://schemas.microsoft.com/office/drawing/2014/main" id="{0CB629B4-7BCA-B540-AB47-E875B8B14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0101" y="6049962"/>
            <a:ext cx="47847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AutoShape 21">
            <a:extLst>
              <a:ext uri="{FF2B5EF4-FFF2-40B4-BE49-F238E27FC236}">
                <a16:creationId xmlns:a16="http://schemas.microsoft.com/office/drawing/2014/main" id="{B4DA06E2-5EA0-734E-8648-143E48435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4588" y="5795962"/>
            <a:ext cx="101600" cy="254000"/>
          </a:xfrm>
          <a:prstGeom prst="can">
            <a:avLst>
              <a:gd name="adj" fmla="val 625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Line 22">
            <a:extLst>
              <a:ext uri="{FF2B5EF4-FFF2-40B4-BE49-F238E27FC236}">
                <a16:creationId xmlns:a16="http://schemas.microsoft.com/office/drawing/2014/main" id="{DC041512-825E-4E40-8C52-5F32EF3A2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3701" y="6161087"/>
            <a:ext cx="792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Line 23">
            <a:extLst>
              <a:ext uri="{FF2B5EF4-FFF2-40B4-BE49-F238E27FC236}">
                <a16:creationId xmlns:a16="http://schemas.microsoft.com/office/drawing/2014/main" id="{40F2C79A-D79B-B943-82CA-9EF2450747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85863" y="6161087"/>
            <a:ext cx="2224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Text Box 24">
            <a:extLst>
              <a:ext uri="{FF2B5EF4-FFF2-40B4-BE49-F238E27FC236}">
                <a16:creationId xmlns:a16="http://schemas.microsoft.com/office/drawing/2014/main" id="{0150BE1A-5F6F-C545-B843-0DFCFD409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313" y="606901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i="1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6" name="Text Box 25">
            <a:extLst>
              <a:ext uri="{FF2B5EF4-FFF2-40B4-BE49-F238E27FC236}">
                <a16:creationId xmlns:a16="http://schemas.microsoft.com/office/drawing/2014/main" id="{579B0902-0309-F649-94B7-DF31A7EC7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763" y="606742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i="1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7" name="Text Box 26">
            <a:extLst>
              <a:ext uri="{FF2B5EF4-FFF2-40B4-BE49-F238E27FC236}">
                <a16:creationId xmlns:a16="http://schemas.microsoft.com/office/drawing/2014/main" id="{3DE005FC-357A-CA4A-A70C-99A68E98C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238" y="5421312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V</a:t>
            </a:r>
          </a:p>
        </p:txBody>
      </p:sp>
      <p:sp>
        <p:nvSpPr>
          <p:cNvPr id="58" name="AutoShape 7">
            <a:extLst>
              <a:ext uri="{FF2B5EF4-FFF2-40B4-BE49-F238E27FC236}">
                <a16:creationId xmlns:a16="http://schemas.microsoft.com/office/drawing/2014/main" id="{42DCF7B0-08DB-F34F-8A90-66EE83DA5C7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722328" y="947916"/>
            <a:ext cx="307975" cy="28733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9" name="TextBox 27">
            <a:extLst>
              <a:ext uri="{FF2B5EF4-FFF2-40B4-BE49-F238E27FC236}">
                <a16:creationId xmlns:a16="http://schemas.microsoft.com/office/drawing/2014/main" id="{0D71EA4F-F339-6241-A0A9-C3BBE2F53EF8}"/>
              </a:ext>
            </a:extLst>
          </p:cNvPr>
          <p:cNvSpPr txBox="1"/>
          <p:nvPr/>
        </p:nvSpPr>
        <p:spPr>
          <a:xfrm>
            <a:off x="6694130" y="805694"/>
            <a:ext cx="36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/>
              <a:t>+</a:t>
            </a:r>
          </a:p>
        </p:txBody>
      </p:sp>
      <p:sp>
        <p:nvSpPr>
          <p:cNvPr id="60" name="AutoShape 7">
            <a:extLst>
              <a:ext uri="{FF2B5EF4-FFF2-40B4-BE49-F238E27FC236}">
                <a16:creationId xmlns:a16="http://schemas.microsoft.com/office/drawing/2014/main" id="{0FDBB97C-BE93-D34F-92F6-E22E4BA3987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442023" y="5748516"/>
            <a:ext cx="307975" cy="28733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1" name="TextBox 29">
            <a:extLst>
              <a:ext uri="{FF2B5EF4-FFF2-40B4-BE49-F238E27FC236}">
                <a16:creationId xmlns:a16="http://schemas.microsoft.com/office/drawing/2014/main" id="{26F8F105-464A-164A-8F5E-CE2B2BA1DB0A}"/>
              </a:ext>
            </a:extLst>
          </p:cNvPr>
          <p:cNvSpPr txBox="1"/>
          <p:nvPr/>
        </p:nvSpPr>
        <p:spPr>
          <a:xfrm>
            <a:off x="4413825" y="5606294"/>
            <a:ext cx="36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/>
              <a:t>+</a:t>
            </a:r>
          </a:p>
        </p:txBody>
      </p:sp>
      <p:sp>
        <p:nvSpPr>
          <p:cNvPr id="62" name="AutoShape 8">
            <a:extLst>
              <a:ext uri="{FF2B5EF4-FFF2-40B4-BE49-F238E27FC236}">
                <a16:creationId xmlns:a16="http://schemas.microsoft.com/office/drawing/2014/main" id="{ED9D3E05-628F-A149-A648-A990129D9B4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56618" y="5753377"/>
            <a:ext cx="307975" cy="287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0530A1C0-3CF5-F342-939E-BA2B69CA21A3}"/>
              </a:ext>
            </a:extLst>
          </p:cNvPr>
          <p:cNvSpPr txBox="1"/>
          <p:nvPr/>
        </p:nvSpPr>
        <p:spPr>
          <a:xfrm>
            <a:off x="7457173" y="564411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 dirty="0"/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286090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8A2E28FA-6382-DE46-87F3-9A4B9B8E7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62" y="170657"/>
            <a:ext cx="6778625" cy="456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5" name="Text Box 4">
            <a:extLst>
              <a:ext uri="{FF2B5EF4-FFF2-40B4-BE49-F238E27FC236}">
                <a16:creationId xmlns:a16="http://schemas.microsoft.com/office/drawing/2014/main" id="{0B121712-3BB7-2647-B82D-3DEDA6405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2" y="4804569"/>
            <a:ext cx="77773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In practice we measure voltage difference at two points,</a:t>
            </a:r>
          </a:p>
          <a:p>
            <a:pPr algn="l" eaLnBrk="0" hangingPunct="0"/>
            <a:r>
              <a:rPr lang="en-US" sz="2400" i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   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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V = </a:t>
            </a:r>
            <a:r>
              <a:rPr lang="en-US" sz="2400" i="1" dirty="0" err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V</a:t>
            </a:r>
            <a:r>
              <a:rPr lang="en-US" sz="2400" i="1" baseline="-25000" dirty="0" err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a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– </a:t>
            </a:r>
            <a:r>
              <a:rPr lang="en-US" sz="2400" i="1" dirty="0" err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V</a:t>
            </a:r>
            <a:r>
              <a:rPr lang="en-US" sz="2400" i="1" baseline="-25000" dirty="0" err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b</a:t>
            </a:r>
            <a:endParaRPr lang="en-US" sz="2400" i="1" dirty="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F2A0D22-5C18-3D43-8284-4C8557D57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4" y="5614194"/>
            <a:ext cx="30988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3A916FA-86FD-404C-8EA2-BEEED2D1F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7" y="5255419"/>
            <a:ext cx="363855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8" name="Text Box 7">
            <a:extLst>
              <a:ext uri="{FF2B5EF4-FFF2-40B4-BE49-F238E27FC236}">
                <a16:creationId xmlns:a16="http://schemas.microsoft.com/office/drawing/2014/main" id="{47BB3A0B-591A-4E49-8396-AEF1C8DC7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149" y="156606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9" name="Text Box 8">
            <a:extLst>
              <a:ext uri="{FF2B5EF4-FFF2-40B4-BE49-F238E27FC236}">
                <a16:creationId xmlns:a16="http://schemas.microsoft.com/office/drawing/2014/main" id="{2B30DB9B-C03A-DC44-B472-3686D582C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7" y="880269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40" name="Text Box 9">
            <a:extLst>
              <a:ext uri="{FF2B5EF4-FFF2-40B4-BE49-F238E27FC236}">
                <a16:creationId xmlns:a16="http://schemas.microsoft.com/office/drawing/2014/main" id="{DE60BE5E-8CA6-734C-8DE8-27295DD10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8999" y="1337469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19A3FAD3-D339-4D4C-87ED-C53C809C2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99" y="111839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072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7381D4F4-C1C2-1C40-9920-F53DED982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2625725"/>
            <a:ext cx="89154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" name="Text Box 4">
            <a:extLst>
              <a:ext uri="{FF2B5EF4-FFF2-40B4-BE49-F238E27FC236}">
                <a16:creationId xmlns:a16="http://schemas.microsoft.com/office/drawing/2014/main" id="{01675045-BF77-634B-AB4D-F7E9F9F2B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981075"/>
            <a:ext cx="801418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We are really interested however in imaging a subsurface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</a:rPr>
              <a:t>   in which </a:t>
            </a:r>
            <a:r>
              <a:rPr lang="en-US" i="1" dirty="0">
                <a:latin typeface="Symbol" charset="2"/>
                <a:cs typeface="Symbol" charset="2"/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varies. T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he potentials integrate 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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over the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volume so they provide information relevant for doing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</a:rPr>
              <a:t>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exactly that!</a:t>
            </a:r>
          </a:p>
        </p:txBody>
      </p:sp>
    </p:spTree>
    <p:extLst>
      <p:ext uri="{BB962C8B-B14F-4D97-AF65-F5344CB8AC3E}">
        <p14:creationId xmlns:p14="http://schemas.microsoft.com/office/powerpoint/2010/main" val="223442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50644</TotalTime>
  <Words>519</Words>
  <Application>Microsoft Macintosh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66</cp:revision>
  <cp:lastPrinted>2024-03-18T19:12:33Z</cp:lastPrinted>
  <dcterms:created xsi:type="dcterms:W3CDTF">2022-01-10T14:15:51Z</dcterms:created>
  <dcterms:modified xsi:type="dcterms:W3CDTF">2024-04-10T17:51:49Z</dcterms:modified>
</cp:coreProperties>
</file>