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61" r:id="rId3"/>
    <p:sldId id="308" r:id="rId4"/>
    <p:sldId id="293" r:id="rId5"/>
    <p:sldId id="272" r:id="rId6"/>
    <p:sldId id="341" r:id="rId7"/>
    <p:sldId id="342" r:id="rId8"/>
    <p:sldId id="343" r:id="rId9"/>
    <p:sldId id="344" r:id="rId10"/>
    <p:sldId id="365" r:id="rId11"/>
    <p:sldId id="369" r:id="rId12"/>
    <p:sldId id="370" r:id="rId13"/>
    <p:sldId id="371" r:id="rId14"/>
    <p:sldId id="372" r:id="rId15"/>
    <p:sldId id="348" r:id="rId16"/>
    <p:sldId id="349" r:id="rId17"/>
    <p:sldId id="350" r:id="rId18"/>
    <p:sldId id="376" r:id="rId19"/>
    <p:sldId id="280" r:id="rId20"/>
    <p:sldId id="378" r:id="rId21"/>
    <p:sldId id="379" r:id="rId22"/>
    <p:sldId id="380" r:id="rId23"/>
    <p:sldId id="3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759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Apr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5C6AC26B-9BE2-E024-4AA0-A7A269FB8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6396335"/>
            <a:ext cx="6228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Fri 10 Apr: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265-301 (§5.1-5.4)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9DFC4E45-672F-737F-3BAE-295EEBEE2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412" y="1193988"/>
            <a:ext cx="7397177" cy="532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Modeling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 Induced magnetic field due to a dipole is given by: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Magnetic field for an arbitrarily-shaped body is: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Often we use analytical solutions derived for simple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body shapes, e.g., for a sphere of radius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Semi-infinite sheet:</a:t>
            </a:r>
          </a:p>
          <a:p>
            <a:pPr algn="l"/>
            <a:endParaRPr lang="en-US" sz="10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GravMag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uses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Talwani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solutions for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2D prisms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…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18113-CB2E-3146-79D7-86F42721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1959163"/>
            <a:ext cx="38703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65FC5-0E0D-EF4A-778B-7722DD8C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35488"/>
            <a:ext cx="2590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D5F53C-3E43-E000-69EF-2E71108B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59488"/>
            <a:ext cx="3505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2F79D-C319-12B7-7A36-917BF997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4557901"/>
            <a:ext cx="3568700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4F4E31-20BC-F759-DD3E-DFE4F4D14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46888"/>
            <a:ext cx="32766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3">
            <a:extLst>
              <a:ext uri="{FF2B5EF4-FFF2-40B4-BE49-F238E27FC236}">
                <a16:creationId xmlns:a16="http://schemas.microsoft.com/office/drawing/2014/main" id="{E1B3736A-BAE5-8243-A064-22E89101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139" y="495300"/>
            <a:ext cx="7955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Electrode Arrays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  <a:r>
              <a:rPr lang="en-US" sz="2400" i="1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patial placement of the electrodes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8B2617E7-FE95-FD45-8F7C-8E038AAB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127" y="1150938"/>
            <a:ext cx="6265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Wenner Array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  <a:r>
              <a:rPr lang="en-US" sz="2400" i="1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(common in older surveys)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833BE73-3A8C-C949-9620-45794779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14" y="2894013"/>
            <a:ext cx="7332663" cy="368300"/>
          </a:xfrm>
          <a:prstGeom prst="rect">
            <a:avLst/>
          </a:prstGeom>
          <a:solidFill>
            <a:srgbClr val="FFA755"/>
          </a:solidFill>
          <a:ln w="9525">
            <a:solidFill>
              <a:srgbClr val="FFA75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6">
            <a:extLst>
              <a:ext uri="{FF2B5EF4-FFF2-40B4-BE49-F238E27FC236}">
                <a16:creationId xmlns:a16="http://schemas.microsoft.com/office/drawing/2014/main" id="{F44AF915-EE7F-DD4F-A47F-A1B28C9A8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7714" y="2884488"/>
            <a:ext cx="7342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4B5897D5-3B08-9C42-88FD-369AACCDE7FB}"/>
              </a:ext>
            </a:extLst>
          </p:cNvPr>
          <p:cNvSpPr>
            <a:spLocks/>
          </p:cNvSpPr>
          <p:nvPr/>
        </p:nvSpPr>
        <p:spPr bwMode="auto">
          <a:xfrm>
            <a:off x="3290064" y="2179638"/>
            <a:ext cx="4762500" cy="723900"/>
          </a:xfrm>
          <a:custGeom>
            <a:avLst/>
            <a:gdLst>
              <a:gd name="T0" fmla="*/ 0 w 3000"/>
              <a:gd name="T1" fmla="*/ 294 h 294"/>
              <a:gd name="T2" fmla="*/ 0 w 3000"/>
              <a:gd name="T3" fmla="*/ 0 h 294"/>
              <a:gd name="T4" fmla="*/ 3000 w 3000"/>
              <a:gd name="T5" fmla="*/ 0 h 294"/>
              <a:gd name="T6" fmla="*/ 3000 w 3000"/>
              <a:gd name="T7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00" h="294">
                <a:moveTo>
                  <a:pt x="0" y="294"/>
                </a:moveTo>
                <a:lnTo>
                  <a:pt x="0" y="0"/>
                </a:lnTo>
                <a:lnTo>
                  <a:pt x="3000" y="0"/>
                </a:lnTo>
                <a:lnTo>
                  <a:pt x="3000" y="294"/>
                </a:lnTo>
              </a:path>
            </a:pathLst>
          </a:custGeom>
          <a:noFill/>
          <a:ln w="50800">
            <a:solidFill>
              <a:srgbClr val="0039AC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DF706BC-ED23-5E43-BCA0-436CFD97C019}"/>
              </a:ext>
            </a:extLst>
          </p:cNvPr>
          <p:cNvSpPr>
            <a:spLocks/>
          </p:cNvSpPr>
          <p:nvPr/>
        </p:nvSpPr>
        <p:spPr bwMode="auto">
          <a:xfrm>
            <a:off x="4868039" y="2466975"/>
            <a:ext cx="1606550" cy="436563"/>
          </a:xfrm>
          <a:custGeom>
            <a:avLst/>
            <a:gdLst>
              <a:gd name="T0" fmla="*/ 0 w 1012"/>
              <a:gd name="T1" fmla="*/ 275 h 275"/>
              <a:gd name="T2" fmla="*/ 0 w 1012"/>
              <a:gd name="T3" fmla="*/ 0 h 275"/>
              <a:gd name="T4" fmla="*/ 1012 w 1012"/>
              <a:gd name="T5" fmla="*/ 0 h 275"/>
              <a:gd name="T6" fmla="*/ 1012 w 1012"/>
              <a:gd name="T7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275">
                <a:moveTo>
                  <a:pt x="0" y="275"/>
                </a:moveTo>
                <a:lnTo>
                  <a:pt x="0" y="0"/>
                </a:lnTo>
                <a:lnTo>
                  <a:pt x="1012" y="0"/>
                </a:lnTo>
                <a:lnTo>
                  <a:pt x="1012" y="269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14CDF56-25C6-8F4F-8384-A0B66DB5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427" y="2001838"/>
            <a:ext cx="365125" cy="365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0039AC"/>
                </a:solidFill>
                <a:latin typeface="Times New Roman" charset="0"/>
                <a:ea typeface="ＭＳ Ｐゴシック" charset="0"/>
              </a:rPr>
              <a:t>I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125D268-BD69-AC42-A295-A27F4164E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989" y="2282825"/>
            <a:ext cx="365125" cy="365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Line 11">
            <a:extLst>
              <a:ext uri="{FF2B5EF4-FFF2-40B4-BE49-F238E27FC236}">
                <a16:creationId xmlns:a16="http://schemas.microsoft.com/office/drawing/2014/main" id="{92325349-C867-8647-9A48-F76BA02D6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4589" y="2557463"/>
            <a:ext cx="157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Text Box 12">
            <a:extLst>
              <a:ext uri="{FF2B5EF4-FFF2-40B4-BE49-F238E27FC236}">
                <a16:creationId xmlns:a16="http://schemas.microsoft.com/office/drawing/2014/main" id="{CE524DEA-FF59-424A-8249-D244FC90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364" y="2189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3ED8FB51-24AD-1B43-BA27-514CAECE8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852" y="3338513"/>
            <a:ext cx="45672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Constant spacing (</a:t>
            </a:r>
            <a:r>
              <a:rPr lang="ja-JP" alt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-spacing</a:t>
            </a:r>
            <a:r>
              <a:rPr lang="ja-JP" alt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):</a:t>
            </a:r>
          </a:p>
          <a:p>
            <a:pPr algn="l" eaLnBrk="0" hangingPunct="0"/>
            <a:endParaRPr lang="en-US" sz="12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r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b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a            r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b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r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</a:p>
        </p:txBody>
      </p:sp>
      <p:sp>
        <p:nvSpPr>
          <p:cNvPr id="55" name="Line 14">
            <a:extLst>
              <a:ext uri="{FF2B5EF4-FFF2-40B4-BE49-F238E27FC236}">
                <a16:creationId xmlns:a16="http://schemas.microsoft.com/office/drawing/2014/main" id="{C7855CD6-FFA6-DB49-A2D0-4112A46F3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0264" y="2670175"/>
            <a:ext cx="157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Line 15">
            <a:extLst>
              <a:ext uri="{FF2B5EF4-FFF2-40B4-BE49-F238E27FC236}">
                <a16:creationId xmlns:a16="http://schemas.microsoft.com/office/drawing/2014/main" id="{002EDB80-B854-0347-B8C0-FEBF47FC3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889" y="2563813"/>
            <a:ext cx="157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3B93D8D8-E5B0-6640-B895-3428D4745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02" y="251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0AF22A6C-E18B-EE48-93B9-6E74D7B9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977" y="21859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7253D47-AA19-5D41-8DB6-07473499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14" y="4895850"/>
            <a:ext cx="4781550" cy="1466850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E068B-3545-0D46-A90C-94226C6DDB95}"/>
              </a:ext>
            </a:extLst>
          </p:cNvPr>
          <p:cNvSpPr txBox="1"/>
          <p:nvPr/>
        </p:nvSpPr>
        <p:spPr>
          <a:xfrm>
            <a:off x="5247862" y="22718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4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EB32BD94-6EF5-474B-8FBB-B7758C69A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7" y="454729"/>
            <a:ext cx="3365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 err="1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Wenner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-Lee Array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:</a:t>
            </a:r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FE320-A6B2-B74C-BA6C-BEB6CAABB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4" y="1746954"/>
            <a:ext cx="7332663" cy="368300"/>
          </a:xfrm>
          <a:prstGeom prst="rect">
            <a:avLst/>
          </a:prstGeom>
          <a:solidFill>
            <a:srgbClr val="FFA755"/>
          </a:solidFill>
          <a:ln w="9525">
            <a:solidFill>
              <a:srgbClr val="FFA75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CC64C1AB-8119-0F4F-8BDE-2FF76A5B9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2024" y="1737429"/>
            <a:ext cx="7342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B049AD8-07B7-9842-A4AF-7B7712CC6577}"/>
              </a:ext>
            </a:extLst>
          </p:cNvPr>
          <p:cNvSpPr>
            <a:spLocks/>
          </p:cNvSpPr>
          <p:nvPr/>
        </p:nvSpPr>
        <p:spPr bwMode="auto">
          <a:xfrm>
            <a:off x="3254374" y="1032579"/>
            <a:ext cx="4762500" cy="723900"/>
          </a:xfrm>
          <a:custGeom>
            <a:avLst/>
            <a:gdLst>
              <a:gd name="T0" fmla="*/ 0 w 3000"/>
              <a:gd name="T1" fmla="*/ 294 h 294"/>
              <a:gd name="T2" fmla="*/ 0 w 3000"/>
              <a:gd name="T3" fmla="*/ 0 h 294"/>
              <a:gd name="T4" fmla="*/ 3000 w 3000"/>
              <a:gd name="T5" fmla="*/ 0 h 294"/>
              <a:gd name="T6" fmla="*/ 3000 w 3000"/>
              <a:gd name="T7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00" h="294">
                <a:moveTo>
                  <a:pt x="0" y="294"/>
                </a:moveTo>
                <a:lnTo>
                  <a:pt x="0" y="0"/>
                </a:lnTo>
                <a:lnTo>
                  <a:pt x="3000" y="0"/>
                </a:lnTo>
                <a:lnTo>
                  <a:pt x="3000" y="294"/>
                </a:lnTo>
              </a:path>
            </a:pathLst>
          </a:custGeom>
          <a:noFill/>
          <a:ln w="50800">
            <a:solidFill>
              <a:srgbClr val="0039AC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88B5AC6-EEA2-404C-8417-7172058CF86C}"/>
              </a:ext>
            </a:extLst>
          </p:cNvPr>
          <p:cNvSpPr>
            <a:spLocks/>
          </p:cNvSpPr>
          <p:nvPr/>
        </p:nvSpPr>
        <p:spPr bwMode="auto">
          <a:xfrm>
            <a:off x="4832349" y="1151642"/>
            <a:ext cx="1606550" cy="604837"/>
          </a:xfrm>
          <a:custGeom>
            <a:avLst/>
            <a:gdLst>
              <a:gd name="T0" fmla="*/ 0 w 1012"/>
              <a:gd name="T1" fmla="*/ 275 h 275"/>
              <a:gd name="T2" fmla="*/ 0 w 1012"/>
              <a:gd name="T3" fmla="*/ 0 h 275"/>
              <a:gd name="T4" fmla="*/ 1012 w 1012"/>
              <a:gd name="T5" fmla="*/ 0 h 275"/>
              <a:gd name="T6" fmla="*/ 1012 w 1012"/>
              <a:gd name="T7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275">
                <a:moveTo>
                  <a:pt x="0" y="275"/>
                </a:moveTo>
                <a:lnTo>
                  <a:pt x="0" y="0"/>
                </a:lnTo>
                <a:lnTo>
                  <a:pt x="1012" y="0"/>
                </a:lnTo>
                <a:lnTo>
                  <a:pt x="1012" y="269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B85410-EFB2-2749-A63D-764AD38A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7" y="854779"/>
            <a:ext cx="365125" cy="365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39AC"/>
                </a:solidFill>
                <a:latin typeface="Times New Roman" charset="0"/>
                <a:ea typeface="ＭＳ Ｐゴシック" charset="0"/>
              </a:rPr>
              <a:t>I</a:t>
            </a:r>
            <a:endParaRPr lang="en-US" sz="2400" i="1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E8DE2DF-6A94-CB49-9528-B1D301079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8899" y="1410404"/>
            <a:ext cx="157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D1A7A45B-AD15-C04B-A1AC-30D09F20C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674" y="104210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A9C24565-BF93-6A4D-889B-DA9CE19D8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7" y="2129542"/>
            <a:ext cx="77237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Additional voltage measurements to a center electrode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reduce sensitivity to near-surface resistivity variations</a:t>
            </a: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1B1E6BAC-6EA4-0C46-AC91-9D68207D3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5524" y="937329"/>
            <a:ext cx="157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8F7D5E1B-880A-9442-AD99-D02A67735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199" y="1416754"/>
            <a:ext cx="157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3DE14C11-249E-DD46-9E3F-E8F1B463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49" y="57855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9D06B1FD-0F92-8042-BC64-32A9693A7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7" y="103892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FE09F0E-93D5-874D-9DE9-A2CDB0A2EA28}"/>
              </a:ext>
            </a:extLst>
          </p:cNvPr>
          <p:cNvSpPr>
            <a:spLocks/>
          </p:cNvSpPr>
          <p:nvPr/>
        </p:nvSpPr>
        <p:spPr bwMode="auto">
          <a:xfrm>
            <a:off x="4835524" y="1404054"/>
            <a:ext cx="804863" cy="347663"/>
          </a:xfrm>
          <a:custGeom>
            <a:avLst/>
            <a:gdLst>
              <a:gd name="T0" fmla="*/ 0 w 1012"/>
              <a:gd name="T1" fmla="*/ 275 h 275"/>
              <a:gd name="T2" fmla="*/ 0 w 1012"/>
              <a:gd name="T3" fmla="*/ 0 h 275"/>
              <a:gd name="T4" fmla="*/ 1012 w 1012"/>
              <a:gd name="T5" fmla="*/ 0 h 275"/>
              <a:gd name="T6" fmla="*/ 1012 w 1012"/>
              <a:gd name="T7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275">
                <a:moveTo>
                  <a:pt x="0" y="275"/>
                </a:moveTo>
                <a:lnTo>
                  <a:pt x="0" y="0"/>
                </a:lnTo>
                <a:lnTo>
                  <a:pt x="1012" y="0"/>
                </a:lnTo>
                <a:lnTo>
                  <a:pt x="1012" y="269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B50D2-51F0-6F43-BA58-CE97FA337D66}"/>
              </a:ext>
            </a:extLst>
          </p:cNvPr>
          <p:cNvSpPr>
            <a:spLocks/>
          </p:cNvSpPr>
          <p:nvPr/>
        </p:nvSpPr>
        <p:spPr bwMode="auto">
          <a:xfrm>
            <a:off x="5632449" y="1404054"/>
            <a:ext cx="804863" cy="347663"/>
          </a:xfrm>
          <a:custGeom>
            <a:avLst/>
            <a:gdLst>
              <a:gd name="T0" fmla="*/ 0 w 1012"/>
              <a:gd name="T1" fmla="*/ 275 h 275"/>
              <a:gd name="T2" fmla="*/ 0 w 1012"/>
              <a:gd name="T3" fmla="*/ 0 h 275"/>
              <a:gd name="T4" fmla="*/ 1012 w 1012"/>
              <a:gd name="T5" fmla="*/ 0 h 275"/>
              <a:gd name="T6" fmla="*/ 1012 w 1012"/>
              <a:gd name="T7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275">
                <a:moveTo>
                  <a:pt x="0" y="275"/>
                </a:moveTo>
                <a:lnTo>
                  <a:pt x="0" y="0"/>
                </a:lnTo>
                <a:lnTo>
                  <a:pt x="1012" y="0"/>
                </a:lnTo>
                <a:lnTo>
                  <a:pt x="1012" y="269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26BDE9-36C2-BD42-9A98-3D795534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9" y="1000829"/>
            <a:ext cx="274638" cy="2746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EAE56B-957A-7946-B0BC-2AF9813E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7" y="1264354"/>
            <a:ext cx="274637" cy="2746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6EECC10-E984-C542-87F2-797FC28E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2" y="1265942"/>
            <a:ext cx="274637" cy="2746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1D2762-FEAC-674F-9669-52647185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2" y="4721929"/>
            <a:ext cx="7332662" cy="368300"/>
          </a:xfrm>
          <a:prstGeom prst="rect">
            <a:avLst/>
          </a:prstGeom>
          <a:solidFill>
            <a:srgbClr val="FFA755"/>
          </a:solidFill>
          <a:ln w="9525">
            <a:solidFill>
              <a:srgbClr val="FFA75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A1D8850D-45AB-9C40-A1E4-54462A4FE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762" y="4712404"/>
            <a:ext cx="7342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F04F815-CA9D-9543-A2C0-C6435D501906}"/>
              </a:ext>
            </a:extLst>
          </p:cNvPr>
          <p:cNvSpPr>
            <a:spLocks/>
          </p:cNvSpPr>
          <p:nvPr/>
        </p:nvSpPr>
        <p:spPr bwMode="auto">
          <a:xfrm>
            <a:off x="3313112" y="4007554"/>
            <a:ext cx="4762500" cy="723900"/>
          </a:xfrm>
          <a:custGeom>
            <a:avLst/>
            <a:gdLst>
              <a:gd name="T0" fmla="*/ 0 w 3000"/>
              <a:gd name="T1" fmla="*/ 294 h 294"/>
              <a:gd name="T2" fmla="*/ 0 w 3000"/>
              <a:gd name="T3" fmla="*/ 0 h 294"/>
              <a:gd name="T4" fmla="*/ 3000 w 3000"/>
              <a:gd name="T5" fmla="*/ 0 h 294"/>
              <a:gd name="T6" fmla="*/ 3000 w 3000"/>
              <a:gd name="T7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00" h="294">
                <a:moveTo>
                  <a:pt x="0" y="294"/>
                </a:moveTo>
                <a:lnTo>
                  <a:pt x="0" y="0"/>
                </a:lnTo>
                <a:lnTo>
                  <a:pt x="3000" y="0"/>
                </a:lnTo>
                <a:lnTo>
                  <a:pt x="3000" y="294"/>
                </a:lnTo>
              </a:path>
            </a:pathLst>
          </a:custGeom>
          <a:noFill/>
          <a:ln w="50800">
            <a:solidFill>
              <a:srgbClr val="0039AC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C266AC9-80D0-6546-A40F-0411A0038658}"/>
              </a:ext>
            </a:extLst>
          </p:cNvPr>
          <p:cNvSpPr>
            <a:spLocks/>
          </p:cNvSpPr>
          <p:nvPr/>
        </p:nvSpPr>
        <p:spPr bwMode="auto">
          <a:xfrm>
            <a:off x="5278437" y="4196467"/>
            <a:ext cx="804862" cy="534987"/>
          </a:xfrm>
          <a:custGeom>
            <a:avLst/>
            <a:gdLst>
              <a:gd name="T0" fmla="*/ 0 w 1012"/>
              <a:gd name="T1" fmla="*/ 275 h 275"/>
              <a:gd name="T2" fmla="*/ 0 w 1012"/>
              <a:gd name="T3" fmla="*/ 0 h 275"/>
              <a:gd name="T4" fmla="*/ 1012 w 1012"/>
              <a:gd name="T5" fmla="*/ 0 h 275"/>
              <a:gd name="T6" fmla="*/ 1012 w 1012"/>
              <a:gd name="T7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275">
                <a:moveTo>
                  <a:pt x="0" y="275"/>
                </a:moveTo>
                <a:lnTo>
                  <a:pt x="0" y="0"/>
                </a:lnTo>
                <a:lnTo>
                  <a:pt x="1012" y="0"/>
                </a:lnTo>
                <a:lnTo>
                  <a:pt x="1012" y="269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EEF81C-9B83-644A-88CB-CE9FC3C9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474" y="3839279"/>
            <a:ext cx="365125" cy="365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39AC"/>
                </a:solidFill>
                <a:latin typeface="Times New Roman" charset="0"/>
                <a:ea typeface="ＭＳ Ｐゴシック" charset="0"/>
              </a:rPr>
              <a:t>I</a:t>
            </a:r>
            <a:endParaRPr lang="en-US" sz="2400" i="1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475648-1B66-4646-B4EB-9E64EC0C0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7" y="4001204"/>
            <a:ext cx="365125" cy="365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9DF70CA7-8FD6-1540-B925-5CF8D02DC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4" y="3820229"/>
            <a:ext cx="474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F4702BE5-D321-F049-B59C-A27DB7C3A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7" y="3451929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s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75811F55-C62A-8645-BBD4-D98805754E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9549" y="4412367"/>
            <a:ext cx="7858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5A00A342-219E-A447-94FE-3DF606D5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2" y="433616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B8025E6B-9087-F84A-AA75-9C3318DEC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399" y="3134429"/>
            <a:ext cx="3735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Schlumberger Array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:</a:t>
            </a:r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6A6D63BC-3D52-4B4F-A80F-923FF4DAA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7" y="5202942"/>
            <a:ext cx="772578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Also less sensitive to near-surface resistivity variations,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&amp; required half the effort to move electrodes for</a:t>
            </a:r>
          </a:p>
          <a:p>
            <a:pPr algn="l" eaLnBrk="0" hangingPunct="0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sounding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studies (of vertical changes in resistivity)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E2D90BB-E04B-314F-9A11-07FA54B0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99" y="3683704"/>
            <a:ext cx="187801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6E793-E6CC-374F-966A-6F0925EFB28B}"/>
              </a:ext>
            </a:extLst>
          </p:cNvPr>
          <p:cNvSpPr txBox="1"/>
          <p:nvPr/>
        </p:nvSpPr>
        <p:spPr>
          <a:xfrm>
            <a:off x="5423925" y="92007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i="1" baseline="-25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</a:t>
            </a:r>
            <a:endParaRPr lang="en-US" sz="2800" i="1" dirty="0"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2A69F-6634-5344-8EE4-1EAB49536393}"/>
              </a:ext>
            </a:extLst>
          </p:cNvPr>
          <p:cNvSpPr txBox="1"/>
          <p:nvPr/>
        </p:nvSpPr>
        <p:spPr>
          <a:xfrm>
            <a:off x="5009321" y="119837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i="1" baseline="-25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2800" i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93CBF-D7FC-BF4C-8AA4-00936CDF91CD}"/>
              </a:ext>
            </a:extLst>
          </p:cNvPr>
          <p:cNvSpPr txBox="1"/>
          <p:nvPr/>
        </p:nvSpPr>
        <p:spPr>
          <a:xfrm>
            <a:off x="5855568" y="120405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i="1" baseline="-25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3</a:t>
            </a:r>
            <a:endParaRPr lang="en-US" sz="2800" i="1" dirty="0">
              <a:latin typeface="Arial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4CCE3-5EE2-FC45-86E6-6A21D3524E50}"/>
              </a:ext>
            </a:extLst>
          </p:cNvPr>
          <p:cNvSpPr txBox="1"/>
          <p:nvPr/>
        </p:nvSpPr>
        <p:spPr>
          <a:xfrm>
            <a:off x="5497760" y="400405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9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3">
            <a:extLst>
              <a:ext uri="{FF2B5EF4-FFF2-40B4-BE49-F238E27FC236}">
                <a16:creationId xmlns:a16="http://schemas.microsoft.com/office/drawing/2014/main" id="{51F0F1D6-4B07-7646-A68E-9C24489C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849" y="639395"/>
            <a:ext cx="3613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Dipole-Dipole Array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:</a:t>
            </a:r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2D0289-DF4D-5240-A79A-2E977217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436" y="1931620"/>
            <a:ext cx="7332663" cy="368300"/>
          </a:xfrm>
          <a:prstGeom prst="rect">
            <a:avLst/>
          </a:prstGeom>
          <a:solidFill>
            <a:srgbClr val="FFA755"/>
          </a:solidFill>
          <a:ln w="9525">
            <a:solidFill>
              <a:srgbClr val="FFA75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Line 5">
            <a:extLst>
              <a:ext uri="{FF2B5EF4-FFF2-40B4-BE49-F238E27FC236}">
                <a16:creationId xmlns:a16="http://schemas.microsoft.com/office/drawing/2014/main" id="{85F92D82-3271-4749-9ACE-D3B8584CD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436" y="1922095"/>
            <a:ext cx="7342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CEF01DE-E41D-B94D-9DC5-D5DD09F7A529}"/>
              </a:ext>
            </a:extLst>
          </p:cNvPr>
          <p:cNvSpPr>
            <a:spLocks/>
          </p:cNvSpPr>
          <p:nvPr/>
        </p:nvSpPr>
        <p:spPr bwMode="auto">
          <a:xfrm>
            <a:off x="3381786" y="1217245"/>
            <a:ext cx="873125" cy="723900"/>
          </a:xfrm>
          <a:custGeom>
            <a:avLst/>
            <a:gdLst>
              <a:gd name="T0" fmla="*/ 0 w 3000"/>
              <a:gd name="T1" fmla="*/ 294 h 294"/>
              <a:gd name="T2" fmla="*/ 0 w 3000"/>
              <a:gd name="T3" fmla="*/ 0 h 294"/>
              <a:gd name="T4" fmla="*/ 3000 w 3000"/>
              <a:gd name="T5" fmla="*/ 0 h 294"/>
              <a:gd name="T6" fmla="*/ 3000 w 3000"/>
              <a:gd name="T7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00" h="294">
                <a:moveTo>
                  <a:pt x="0" y="294"/>
                </a:moveTo>
                <a:lnTo>
                  <a:pt x="0" y="0"/>
                </a:lnTo>
                <a:lnTo>
                  <a:pt x="3000" y="0"/>
                </a:lnTo>
                <a:lnTo>
                  <a:pt x="3000" y="294"/>
                </a:lnTo>
              </a:path>
            </a:pathLst>
          </a:custGeom>
          <a:noFill/>
          <a:ln w="50800">
            <a:solidFill>
              <a:srgbClr val="0039AC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B3D85B82-9227-6649-82D1-6D81BCAB8214}"/>
              </a:ext>
            </a:extLst>
          </p:cNvPr>
          <p:cNvSpPr>
            <a:spLocks/>
          </p:cNvSpPr>
          <p:nvPr/>
        </p:nvSpPr>
        <p:spPr bwMode="auto">
          <a:xfrm>
            <a:off x="7887111" y="1217245"/>
            <a:ext cx="877888" cy="722313"/>
          </a:xfrm>
          <a:custGeom>
            <a:avLst/>
            <a:gdLst>
              <a:gd name="T0" fmla="*/ 0 w 1012"/>
              <a:gd name="T1" fmla="*/ 275 h 275"/>
              <a:gd name="T2" fmla="*/ 0 w 1012"/>
              <a:gd name="T3" fmla="*/ 0 h 275"/>
              <a:gd name="T4" fmla="*/ 1012 w 1012"/>
              <a:gd name="T5" fmla="*/ 0 h 275"/>
              <a:gd name="T6" fmla="*/ 1012 w 1012"/>
              <a:gd name="T7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275">
                <a:moveTo>
                  <a:pt x="0" y="275"/>
                </a:moveTo>
                <a:lnTo>
                  <a:pt x="0" y="0"/>
                </a:lnTo>
                <a:lnTo>
                  <a:pt x="1012" y="0"/>
                </a:lnTo>
                <a:lnTo>
                  <a:pt x="1012" y="269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59472D9-6C90-574E-9939-1BEBF946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786" y="1037858"/>
            <a:ext cx="365125" cy="365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0039AC"/>
                </a:solidFill>
                <a:latin typeface="Times New Roman" charset="0"/>
                <a:ea typeface="ＭＳ Ｐゴシック" charset="0"/>
              </a:rPr>
              <a:t>I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" name="Text Box 9">
            <a:extLst>
              <a:ext uri="{FF2B5EF4-FFF2-40B4-BE49-F238E27FC236}">
                <a16:creationId xmlns:a16="http://schemas.microsoft.com/office/drawing/2014/main" id="{B228C53D-84C6-6241-973A-F48BF7F78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524" y="2344370"/>
            <a:ext cx="75969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Requires larger current source, but fairly common now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with the development of multichannel instruments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B89A9C-993D-7640-B9B0-5BBB4C226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174" y="4906595"/>
            <a:ext cx="7332662" cy="368300"/>
          </a:xfrm>
          <a:prstGeom prst="rect">
            <a:avLst/>
          </a:prstGeom>
          <a:solidFill>
            <a:srgbClr val="FFA755"/>
          </a:solidFill>
          <a:ln w="9525">
            <a:solidFill>
              <a:srgbClr val="FFA75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Line 11">
            <a:extLst>
              <a:ext uri="{FF2B5EF4-FFF2-40B4-BE49-F238E27FC236}">
                <a16:creationId xmlns:a16="http://schemas.microsoft.com/office/drawing/2014/main" id="{C3D0CBCC-A5A5-4A43-8931-3921D87A7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174" y="4897070"/>
            <a:ext cx="7342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256CC0C8-80FD-C24C-9153-8BBF0671CE6F}"/>
              </a:ext>
            </a:extLst>
          </p:cNvPr>
          <p:cNvSpPr>
            <a:spLocks/>
          </p:cNvSpPr>
          <p:nvPr/>
        </p:nvSpPr>
        <p:spPr bwMode="auto">
          <a:xfrm>
            <a:off x="5405849" y="4381133"/>
            <a:ext cx="804862" cy="534987"/>
          </a:xfrm>
          <a:custGeom>
            <a:avLst/>
            <a:gdLst>
              <a:gd name="T0" fmla="*/ 0 w 1012"/>
              <a:gd name="T1" fmla="*/ 275 h 275"/>
              <a:gd name="T2" fmla="*/ 0 w 1012"/>
              <a:gd name="T3" fmla="*/ 0 h 275"/>
              <a:gd name="T4" fmla="*/ 1012 w 1012"/>
              <a:gd name="T5" fmla="*/ 0 h 275"/>
              <a:gd name="T6" fmla="*/ 1012 w 1012"/>
              <a:gd name="T7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275">
                <a:moveTo>
                  <a:pt x="0" y="275"/>
                </a:moveTo>
                <a:lnTo>
                  <a:pt x="0" y="0"/>
                </a:lnTo>
                <a:lnTo>
                  <a:pt x="1012" y="0"/>
                </a:lnTo>
                <a:lnTo>
                  <a:pt x="1012" y="269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ECFCC35-B4DB-F54E-8334-F6FB54522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049" y="4185870"/>
            <a:ext cx="365125" cy="365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1700505B-8B94-D44C-B466-02FFA02A7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811" y="3388945"/>
            <a:ext cx="3280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Pole-Dipole Array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:</a:t>
            </a:r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6DD2D72C-2F4F-AE46-B533-9D06B7D8F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061" y="5387608"/>
            <a:ext cx="74751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Most sensitive to resistivity in the shell between radii  </a:t>
            </a: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&amp;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– commonly used for tunnel/karst detection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C6F9CA2-89C2-9845-9FB3-F75C38D0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286" y="1034683"/>
            <a:ext cx="365125" cy="365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D3072A6A-9393-BB48-968B-541233464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2111" y="4193808"/>
            <a:ext cx="0" cy="703262"/>
          </a:xfrm>
          <a:prstGeom prst="line">
            <a:avLst/>
          </a:prstGeom>
          <a:noFill/>
          <a:ln w="508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123BA4-DA3B-9D40-BCCF-FA31710B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724" y="3963620"/>
            <a:ext cx="365125" cy="365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39AC"/>
                </a:solidFill>
                <a:latin typeface="Times New Roman" charset="0"/>
                <a:ea typeface="ＭＳ Ｐゴシック" charset="0"/>
              </a:rPr>
              <a:t>I</a:t>
            </a:r>
            <a:endParaRPr lang="en-US" sz="2400" i="1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" name="Line 19">
            <a:extLst>
              <a:ext uri="{FF2B5EF4-FFF2-40B4-BE49-F238E27FC236}">
                <a16:creationId xmlns:a16="http://schemas.microsoft.com/office/drawing/2014/main" id="{72A5E7A0-DC20-9F43-A75B-A6687CE61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3224" y="4420820"/>
            <a:ext cx="1954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D1C2ADA6-2397-D44E-B2D9-B74FC58A2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2749" y="4570045"/>
            <a:ext cx="274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Text Box 21">
            <a:extLst>
              <a:ext uri="{FF2B5EF4-FFF2-40B4-BE49-F238E27FC236}">
                <a16:creationId xmlns:a16="http://schemas.microsoft.com/office/drawing/2014/main" id="{75BAC4F2-037B-734D-8543-433A2EA57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949" y="395409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8" name="Text Box 22">
            <a:extLst>
              <a:ext uri="{FF2B5EF4-FFF2-40B4-BE49-F238E27FC236}">
                <a16:creationId xmlns:a16="http://schemas.microsoft.com/office/drawing/2014/main" id="{B7FA0972-E538-A842-B380-1A5DE8AA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711" y="442875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3D939-0761-AC47-97C6-D1EA764C0982}"/>
              </a:ext>
            </a:extLst>
          </p:cNvPr>
          <p:cNvSpPr/>
          <p:nvPr/>
        </p:nvSpPr>
        <p:spPr>
          <a:xfrm>
            <a:off x="8165181" y="102932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5CD1E2-60FD-BC44-8499-5536323461BD}"/>
              </a:ext>
            </a:extLst>
          </p:cNvPr>
          <p:cNvSpPr/>
          <p:nvPr/>
        </p:nvSpPr>
        <p:spPr>
          <a:xfrm>
            <a:off x="5626443" y="418145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4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">
            <a:extLst>
              <a:ext uri="{FF2B5EF4-FFF2-40B4-BE49-F238E27FC236}">
                <a16:creationId xmlns:a16="http://schemas.microsoft.com/office/drawing/2014/main" id="{D1AEB0FB-2207-DB40-8ADF-A3B5B65F8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10308"/>
            <a:ext cx="2351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2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Modeling: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E817CDC-92D0-F847-99AD-A688737A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37406"/>
            <a:ext cx="89154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" name="Text Box 5">
            <a:extLst>
              <a:ext uri="{FF2B5EF4-FFF2-40B4-BE49-F238E27FC236}">
                <a16:creationId xmlns:a16="http://schemas.microsoft.com/office/drawing/2014/main" id="{AA407A71-D8B8-574D-920B-AF89DB0B3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4034631"/>
            <a:ext cx="73196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Current penetration for a layer over half-space: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Fraction of total current that penetrates below depth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of an interface,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is (for a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Wenner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array):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9074F28-943C-2241-9991-36733B23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239544"/>
            <a:ext cx="37322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" name="Text Box 7">
            <a:extLst>
              <a:ext uri="{FF2B5EF4-FFF2-40B4-BE49-F238E27FC236}">
                <a16:creationId xmlns:a16="http://schemas.microsoft.com/office/drawing/2014/main" id="{46B4B079-8D41-4447-9FD4-062EAB3F2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1694656"/>
            <a:ext cx="45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547A8F95-304E-9348-8FB5-0CEFC2E5A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1162844"/>
            <a:ext cx="45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43BF86AD-66F5-0447-881B-08B8D81EA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6112669"/>
            <a:ext cx="3316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electrode spacing, 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02AAF5-2C6C-B940-81F4-4B9637F1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6007894"/>
            <a:ext cx="127158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0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B793800-3754-2F41-8A6E-42EFCAF9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14300"/>
            <a:ext cx="89154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" name="Text Box 4">
            <a:extLst>
              <a:ext uri="{FF2B5EF4-FFF2-40B4-BE49-F238E27FC236}">
                <a16:creationId xmlns:a16="http://schemas.microsoft.com/office/drawing/2014/main" id="{3120DB9B-0F07-1E41-A525-F0249FC7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1130300"/>
            <a:ext cx="45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88CBFEEE-1967-9745-B0C6-17188CDBF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598488"/>
            <a:ext cx="45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1BAF19B-0591-EC45-9D22-B7DF0974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049588"/>
            <a:ext cx="8142288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5F3782-28B7-E240-A4D6-97A3B2100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4232275"/>
            <a:ext cx="1271588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" name="Text Box 8">
            <a:extLst>
              <a:ext uri="{FF2B5EF4-FFF2-40B4-BE49-F238E27FC236}">
                <a16:creationId xmlns:a16="http://schemas.microsoft.com/office/drawing/2014/main" id="{8A96DE3B-9C99-0644-93F1-E96EB1F7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3703638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 = a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FBCA5BB-7A6E-AD4B-802B-E2BD14C0C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4183063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 = </a:t>
            </a:r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3</a:t>
            </a:r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a/</a:t>
            </a:r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2400" i="1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45D9A009-3C20-DE49-BFFA-B071BA5C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4878388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 = </a:t>
            </a:r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3</a:t>
            </a:r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A62D28-AB59-40A9-8A05-3BF36EEA7623}"/>
              </a:ext>
            </a:extLst>
          </p:cNvPr>
          <p:cNvSpPr/>
          <p:nvPr/>
        </p:nvSpPr>
        <p:spPr>
          <a:xfrm>
            <a:off x="7710489" y="4750279"/>
            <a:ext cx="133798" cy="128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B01108-EB80-22CF-B549-591218F69192}"/>
              </a:ext>
            </a:extLst>
          </p:cNvPr>
          <p:cNvCxnSpPr>
            <a:cxnSpLocks/>
          </p:cNvCxnSpPr>
          <p:nvPr/>
        </p:nvCxnSpPr>
        <p:spPr>
          <a:xfrm flipH="1">
            <a:off x="7792528" y="1978325"/>
            <a:ext cx="225936" cy="27719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87C634-153F-42E4-D983-E80B5C60C955}"/>
              </a:ext>
            </a:extLst>
          </p:cNvPr>
          <p:cNvSpPr txBox="1"/>
          <p:nvPr/>
        </p:nvSpPr>
        <p:spPr>
          <a:xfrm>
            <a:off x="7533736" y="165041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0.67;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1FDE1-DA02-45E0-833A-951D28487E07}"/>
              </a:ext>
            </a:extLst>
          </p:cNvPr>
          <p:cNvSpPr txBox="1"/>
          <p:nvPr/>
        </p:nvSpPr>
        <p:spPr>
          <a:xfrm>
            <a:off x="3473633" y="1710294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–0.67;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CB0BFB-1871-CF58-6DDD-A157C2718450}"/>
              </a:ext>
            </a:extLst>
          </p:cNvPr>
          <p:cNvSpPr/>
          <p:nvPr/>
        </p:nvSpPr>
        <p:spPr>
          <a:xfrm>
            <a:off x="4117720" y="3554652"/>
            <a:ext cx="133798" cy="128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290A55-1205-647E-549E-A465AE8177F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048664" y="2019749"/>
            <a:ext cx="135955" cy="1534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6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4DF9325-941B-E24E-9564-B9A8518A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34" y="980281"/>
            <a:ext cx="5661025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2C19DA-062C-8247-848C-915B5ED6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84" y="1278731"/>
            <a:ext cx="26320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39141300-8F1D-7E40-8D71-03F13A395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206" y="374491"/>
            <a:ext cx="812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resistivity for a layer over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halfspace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For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Wenner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D6BC98-54DE-CF4F-ADF2-BF96A6191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243" y="739616"/>
            <a:ext cx="22659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array, given by: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108386D-CA38-D647-829B-6EEA9F56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47" y="2596356"/>
            <a:ext cx="31178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BF193D-688F-0227-F2C9-4CC8329D0C45}"/>
              </a:ext>
            </a:extLst>
          </p:cNvPr>
          <p:cNvSpPr/>
          <p:nvPr/>
        </p:nvSpPr>
        <p:spPr>
          <a:xfrm>
            <a:off x="477092" y="2038232"/>
            <a:ext cx="1946642" cy="27815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Sounding</a:t>
            </a:r>
            <a:r>
              <a:rPr lang="en-US" dirty="0">
                <a:solidFill>
                  <a:srgbClr val="0003AA"/>
                </a:solidFill>
              </a:rPr>
              <a:t> increases the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3AA"/>
                </a:solidFill>
              </a:rPr>
              <a:t>-spacing without changing the array center, to reflect larger volumes and hence deeper structure!</a:t>
            </a:r>
          </a:p>
        </p:txBody>
      </p:sp>
    </p:spTree>
    <p:extLst>
      <p:ext uri="{BB962C8B-B14F-4D97-AF65-F5344CB8AC3E}">
        <p14:creationId xmlns:p14="http://schemas.microsoft.com/office/powerpoint/2010/main" val="308593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>
            <a:extLst>
              <a:ext uri="{FF2B5EF4-FFF2-40B4-BE49-F238E27FC236}">
                <a16:creationId xmlns:a16="http://schemas.microsoft.com/office/drawing/2014/main" id="{8FFD4DFC-D867-A24C-B32A-E96FE7FD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44" y="218281"/>
            <a:ext cx="8010525" cy="642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resistivity for the two-layer over half-space case:</a:t>
            </a: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32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various half-space resistivity values.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E865732-8D7C-D447-8933-464C58AA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94" y="735806"/>
            <a:ext cx="8532812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BD2A53-DF09-094F-8BE2-859118D8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44" y="2796381"/>
            <a:ext cx="20637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4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894A83E5-28C8-EB4D-B725-5DA8DC51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6" y="615156"/>
            <a:ext cx="8753475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DF29E7-58B4-3A42-A722-0F8D71B6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06" y="602456"/>
            <a:ext cx="2020888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Text Box 5">
            <a:extLst>
              <a:ext uri="{FF2B5EF4-FFF2-40B4-BE49-F238E27FC236}">
                <a16:creationId xmlns:a16="http://schemas.microsoft.com/office/drawing/2014/main" id="{2A3A7DE1-456E-6046-8877-4A75900C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081" y="6176169"/>
            <a:ext cx="872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Dependence of apparent resistivity on thickness of middle layer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16C5F82E-91B7-9F4D-92BC-8915C857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44" y="224631"/>
            <a:ext cx="790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resistivity for the two-layer over halfspace case:</a:t>
            </a:r>
          </a:p>
        </p:txBody>
      </p:sp>
    </p:spTree>
    <p:extLst>
      <p:ext uri="{BB962C8B-B14F-4D97-AF65-F5344CB8AC3E}">
        <p14:creationId xmlns:p14="http://schemas.microsoft.com/office/powerpoint/2010/main" val="225832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9ECF0DF9-78A3-3947-9E4A-AF1CD6F2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4" y="59531"/>
            <a:ext cx="4360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ja-JP" altLang="en-US" sz="32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“</a:t>
            </a:r>
            <a:r>
              <a:rPr lang="en-US" sz="32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Universal Curves"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6DDD91-A7A3-FF4A-AD06-A6C236F6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49" y="592931"/>
            <a:ext cx="7656513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6E651A75-8059-2E4D-AF05-959D872F7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2" y="5976143"/>
            <a:ext cx="8766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Wenner array</a:t>
            </a:r>
            <a:r>
              <a:rPr lang="en-US" sz="2400" i="1">
                <a:latin typeface="Arial" charset="0"/>
                <a:ea typeface="ＭＳ Ｐゴシック" charset="0"/>
              </a:rPr>
              <a:t>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app</a:t>
            </a:r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depends only on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400">
                <a:latin typeface="Arial" charset="0"/>
                <a:ea typeface="ＭＳ Ｐゴシック" charset="0"/>
              </a:rPr>
              <a:t>/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2400" i="1">
                <a:latin typeface="Times New Roman" charset="0"/>
                <a:ea typeface="ＭＳ Ｐゴシック" charset="0"/>
              </a:rPr>
              <a:t>a</a:t>
            </a:r>
            <a:r>
              <a:rPr lang="en-US" sz="2400">
                <a:latin typeface="Arial" charset="0"/>
                <a:ea typeface="ＭＳ Ｐゴシック" charset="0"/>
              </a:rPr>
              <a:t>/</a:t>
            </a:r>
            <a:r>
              <a:rPr lang="en-US" sz="2400" i="1">
                <a:latin typeface="Times New Roman" charset="0"/>
                <a:ea typeface="ＭＳ Ｐゴシック" charset="0"/>
              </a:rPr>
              <a:t>d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for layer over a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halfspace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1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>
            <a:extLst>
              <a:ext uri="{FF2B5EF4-FFF2-40B4-BE49-F238E27FC236}">
                <a16:creationId xmlns:a16="http://schemas.microsoft.com/office/drawing/2014/main" id="{1AE8F128-0EB2-3D49-A7EE-1ECC19B0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391" y="982177"/>
            <a:ext cx="837921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3+ layers:</a:t>
            </a: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Rule of thumb: if layer thickness &lt; 0.1 the depth to top of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layer, it cannot be resolved </a:t>
            </a: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But also depends on resistivity contrast (thicker layers may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not be resolved if contrast is too small; transition of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apparent resistivity versus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a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-spacing is much sharper for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 resistive layer over a conductive layer than for the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opposite).</a:t>
            </a: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When layer thickness is small relative to depth-to-top,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solution from sounding can be highly non-unique</a:t>
            </a:r>
          </a:p>
        </p:txBody>
      </p:sp>
    </p:spTree>
    <p:extLst>
      <p:ext uri="{BB962C8B-B14F-4D97-AF65-F5344CB8AC3E}">
        <p14:creationId xmlns:p14="http://schemas.microsoft.com/office/powerpoint/2010/main" val="122025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>
            <a:extLst>
              <a:ext uri="{FF2B5EF4-FFF2-40B4-BE49-F238E27FC236}">
                <a16:creationId xmlns:a16="http://schemas.microsoft.com/office/drawing/2014/main" id="{C004C6D5-7D63-EA9F-41DD-DA06E6C5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236" y="2228672"/>
            <a:ext cx="937352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Last Time continued: </a:t>
            </a:r>
            <a:r>
              <a:rPr lang="en-US" sz="24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Intro to DC Electrical Resistivity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DC Resistivity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400" i="1" dirty="0">
                <a:solidFill>
                  <a:srgbClr val="0039AC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inject electrical current across two (source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&amp; sink) 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electrodes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, measure voltage across two others.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Governing equation</a:t>
            </a:r>
            <a:r>
              <a:rPr lang="en-US" sz="2400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derives from Maxwell’s equations…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to get </a:t>
            </a:r>
            <a:r>
              <a:rPr lang="en-US" sz="24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Ohm’s Law</a:t>
            </a:r>
            <a:r>
              <a:rPr lang="en-US" sz="12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/>
            <a:endParaRPr lang="en-US" sz="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AE6E6-4D41-D192-75F0-2136FB08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27" y="3711397"/>
            <a:ext cx="22098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3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d1">
            <a:extLst>
              <a:ext uri="{FF2B5EF4-FFF2-40B4-BE49-F238E27FC236}">
                <a16:creationId xmlns:a16="http://schemas.microsoft.com/office/drawing/2014/main" id="{91D9B6DA-B0B6-D644-AB04-9B4C2842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69" y="1275556"/>
            <a:ext cx="8408987" cy="5459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id="{703CA941-98F4-A546-B741-63D247DA3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069" y="123031"/>
            <a:ext cx="83824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latin typeface="Arial" charset="0"/>
                <a:ea typeface="ＭＳ Ｐゴシック" charset="0"/>
              </a:rPr>
              <a:t>Resist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does either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Wenner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or Schlumberger array for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vertical sounding only (horizontal layers); and is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somewhat less adaptable than the other Burger programs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18F08A-2C94-BC45-986D-27CDB555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019" y="1766094"/>
            <a:ext cx="2290762" cy="427037"/>
          </a:xfrm>
          <a:prstGeom prst="rect">
            <a:avLst/>
          </a:prstGeom>
          <a:solidFill>
            <a:srgbClr val="FFA75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>
                <a:latin typeface="Times New Roman" charset="0"/>
                <a:ea typeface="ＭＳ Ｐゴシック" charset="0"/>
              </a:rPr>
              <a:t> </a:t>
            </a:r>
            <a:r>
              <a:rPr lang="en-US" sz="2400">
                <a:latin typeface="Times New Roman" charset="0"/>
                <a:ea typeface="ＭＳ Ｐゴシック" charset="0"/>
              </a:rPr>
              <a:t>= 100 </a:t>
            </a:r>
            <a:r>
              <a:rPr lang="en-US" sz="2400">
                <a:latin typeface="Symbol" charset="0"/>
                <a:ea typeface="ＭＳ Ｐゴシック" charset="0"/>
                <a:sym typeface="Symbol" charset="0"/>
              </a:rPr>
              <a:t></a:t>
            </a:r>
            <a:r>
              <a:rPr lang="en-US" sz="2400">
                <a:latin typeface="Times New Roman" charset="0"/>
                <a:ea typeface="ＭＳ Ｐゴシック" charset="0"/>
              </a:rPr>
              <a:t> m</a:t>
            </a:r>
            <a:endParaRPr lang="en-US" sz="2400" i="1">
              <a:latin typeface="Arial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DD164E-4DA2-F14B-8C1E-18981A910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194" y="2196306"/>
            <a:ext cx="2290762" cy="427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>
                <a:latin typeface="Times New Roman" charset="0"/>
                <a:ea typeface="ＭＳ Ｐゴシック" charset="0"/>
              </a:rPr>
              <a:t> </a:t>
            </a:r>
            <a:r>
              <a:rPr lang="en-US" sz="2400">
                <a:latin typeface="Times New Roman" charset="0"/>
                <a:ea typeface="ＭＳ Ｐゴシック" charset="0"/>
              </a:rPr>
              <a:t>= 10 </a:t>
            </a:r>
            <a:r>
              <a:rPr lang="en-US" sz="2400">
                <a:latin typeface="Symbol" charset="0"/>
                <a:ea typeface="ＭＳ Ｐゴシック" charset="0"/>
                <a:sym typeface="Symbol" charset="0"/>
              </a:rPr>
              <a:t></a:t>
            </a:r>
            <a:r>
              <a:rPr lang="en-US" sz="2400">
                <a:latin typeface="Times New Roman" charset="0"/>
                <a:ea typeface="ＭＳ Ｐゴシック" charset="0"/>
              </a:rPr>
              <a:t> 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0AD04C-4B3D-D244-A962-6690A89E7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844" y="2616994"/>
            <a:ext cx="2300287" cy="427037"/>
          </a:xfrm>
          <a:prstGeom prst="rect">
            <a:avLst/>
          </a:prstGeom>
          <a:solidFill>
            <a:srgbClr val="DB01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>
                <a:latin typeface="Times New Roman" charset="0"/>
                <a:ea typeface="ＭＳ Ｐゴシック" charset="0"/>
              </a:rPr>
              <a:t> </a:t>
            </a:r>
            <a:r>
              <a:rPr lang="en-US" sz="2400">
                <a:latin typeface="Times New Roman" charset="0"/>
                <a:ea typeface="ＭＳ Ｐゴシック" charset="0"/>
              </a:rPr>
              <a:t>= 500 </a:t>
            </a:r>
            <a:r>
              <a:rPr lang="en-US" sz="2400">
                <a:latin typeface="Symbol" charset="0"/>
                <a:ea typeface="ＭＳ Ｐゴシック" charset="0"/>
                <a:sym typeface="Symbol" charset="0"/>
              </a:rPr>
              <a:t></a:t>
            </a:r>
            <a:r>
              <a:rPr lang="en-US" sz="2400">
                <a:latin typeface="Times New Roman" charset="0"/>
                <a:ea typeface="ＭＳ Ｐゴシック" charset="0"/>
              </a:rPr>
              <a:t>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879A1F-384F-8148-A69B-9CBADE8F2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019" y="3045619"/>
            <a:ext cx="2290762" cy="982662"/>
          </a:xfrm>
          <a:prstGeom prst="rect">
            <a:avLst/>
          </a:prstGeom>
          <a:solidFill>
            <a:srgbClr val="B5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>
                <a:latin typeface="Times New Roman" charset="0"/>
                <a:ea typeface="ＭＳ Ｐゴシック" charset="0"/>
              </a:rPr>
              <a:t> </a:t>
            </a:r>
            <a:r>
              <a:rPr lang="en-US" sz="2400">
                <a:latin typeface="Times New Roman" charset="0"/>
                <a:ea typeface="ＭＳ Ｐゴシック" charset="0"/>
              </a:rPr>
              <a:t>= 10000 </a:t>
            </a:r>
            <a:r>
              <a:rPr lang="en-US" sz="2400">
                <a:latin typeface="Symbol" charset="0"/>
                <a:ea typeface="ＭＳ Ｐゴシック" charset="0"/>
                <a:sym typeface="Symbol" charset="0"/>
              </a:rPr>
              <a:t></a:t>
            </a:r>
            <a:r>
              <a:rPr lang="en-US" sz="2400">
                <a:latin typeface="Times New Roman" charset="0"/>
                <a:ea typeface="ＭＳ Ｐゴシック" charset="0"/>
              </a:rPr>
              <a:t> m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BD5C078C-A227-8649-91E1-2328C760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156" y="1734344"/>
            <a:ext cx="80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latin typeface="Times New Roman" charset="0"/>
                <a:ea typeface="ＭＳ Ｐゴシック" charset="0"/>
              </a:rPr>
              <a:t>10 m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0D018BCF-8E68-6C45-ACDA-EF004D9C0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156" y="2175669"/>
            <a:ext cx="80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latin typeface="Times New Roman" charset="0"/>
                <a:ea typeface="ＭＳ Ｐゴシック" charset="0"/>
              </a:rPr>
              <a:t>10 m</a:t>
            </a:r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id="{A2A7544F-A4CB-6E47-9726-9B3F6C917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156" y="2585244"/>
            <a:ext cx="80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latin typeface="Times New Roman" charset="0"/>
                <a:ea typeface="ＭＳ Ｐゴシック" charset="0"/>
              </a:rPr>
              <a:t>10 m</a:t>
            </a:r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3E5BE25B-E26B-764B-BE15-414887D446A7}"/>
              </a:ext>
            </a:extLst>
          </p:cNvPr>
          <p:cNvSpPr txBox="1">
            <a:spLocks/>
          </p:cNvSpPr>
          <p:nvPr/>
        </p:nvSpPr>
        <p:spPr bwMode="auto">
          <a:xfrm>
            <a:off x="6300456" y="1704181"/>
            <a:ext cx="3368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(Particularly because of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forced logarithmic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variation of </a:t>
            </a:r>
            <a:r>
              <a:rPr lang="en-US" sz="2400" i="1">
                <a:latin typeface="Times New Roman" charset="0"/>
              </a:rPr>
              <a:t>a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-spacing)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C96C8A-3CFD-C546-B221-AFB8FABEA801}"/>
              </a:ext>
            </a:extLst>
          </p:cNvPr>
          <p:cNvSpPr/>
          <p:nvPr/>
        </p:nvSpPr>
        <p:spPr>
          <a:xfrm>
            <a:off x="545237" y="2278901"/>
            <a:ext cx="1681131" cy="23001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(Worth noting though that the Burger Excel spreadsheets are much more flexible &amp; adaptable! </a:t>
            </a:r>
          </a:p>
        </p:txBody>
      </p:sp>
    </p:spTree>
    <p:extLst>
      <p:ext uri="{BB962C8B-B14F-4D97-AF65-F5344CB8AC3E}">
        <p14:creationId xmlns:p14="http://schemas.microsoft.com/office/powerpoint/2010/main" val="12404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F57A69EA-5D9B-8D42-87DA-800BD3A5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7" y="119062"/>
            <a:ext cx="845661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200" i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Profiling</a:t>
            </a:r>
            <a:r>
              <a:rPr lang="en-US" sz="32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maintains constant </a:t>
            </a:r>
            <a:r>
              <a:rPr lang="en-US" sz="2400" i="1">
                <a:latin typeface="Times New Roman" charset="0"/>
                <a:ea typeface="ＭＳ Ｐゴシック" charset="0"/>
              </a:rPr>
              <a:t>a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-spacing while moving the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array laterally. Wenner array</a:t>
            </a:r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app</a:t>
            </a:r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a vertical contact:</a:t>
            </a:r>
            <a:endParaRPr lang="en-US" sz="3200" i="1">
              <a:solidFill>
                <a:srgbClr val="333399"/>
              </a:solidFill>
              <a:latin typeface="Arial Black" charset="0"/>
              <a:ea typeface="ＭＳ Ｐゴシック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893E-9B4B-6D48-90B9-643EF8A2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890837"/>
            <a:ext cx="9015412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2DBA7A-1160-7C4D-A222-EC20A0FB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2" y="1573212"/>
            <a:ext cx="4862513" cy="1219200"/>
          </a:xfrm>
          <a:prstGeom prst="rect">
            <a:avLst/>
          </a:prstGeom>
          <a:solidFill>
            <a:srgbClr val="FF4D3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50010E-19B8-3745-8469-2BDE2E75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1568449"/>
            <a:ext cx="4089400" cy="1219200"/>
          </a:xfrm>
          <a:prstGeom prst="rect">
            <a:avLst/>
          </a:prstGeom>
          <a:solidFill>
            <a:srgbClr val="FFF7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D6AFDF4-1E1A-C544-9F7F-B0C169D9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1954212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>
                <a:latin typeface="Arial" charset="0"/>
                <a:ea typeface="ＭＳ Ｐゴシック" charset="0"/>
              </a:rPr>
              <a:t> </a:t>
            </a:r>
            <a:r>
              <a:rPr lang="en-US" sz="2400" i="1">
                <a:latin typeface="Times New Roman" charset="0"/>
                <a:ea typeface="ＭＳ Ｐゴシック" charset="0"/>
              </a:rPr>
              <a:t>= </a:t>
            </a:r>
            <a:r>
              <a:rPr lang="en-US" sz="2400">
                <a:latin typeface="Times New Roman" charset="0"/>
                <a:ea typeface="ＭＳ Ｐゴシック" charset="0"/>
              </a:rPr>
              <a:t>100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Symbol" charset="0"/>
                <a:ea typeface="ＭＳ Ｐゴシック" charset="0"/>
                <a:sym typeface="Symbol" charset="0"/>
              </a:rPr>
              <a:t>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m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B0308F8A-6827-3C4F-8BC6-9C6E0ADF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175" y="1954212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>
                <a:latin typeface="Arial" charset="0"/>
                <a:ea typeface="ＭＳ Ｐゴシック" charset="0"/>
              </a:rPr>
              <a:t> </a:t>
            </a:r>
            <a:r>
              <a:rPr lang="en-US" sz="2400" i="1">
                <a:latin typeface="Times New Roman" charset="0"/>
                <a:ea typeface="ＭＳ Ｐゴシック" charset="0"/>
              </a:rPr>
              <a:t>= </a:t>
            </a:r>
            <a:r>
              <a:rPr lang="en-US" sz="2400">
                <a:latin typeface="Times New Roman" charset="0"/>
                <a:ea typeface="ＭＳ Ｐゴシック" charset="0"/>
              </a:rPr>
              <a:t>10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Symbol" charset="0"/>
                <a:ea typeface="ＭＳ Ｐゴシック" charset="0"/>
                <a:sym typeface="Symbol" charset="0"/>
              </a:rPr>
              <a:t>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m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02D046D-349E-4340-A503-C14AE2E055B6}"/>
              </a:ext>
            </a:extLst>
          </p:cNvPr>
          <p:cNvSpPr>
            <a:spLocks/>
          </p:cNvSpPr>
          <p:nvPr/>
        </p:nvSpPr>
        <p:spPr bwMode="auto">
          <a:xfrm>
            <a:off x="5273675" y="1224297"/>
            <a:ext cx="2352675" cy="356852"/>
          </a:xfrm>
          <a:custGeom>
            <a:avLst/>
            <a:gdLst>
              <a:gd name="T0" fmla="*/ 0 w 3000"/>
              <a:gd name="T1" fmla="*/ 294 h 294"/>
              <a:gd name="T2" fmla="*/ 0 w 3000"/>
              <a:gd name="T3" fmla="*/ 0 h 294"/>
              <a:gd name="T4" fmla="*/ 3000 w 3000"/>
              <a:gd name="T5" fmla="*/ 0 h 294"/>
              <a:gd name="T6" fmla="*/ 3000 w 3000"/>
              <a:gd name="T7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00" h="294">
                <a:moveTo>
                  <a:pt x="0" y="294"/>
                </a:moveTo>
                <a:lnTo>
                  <a:pt x="0" y="0"/>
                </a:lnTo>
                <a:lnTo>
                  <a:pt x="3000" y="0"/>
                </a:lnTo>
                <a:lnTo>
                  <a:pt x="3000" y="294"/>
                </a:lnTo>
              </a:path>
            </a:pathLst>
          </a:custGeom>
          <a:noFill/>
          <a:ln w="50800">
            <a:solidFill>
              <a:srgbClr val="0039AC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68DDD3D-D49B-664B-A5E2-6AD00D0A0B68}"/>
              </a:ext>
            </a:extLst>
          </p:cNvPr>
          <p:cNvSpPr>
            <a:spLocks/>
          </p:cNvSpPr>
          <p:nvPr/>
        </p:nvSpPr>
        <p:spPr bwMode="auto">
          <a:xfrm>
            <a:off x="6053195" y="1365942"/>
            <a:ext cx="793636" cy="215207"/>
          </a:xfrm>
          <a:custGeom>
            <a:avLst/>
            <a:gdLst>
              <a:gd name="T0" fmla="*/ 0 w 1012"/>
              <a:gd name="T1" fmla="*/ 275 h 275"/>
              <a:gd name="T2" fmla="*/ 0 w 1012"/>
              <a:gd name="T3" fmla="*/ 0 h 275"/>
              <a:gd name="T4" fmla="*/ 1012 w 1012"/>
              <a:gd name="T5" fmla="*/ 0 h 275"/>
              <a:gd name="T6" fmla="*/ 1012 w 1012"/>
              <a:gd name="T7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275">
                <a:moveTo>
                  <a:pt x="0" y="275"/>
                </a:moveTo>
                <a:lnTo>
                  <a:pt x="0" y="0"/>
                </a:lnTo>
                <a:lnTo>
                  <a:pt x="1012" y="0"/>
                </a:lnTo>
                <a:lnTo>
                  <a:pt x="1012" y="269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4CF247-C707-144F-9F23-BE91823D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122" y="1136649"/>
            <a:ext cx="180372" cy="1799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6DDE9F-312A-E94C-B516-416AE3543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998" y="1275164"/>
            <a:ext cx="180372" cy="1799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 dirty="0">
              <a:latin typeface="Arial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F00F0-D33F-1649-89B2-C024092D4ADB}"/>
              </a:ext>
            </a:extLst>
          </p:cNvPr>
          <p:cNvSpPr txBox="1"/>
          <p:nvPr/>
        </p:nvSpPr>
        <p:spPr>
          <a:xfrm>
            <a:off x="5798773" y="1073427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333399"/>
                </a:solidFill>
                <a:latin typeface="Times New Roman" charset="0"/>
                <a:ea typeface="ＭＳ Ｐゴシック" charset="0"/>
              </a:rPr>
              <a:t>I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4168C-02A0-1E4C-B46C-4D73B0B88808}"/>
              </a:ext>
            </a:extLst>
          </p:cNvPr>
          <p:cNvSpPr txBox="1"/>
          <p:nvPr/>
        </p:nvSpPr>
        <p:spPr>
          <a:xfrm>
            <a:off x="6167939" y="12097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4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89A5F69-9476-8942-9097-81857A9F2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7" y="108744"/>
            <a:ext cx="83920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Sounding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maintains a constant center while increasing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the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a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-spacing.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Wenner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array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 dirty="0">
                <a:latin typeface="Times New Roman" charset="0"/>
                <a:ea typeface="ＭＳ Ｐゴシック" charset="0"/>
              </a:rPr>
              <a:t>app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a vertical contact:</a:t>
            </a:r>
            <a:endParaRPr lang="en-US" sz="3200" i="1" dirty="0">
              <a:solidFill>
                <a:srgbClr val="333399"/>
              </a:solidFill>
              <a:latin typeface="Arial Black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BA22DE-219E-CD43-8313-980ADD64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2" y="1562894"/>
            <a:ext cx="4862513" cy="1219200"/>
          </a:xfrm>
          <a:prstGeom prst="rect">
            <a:avLst/>
          </a:prstGeom>
          <a:solidFill>
            <a:srgbClr val="FF4D3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B8936-2107-1245-9F10-AE788C54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1558131"/>
            <a:ext cx="4089400" cy="1219200"/>
          </a:xfrm>
          <a:prstGeom prst="rect">
            <a:avLst/>
          </a:prstGeom>
          <a:solidFill>
            <a:srgbClr val="FFF7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E0BD3DE-7F1A-9248-B18C-1F7F1A308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1943894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>
                <a:latin typeface="Arial" charset="0"/>
                <a:ea typeface="ＭＳ Ｐゴシック" charset="0"/>
              </a:rPr>
              <a:t> </a:t>
            </a:r>
            <a:r>
              <a:rPr lang="en-US" sz="2400" i="1">
                <a:latin typeface="Times New Roman" charset="0"/>
                <a:ea typeface="ＭＳ Ｐゴシック" charset="0"/>
              </a:rPr>
              <a:t>= </a:t>
            </a:r>
            <a:r>
              <a:rPr lang="en-US" sz="2400">
                <a:latin typeface="Times New Roman" charset="0"/>
                <a:ea typeface="ＭＳ Ｐゴシック" charset="0"/>
              </a:rPr>
              <a:t>100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Symbol" charset="0"/>
                <a:ea typeface="ＭＳ Ｐゴシック" charset="0"/>
                <a:sym typeface="Symbol" charset="0"/>
              </a:rPr>
              <a:t>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m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AFCEDD7-E8EC-2148-8A96-092635136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1943894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>
                <a:latin typeface="Arial" charset="0"/>
                <a:ea typeface="ＭＳ Ｐゴシック" charset="0"/>
              </a:rPr>
              <a:t> </a:t>
            </a:r>
            <a:r>
              <a:rPr lang="en-US" sz="2400" i="1">
                <a:latin typeface="Times New Roman" charset="0"/>
                <a:ea typeface="ＭＳ Ｐゴシック" charset="0"/>
              </a:rPr>
              <a:t>= </a:t>
            </a:r>
            <a:r>
              <a:rPr lang="en-US" sz="2400">
                <a:latin typeface="Times New Roman" charset="0"/>
                <a:ea typeface="ＭＳ Ｐゴシック" charset="0"/>
              </a:rPr>
              <a:t>10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Symbol" charset="0"/>
                <a:ea typeface="ＭＳ Ｐゴシック" charset="0"/>
                <a:sym typeface="Symbol" charset="0"/>
              </a:rPr>
              <a:t>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m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F56A5-9E95-A84E-8538-2117C17A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50369"/>
            <a:ext cx="8896350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Line 14">
            <a:extLst>
              <a:ext uri="{FF2B5EF4-FFF2-40B4-BE49-F238E27FC236}">
                <a16:creationId xmlns:a16="http://schemas.microsoft.com/office/drawing/2014/main" id="{1B2F8CEB-7CFF-1242-847A-A14DD505F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1453356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ACB46F7C-A304-4540-8B8A-49269758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7" y="1516856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latin typeface="Times New Roman" charset="0"/>
                <a:ea typeface="ＭＳ Ｐゴシック" charset="0"/>
              </a:rPr>
              <a:t>x</a:t>
            </a:r>
            <a:endParaRPr lang="en-US" sz="2400" i="1">
              <a:latin typeface="Arial" charset="0"/>
              <a:ea typeface="ＭＳ Ｐゴシック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CC086C5-5DCB-6749-8A5F-029E4DFCFF99}"/>
              </a:ext>
            </a:extLst>
          </p:cNvPr>
          <p:cNvSpPr>
            <a:spLocks/>
          </p:cNvSpPr>
          <p:nvPr/>
        </p:nvSpPr>
        <p:spPr bwMode="auto">
          <a:xfrm>
            <a:off x="2331692" y="1207259"/>
            <a:ext cx="2352675" cy="356852"/>
          </a:xfrm>
          <a:custGeom>
            <a:avLst/>
            <a:gdLst>
              <a:gd name="T0" fmla="*/ 0 w 3000"/>
              <a:gd name="T1" fmla="*/ 294 h 294"/>
              <a:gd name="T2" fmla="*/ 0 w 3000"/>
              <a:gd name="T3" fmla="*/ 0 h 294"/>
              <a:gd name="T4" fmla="*/ 3000 w 3000"/>
              <a:gd name="T5" fmla="*/ 0 h 294"/>
              <a:gd name="T6" fmla="*/ 3000 w 3000"/>
              <a:gd name="T7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00" h="294">
                <a:moveTo>
                  <a:pt x="0" y="294"/>
                </a:moveTo>
                <a:lnTo>
                  <a:pt x="0" y="0"/>
                </a:lnTo>
                <a:lnTo>
                  <a:pt x="3000" y="0"/>
                </a:lnTo>
                <a:lnTo>
                  <a:pt x="3000" y="294"/>
                </a:lnTo>
              </a:path>
            </a:pathLst>
          </a:custGeom>
          <a:noFill/>
          <a:ln w="50800">
            <a:solidFill>
              <a:srgbClr val="0039AC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940A94F-5E90-5E45-A741-4904770DE889}"/>
              </a:ext>
            </a:extLst>
          </p:cNvPr>
          <p:cNvSpPr>
            <a:spLocks/>
          </p:cNvSpPr>
          <p:nvPr/>
        </p:nvSpPr>
        <p:spPr bwMode="auto">
          <a:xfrm>
            <a:off x="3111212" y="1348904"/>
            <a:ext cx="793636" cy="215207"/>
          </a:xfrm>
          <a:custGeom>
            <a:avLst/>
            <a:gdLst>
              <a:gd name="T0" fmla="*/ 0 w 1012"/>
              <a:gd name="T1" fmla="*/ 275 h 275"/>
              <a:gd name="T2" fmla="*/ 0 w 1012"/>
              <a:gd name="T3" fmla="*/ 0 h 275"/>
              <a:gd name="T4" fmla="*/ 1012 w 1012"/>
              <a:gd name="T5" fmla="*/ 0 h 275"/>
              <a:gd name="T6" fmla="*/ 1012 w 1012"/>
              <a:gd name="T7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275">
                <a:moveTo>
                  <a:pt x="0" y="275"/>
                </a:moveTo>
                <a:lnTo>
                  <a:pt x="0" y="0"/>
                </a:lnTo>
                <a:lnTo>
                  <a:pt x="1012" y="0"/>
                </a:lnTo>
                <a:lnTo>
                  <a:pt x="1012" y="269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74D4A6-BD80-FB42-8B02-D43DBF78B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139" y="1119611"/>
            <a:ext cx="180372" cy="1799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7013AF-6310-2847-A32D-0697B263A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015" y="1258126"/>
            <a:ext cx="180372" cy="1799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 dirty="0">
              <a:latin typeface="Arial" charset="0"/>
              <a:ea typeface="ＭＳ Ｐゴシック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AAA58-63D1-B643-B321-5F19EF2DE4DA}"/>
              </a:ext>
            </a:extLst>
          </p:cNvPr>
          <p:cNvSpPr txBox="1"/>
          <p:nvPr/>
        </p:nvSpPr>
        <p:spPr>
          <a:xfrm>
            <a:off x="2856790" y="1056389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333399"/>
                </a:solidFill>
                <a:latin typeface="Times New Roman" charset="0"/>
                <a:ea typeface="ＭＳ Ｐゴシック" charset="0"/>
              </a:rPr>
              <a:t>I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907702-E994-6749-95E5-430C88DBCA47}"/>
              </a:ext>
            </a:extLst>
          </p:cNvPr>
          <p:cNvSpPr txBox="1"/>
          <p:nvPr/>
        </p:nvSpPr>
        <p:spPr>
          <a:xfrm>
            <a:off x="3225956" y="119269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2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BD53CA-B77E-C043-AB51-5E603EDF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180975"/>
            <a:ext cx="5362575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7154C73-D82F-764D-B428-B79B231E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2" y="644525"/>
            <a:ext cx="340189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Sensitivity kernels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apparent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resistivity (assumes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 homogeneous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Earth model). This is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 measure of how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much a perturbation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of resistivity at a given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point in the Earth can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be expected to change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measurement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resistivity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array (reds positive,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blue-greens negative,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yellow ~ zero).</a:t>
            </a:r>
          </a:p>
        </p:txBody>
      </p:sp>
    </p:spTree>
    <p:extLst>
      <p:ext uri="{BB962C8B-B14F-4D97-AF65-F5344CB8AC3E}">
        <p14:creationId xmlns:p14="http://schemas.microsoft.com/office/powerpoint/2010/main" val="134569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1869BC86-8C8C-FB48-B5A0-85602BB6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7" y="284162"/>
            <a:ext cx="557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DC Electrical Resistivity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C2B6D-1C8B-8149-9677-112E236EE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49" y="2373312"/>
            <a:ext cx="7967663" cy="273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FED6959-89CA-9541-AA49-59E7D36C3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0449" y="2363787"/>
            <a:ext cx="7967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843E24B-9143-4A45-80F4-13A2AE916B8D}"/>
              </a:ext>
            </a:extLst>
          </p:cNvPr>
          <p:cNvSpPr>
            <a:spLocks/>
          </p:cNvSpPr>
          <p:nvPr/>
        </p:nvSpPr>
        <p:spPr bwMode="auto">
          <a:xfrm>
            <a:off x="3194049" y="1570037"/>
            <a:ext cx="5645150" cy="485775"/>
          </a:xfrm>
          <a:custGeom>
            <a:avLst/>
            <a:gdLst>
              <a:gd name="T0" fmla="*/ 0 w 3556"/>
              <a:gd name="T1" fmla="*/ 306 h 306"/>
              <a:gd name="T2" fmla="*/ 0 w 3556"/>
              <a:gd name="T3" fmla="*/ 6 h 306"/>
              <a:gd name="T4" fmla="*/ 3556 w 3556"/>
              <a:gd name="T5" fmla="*/ 0 h 306"/>
              <a:gd name="T6" fmla="*/ 3556 w 3556"/>
              <a:gd name="T7" fmla="*/ 288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56" h="306">
                <a:moveTo>
                  <a:pt x="0" y="306"/>
                </a:moveTo>
                <a:lnTo>
                  <a:pt x="0" y="6"/>
                </a:lnTo>
                <a:lnTo>
                  <a:pt x="3556" y="0"/>
                </a:lnTo>
                <a:lnTo>
                  <a:pt x="3556" y="28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72C49BE6-BF6A-2649-94D6-EE51B89A3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4" y="1666875"/>
            <a:ext cx="1069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2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Source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A3FBD0E-030C-2A4F-8B12-C7DD143D7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4" y="1651000"/>
            <a:ext cx="7270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2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Sink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F192F741-6A8A-7249-98C7-DA85C5D77F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3274" y="1579562"/>
            <a:ext cx="852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3D41E940-324E-5B43-9E9C-2795A4DAA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049" y="177800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994B86E-AA63-E041-B91B-788AF032F979}"/>
              </a:ext>
            </a:extLst>
          </p:cNvPr>
          <p:cNvSpPr>
            <a:spLocks/>
          </p:cNvSpPr>
          <p:nvPr/>
        </p:nvSpPr>
        <p:spPr bwMode="auto">
          <a:xfrm>
            <a:off x="3184524" y="2354262"/>
            <a:ext cx="5664200" cy="1858963"/>
          </a:xfrm>
          <a:custGeom>
            <a:avLst/>
            <a:gdLst>
              <a:gd name="T0" fmla="*/ 0 w 3568"/>
              <a:gd name="T1" fmla="*/ 12 h 1171"/>
              <a:gd name="T2" fmla="*/ 687 w 3568"/>
              <a:gd name="T3" fmla="*/ 862 h 1171"/>
              <a:gd name="T4" fmla="*/ 1818 w 3568"/>
              <a:gd name="T5" fmla="*/ 1156 h 1171"/>
              <a:gd name="T6" fmla="*/ 2737 w 3568"/>
              <a:gd name="T7" fmla="*/ 950 h 1171"/>
              <a:gd name="T8" fmla="*/ 3568 w 3568"/>
              <a:gd name="T9" fmla="*/ 0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8" h="1171">
                <a:moveTo>
                  <a:pt x="0" y="12"/>
                </a:moveTo>
                <a:cubicBezTo>
                  <a:pt x="192" y="341"/>
                  <a:pt x="384" y="671"/>
                  <a:pt x="687" y="862"/>
                </a:cubicBezTo>
                <a:cubicBezTo>
                  <a:pt x="990" y="1053"/>
                  <a:pt x="1476" y="1141"/>
                  <a:pt x="1818" y="1156"/>
                </a:cubicBezTo>
                <a:cubicBezTo>
                  <a:pt x="2160" y="1171"/>
                  <a:pt x="2445" y="1143"/>
                  <a:pt x="2737" y="950"/>
                </a:cubicBezTo>
                <a:cubicBezTo>
                  <a:pt x="3029" y="757"/>
                  <a:pt x="3298" y="378"/>
                  <a:pt x="3568" y="0"/>
                </a:cubicBezTo>
              </a:path>
            </a:pathLst>
          </a:custGeom>
          <a:noFill/>
          <a:ln w="76200">
            <a:solidFill>
              <a:srgbClr val="FF01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100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2A814566-599C-F945-91E6-81EB30B1CC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1862" y="2363787"/>
            <a:ext cx="287337" cy="396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CCD972CD-4108-7B44-B363-A1090DB01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049" y="2413000"/>
            <a:ext cx="188913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3BF90CD9-5F14-1644-B16B-9B96D502F3A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00599" y="2133600"/>
            <a:ext cx="219075" cy="219075"/>
          </a:xfrm>
          <a:prstGeom prst="triangle">
            <a:avLst>
              <a:gd name="adj" fmla="val 50000"/>
            </a:avLst>
          </a:prstGeom>
          <a:solidFill>
            <a:srgbClr val="050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250395A8-065B-784D-88D7-086F1F1E05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857999" y="2127250"/>
            <a:ext cx="219075" cy="219075"/>
          </a:xfrm>
          <a:prstGeom prst="triangle">
            <a:avLst>
              <a:gd name="adj" fmla="val 50000"/>
            </a:avLst>
          </a:prstGeom>
          <a:solidFill>
            <a:srgbClr val="050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A9747D8-B793-2F48-B1FB-15351B7768E0}"/>
              </a:ext>
            </a:extLst>
          </p:cNvPr>
          <p:cNvSpPr>
            <a:spLocks/>
          </p:cNvSpPr>
          <p:nvPr/>
        </p:nvSpPr>
        <p:spPr bwMode="auto">
          <a:xfrm>
            <a:off x="4910137" y="1768475"/>
            <a:ext cx="2054225" cy="347662"/>
          </a:xfrm>
          <a:custGeom>
            <a:avLst/>
            <a:gdLst>
              <a:gd name="T0" fmla="*/ 0 w 1294"/>
              <a:gd name="T1" fmla="*/ 219 h 219"/>
              <a:gd name="T2" fmla="*/ 0 w 1294"/>
              <a:gd name="T3" fmla="*/ 63 h 219"/>
              <a:gd name="T4" fmla="*/ 388 w 1294"/>
              <a:gd name="T5" fmla="*/ 63 h 219"/>
              <a:gd name="T6" fmla="*/ 413 w 1294"/>
              <a:gd name="T7" fmla="*/ 138 h 219"/>
              <a:gd name="T8" fmla="*/ 475 w 1294"/>
              <a:gd name="T9" fmla="*/ 0 h 219"/>
              <a:gd name="T10" fmla="*/ 513 w 1294"/>
              <a:gd name="T11" fmla="*/ 138 h 219"/>
              <a:gd name="T12" fmla="*/ 575 w 1294"/>
              <a:gd name="T13" fmla="*/ 0 h 219"/>
              <a:gd name="T14" fmla="*/ 619 w 1294"/>
              <a:gd name="T15" fmla="*/ 131 h 219"/>
              <a:gd name="T16" fmla="*/ 669 w 1294"/>
              <a:gd name="T17" fmla="*/ 6 h 219"/>
              <a:gd name="T18" fmla="*/ 706 w 1294"/>
              <a:gd name="T19" fmla="*/ 75 h 219"/>
              <a:gd name="T20" fmla="*/ 1294 w 1294"/>
              <a:gd name="T21" fmla="*/ 75 h 219"/>
              <a:gd name="T22" fmla="*/ 1294 w 1294"/>
              <a:gd name="T23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4" h="219">
                <a:moveTo>
                  <a:pt x="0" y="219"/>
                </a:moveTo>
                <a:lnTo>
                  <a:pt x="0" y="63"/>
                </a:lnTo>
                <a:lnTo>
                  <a:pt x="388" y="63"/>
                </a:lnTo>
                <a:lnTo>
                  <a:pt x="413" y="138"/>
                </a:lnTo>
                <a:lnTo>
                  <a:pt x="475" y="0"/>
                </a:lnTo>
                <a:lnTo>
                  <a:pt x="513" y="138"/>
                </a:lnTo>
                <a:lnTo>
                  <a:pt x="575" y="0"/>
                </a:lnTo>
                <a:lnTo>
                  <a:pt x="619" y="131"/>
                </a:lnTo>
                <a:lnTo>
                  <a:pt x="669" y="6"/>
                </a:lnTo>
                <a:lnTo>
                  <a:pt x="706" y="75"/>
                </a:lnTo>
                <a:lnTo>
                  <a:pt x="1294" y="75"/>
                </a:lnTo>
                <a:lnTo>
                  <a:pt x="1294" y="219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1BFBD6-C4DD-BE4B-A3B2-AFA2382F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599" y="1403350"/>
            <a:ext cx="328613" cy="3365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D52A577C-7893-1341-93E5-EC70D536D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2" y="4240212"/>
            <a:ext cx="2570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0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Current (charge) flow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C6DEBFC-8117-9246-B2B1-572558584AB6}"/>
              </a:ext>
            </a:extLst>
          </p:cNvPr>
          <p:cNvSpPr>
            <a:spLocks/>
          </p:cNvSpPr>
          <p:nvPr/>
        </p:nvSpPr>
        <p:spPr bwMode="auto">
          <a:xfrm>
            <a:off x="6964362" y="2354262"/>
            <a:ext cx="3413125" cy="1946275"/>
          </a:xfrm>
          <a:custGeom>
            <a:avLst/>
            <a:gdLst>
              <a:gd name="T0" fmla="*/ 0 w 2150"/>
              <a:gd name="T1" fmla="*/ 0 h 1226"/>
              <a:gd name="T2" fmla="*/ 37 w 2150"/>
              <a:gd name="T3" fmla="*/ 337 h 1226"/>
              <a:gd name="T4" fmla="*/ 162 w 2150"/>
              <a:gd name="T5" fmla="*/ 700 h 1226"/>
              <a:gd name="T6" fmla="*/ 444 w 2150"/>
              <a:gd name="T7" fmla="*/ 944 h 1226"/>
              <a:gd name="T8" fmla="*/ 937 w 2150"/>
              <a:gd name="T9" fmla="*/ 1169 h 1226"/>
              <a:gd name="T10" fmla="*/ 1781 w 2150"/>
              <a:gd name="T11" fmla="*/ 1194 h 1226"/>
              <a:gd name="T12" fmla="*/ 2150 w 2150"/>
              <a:gd name="T13" fmla="*/ 975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0" h="1226">
                <a:moveTo>
                  <a:pt x="0" y="0"/>
                </a:moveTo>
                <a:cubicBezTo>
                  <a:pt x="5" y="110"/>
                  <a:pt x="10" y="220"/>
                  <a:pt x="37" y="337"/>
                </a:cubicBezTo>
                <a:cubicBezTo>
                  <a:pt x="64" y="454"/>
                  <a:pt x="94" y="599"/>
                  <a:pt x="162" y="700"/>
                </a:cubicBezTo>
                <a:cubicBezTo>
                  <a:pt x="230" y="801"/>
                  <a:pt x="315" y="866"/>
                  <a:pt x="444" y="944"/>
                </a:cubicBezTo>
                <a:cubicBezTo>
                  <a:pt x="573" y="1022"/>
                  <a:pt x="714" y="1127"/>
                  <a:pt x="937" y="1169"/>
                </a:cubicBezTo>
                <a:cubicBezTo>
                  <a:pt x="1160" y="1211"/>
                  <a:pt x="1579" y="1226"/>
                  <a:pt x="1781" y="1194"/>
                </a:cubicBezTo>
                <a:cubicBezTo>
                  <a:pt x="1983" y="1162"/>
                  <a:pt x="2066" y="1068"/>
                  <a:pt x="2150" y="975"/>
                </a:cubicBezTo>
              </a:path>
            </a:pathLst>
          </a:custGeom>
          <a:noFill/>
          <a:ln w="38100">
            <a:solidFill>
              <a:srgbClr val="0505FF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505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8D4B741-DA17-E34F-97EE-70EA6DDFDC31}"/>
              </a:ext>
            </a:extLst>
          </p:cNvPr>
          <p:cNvSpPr>
            <a:spLocks/>
          </p:cNvSpPr>
          <p:nvPr/>
        </p:nvSpPr>
        <p:spPr bwMode="auto">
          <a:xfrm flipH="1">
            <a:off x="1814512" y="2387600"/>
            <a:ext cx="3109912" cy="1946275"/>
          </a:xfrm>
          <a:custGeom>
            <a:avLst/>
            <a:gdLst>
              <a:gd name="T0" fmla="*/ 0 w 2150"/>
              <a:gd name="T1" fmla="*/ 0 h 1226"/>
              <a:gd name="T2" fmla="*/ 37 w 2150"/>
              <a:gd name="T3" fmla="*/ 337 h 1226"/>
              <a:gd name="T4" fmla="*/ 162 w 2150"/>
              <a:gd name="T5" fmla="*/ 700 h 1226"/>
              <a:gd name="T6" fmla="*/ 444 w 2150"/>
              <a:gd name="T7" fmla="*/ 944 h 1226"/>
              <a:gd name="T8" fmla="*/ 937 w 2150"/>
              <a:gd name="T9" fmla="*/ 1169 h 1226"/>
              <a:gd name="T10" fmla="*/ 1781 w 2150"/>
              <a:gd name="T11" fmla="*/ 1194 h 1226"/>
              <a:gd name="T12" fmla="*/ 2150 w 2150"/>
              <a:gd name="T13" fmla="*/ 975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0" h="1226">
                <a:moveTo>
                  <a:pt x="0" y="0"/>
                </a:moveTo>
                <a:cubicBezTo>
                  <a:pt x="5" y="110"/>
                  <a:pt x="10" y="220"/>
                  <a:pt x="37" y="337"/>
                </a:cubicBezTo>
                <a:cubicBezTo>
                  <a:pt x="64" y="454"/>
                  <a:pt x="94" y="599"/>
                  <a:pt x="162" y="700"/>
                </a:cubicBezTo>
                <a:cubicBezTo>
                  <a:pt x="230" y="801"/>
                  <a:pt x="315" y="866"/>
                  <a:pt x="444" y="944"/>
                </a:cubicBezTo>
                <a:cubicBezTo>
                  <a:pt x="573" y="1022"/>
                  <a:pt x="714" y="1127"/>
                  <a:pt x="937" y="1169"/>
                </a:cubicBezTo>
                <a:cubicBezTo>
                  <a:pt x="1160" y="1211"/>
                  <a:pt x="1579" y="1226"/>
                  <a:pt x="1781" y="1194"/>
                </a:cubicBezTo>
                <a:cubicBezTo>
                  <a:pt x="1983" y="1162"/>
                  <a:pt x="2066" y="1068"/>
                  <a:pt x="2150" y="975"/>
                </a:cubicBezTo>
              </a:path>
            </a:pathLst>
          </a:custGeom>
          <a:noFill/>
          <a:ln w="38100">
            <a:solidFill>
              <a:srgbClr val="0505FF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505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E2DD784E-B5CC-7248-AAE6-56FF4E01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7" y="3641725"/>
            <a:ext cx="1481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Electrical</a:t>
            </a:r>
          </a:p>
          <a:p>
            <a:pPr eaLnBrk="0" hangingPunct="0"/>
            <a:r>
              <a:rPr lang="en-US" sz="18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equipotential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D6B55D-12A1-EE43-A451-EE3F91D0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7" y="5681662"/>
            <a:ext cx="24526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Text Box 26">
            <a:extLst>
              <a:ext uri="{FF2B5EF4-FFF2-40B4-BE49-F238E27FC236}">
                <a16:creationId xmlns:a16="http://schemas.microsoft.com/office/drawing/2014/main" id="{1A4FAFE1-94E1-B04D-8D5D-05CA15AED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49" y="5260975"/>
            <a:ext cx="1876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Ohm’s Law: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F87CA443-9FA4-4345-87B4-602115FC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2" y="5741987"/>
            <a:ext cx="53319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 for a given current 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24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and electrode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spacing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(defines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),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depends on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E37E777-E8EF-7D49-A623-BAA75A4D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4" y="6118225"/>
            <a:ext cx="2365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" name="Line 29">
            <a:extLst>
              <a:ext uri="{FF2B5EF4-FFF2-40B4-BE49-F238E27FC236}">
                <a16:creationId xmlns:a16="http://schemas.microsoft.com/office/drawing/2014/main" id="{22D3F8A1-603D-7A41-B84D-705DD3D89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8337" y="1227137"/>
            <a:ext cx="563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F2ACDC-4DB2-BA4C-A860-2A896114D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099" y="1135062"/>
            <a:ext cx="295275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4B6ABB59-36F1-8840-B685-4888995D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2" y="99853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d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AutoShape 7">
            <a:extLst>
              <a:ext uri="{FF2B5EF4-FFF2-40B4-BE49-F238E27FC236}">
                <a16:creationId xmlns:a16="http://schemas.microsoft.com/office/drawing/2014/main" id="{D056615C-6FB9-B340-A514-72AAB495828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37713" y="2067859"/>
            <a:ext cx="307975" cy="287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0C16FFED-77D1-0848-8DF3-6CE549754B5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687625" y="2040872"/>
            <a:ext cx="307975" cy="287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EB818460-3092-9642-B44A-5405C9A0352F}"/>
              </a:ext>
            </a:extLst>
          </p:cNvPr>
          <p:cNvSpPr txBox="1"/>
          <p:nvPr/>
        </p:nvSpPr>
        <p:spPr>
          <a:xfrm>
            <a:off x="3009515" y="192563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+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F9C3792D-0705-814F-A81E-689B647DC732}"/>
              </a:ext>
            </a:extLst>
          </p:cNvPr>
          <p:cNvSpPr txBox="1"/>
          <p:nvPr/>
        </p:nvSpPr>
        <p:spPr>
          <a:xfrm>
            <a:off x="8688180" y="193161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–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11BC624-C554-EE4C-95EE-F0868D193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217" y="1718687"/>
            <a:ext cx="328613" cy="3365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F83A642F-584F-AB45-8662-A8B47189980E}"/>
              </a:ext>
            </a:extLst>
          </p:cNvPr>
          <p:cNvSpPr txBox="1"/>
          <p:nvPr/>
        </p:nvSpPr>
        <p:spPr>
          <a:xfrm>
            <a:off x="6275602" y="1643617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/>
                <a:cs typeface="Times New Roman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69799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F5126-1A47-134C-AEC8-51B1221B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1103313"/>
            <a:ext cx="6137275" cy="4408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AEF66B28-4666-0644-9328-A4CE036E9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1163" y="1116013"/>
            <a:ext cx="9525" cy="4398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C69B094-D820-B041-9481-7CF5316605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5100" y="1116013"/>
            <a:ext cx="9525" cy="4398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AA9F3042-47C2-C449-AEE9-3904FE599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9038" y="1116013"/>
            <a:ext cx="9525" cy="4398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C1C5170F-C958-A743-88B2-270563D790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4563" y="1117600"/>
            <a:ext cx="9525" cy="439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132E91F7-B8A8-4045-A64D-8B5B70E4C1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48500" y="1117600"/>
            <a:ext cx="9525" cy="439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5CFD08B2-0086-8244-9607-8A08DD6222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2438" y="1117600"/>
            <a:ext cx="9525" cy="439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9CF2D29B-0BA0-9942-BF5B-07538B6A83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7963" y="1116013"/>
            <a:ext cx="9525" cy="4398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AF61C494-73E5-0B47-A5EF-9C62D617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5462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BC2D2A73-3CDF-064D-9A7B-F96011245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54625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10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1A10B02D-CEF7-934C-9A5D-ED0C08135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5461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1000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26AC87A-A111-8F46-A616-06051267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5462588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10</a:t>
            </a:r>
            <a:r>
              <a:rPr lang="en-US" sz="2400" baseline="30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4</a:t>
            </a:r>
            <a:endParaRPr lang="en-US" sz="240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CD552FFF-D5F5-E64B-BDA5-5E05ED64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5461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10</a:t>
            </a:r>
            <a:r>
              <a:rPr lang="en-US" sz="2400" baseline="30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5</a:t>
            </a:r>
            <a:endParaRPr lang="en-US" sz="240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2BFC4B18-C912-BC40-BDE3-D6BF025DF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800" y="5461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10</a:t>
            </a:r>
            <a:r>
              <a:rPr lang="en-US" sz="2400" baseline="30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6</a:t>
            </a:r>
            <a:endParaRPr lang="en-US" sz="240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C426F531-BCBB-7347-91AD-BE68EC170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4610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100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B89558F-2B1F-3B4B-9688-3D2BF8A40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5883275"/>
            <a:ext cx="241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Resistivity (</a:t>
            </a:r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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 m)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56EE13-AE1D-8F4A-873D-FA3251B17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1122363"/>
            <a:ext cx="2044700" cy="274637"/>
          </a:xfrm>
          <a:prstGeom prst="rect">
            <a:avLst/>
          </a:prstGeom>
          <a:solidFill>
            <a:srgbClr val="FFA755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latin typeface="Arial" charset="0"/>
                <a:ea typeface="ＭＳ Ｐゴシック" charset="0"/>
              </a:rPr>
              <a:t>clay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420A0E-6521-6B48-A9DE-546697DC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975" y="1492250"/>
            <a:ext cx="376238" cy="274638"/>
          </a:xfrm>
          <a:prstGeom prst="rect">
            <a:avLst/>
          </a:prstGeom>
          <a:solidFill>
            <a:srgbClr val="FFA755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topsoil</a:t>
            </a:r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6A0418-5D2E-AB41-8BE4-5E9254E99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8" y="2606675"/>
            <a:ext cx="2703512" cy="274638"/>
          </a:xfrm>
          <a:prstGeom prst="rect">
            <a:avLst/>
          </a:prstGeom>
          <a:solidFill>
            <a:srgbClr val="FF4D3C"/>
          </a:solidFill>
          <a:ln w="9525">
            <a:solidFill>
              <a:srgbClr val="FF01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shale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BF9548-8B34-E647-8BFF-69AACFB79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2978150"/>
            <a:ext cx="1036637" cy="274638"/>
          </a:xfrm>
          <a:prstGeom prst="rect">
            <a:avLst/>
          </a:prstGeom>
          <a:solidFill>
            <a:srgbClr val="FF4D3C"/>
          </a:solidFill>
          <a:ln w="9525">
            <a:solidFill>
              <a:srgbClr val="FF01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porous limestone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209C79-746C-9A4A-B69F-E984A88F7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5" y="3349625"/>
            <a:ext cx="3028950" cy="274638"/>
          </a:xfrm>
          <a:prstGeom prst="rect">
            <a:avLst/>
          </a:prstGeom>
          <a:solidFill>
            <a:srgbClr val="FF4D3C"/>
          </a:solidFill>
          <a:ln w="9525">
            <a:solidFill>
              <a:srgbClr val="FF01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dense limestone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B4DA05-9629-AE46-B891-ADDF203D0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4464050"/>
            <a:ext cx="4370387" cy="274638"/>
          </a:xfrm>
          <a:prstGeom prst="rect">
            <a:avLst/>
          </a:prstGeom>
          <a:solidFill>
            <a:srgbClr val="B50000"/>
          </a:solidFill>
          <a:ln w="9525">
            <a:solidFill>
              <a:srgbClr val="DB01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metamorphic rocks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64B7CE-46D0-D94F-B65D-EB231D26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5232400"/>
            <a:ext cx="4084638" cy="274638"/>
          </a:xfrm>
          <a:prstGeom prst="rect">
            <a:avLst/>
          </a:prstGeom>
          <a:solidFill>
            <a:srgbClr val="B50000"/>
          </a:solidFill>
          <a:ln w="9525">
            <a:solidFill>
              <a:srgbClr val="DB01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igneous rocks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F6866C-7604-504F-BF05-863214A94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3" y="4092575"/>
            <a:ext cx="765175" cy="274638"/>
          </a:xfrm>
          <a:prstGeom prst="rect">
            <a:avLst/>
          </a:prstGeom>
          <a:solidFill>
            <a:srgbClr val="B50000"/>
          </a:solidFill>
          <a:ln w="9525">
            <a:solidFill>
              <a:srgbClr val="DB01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graphitic schist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4BC8D8-F67E-144D-8F21-98C54F017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863725"/>
            <a:ext cx="846138" cy="274638"/>
          </a:xfrm>
          <a:prstGeom prst="rect">
            <a:avLst/>
          </a:prstGeom>
          <a:solidFill>
            <a:srgbClr val="FFA755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gravel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4D2A03-942C-DD4E-AA8E-CA0A195B3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235200"/>
            <a:ext cx="1028700" cy="274638"/>
          </a:xfrm>
          <a:prstGeom prst="rect">
            <a:avLst/>
          </a:prstGeom>
          <a:solidFill>
            <a:srgbClr val="FFA755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weathered bedrock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138160-B23A-8042-BDA5-DA91995B7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830763"/>
            <a:ext cx="3600450" cy="274637"/>
          </a:xfrm>
          <a:prstGeom prst="rect">
            <a:avLst/>
          </a:prstGeom>
          <a:solidFill>
            <a:srgbClr val="B50000"/>
          </a:solidFill>
          <a:ln w="9525">
            <a:solidFill>
              <a:srgbClr val="DB01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gabbro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D06979-BD74-2144-8446-19054653E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3721100"/>
            <a:ext cx="1720850" cy="274638"/>
          </a:xfrm>
          <a:prstGeom prst="rect">
            <a:avLst/>
          </a:prstGeom>
          <a:solidFill>
            <a:srgbClr val="FF4D3C"/>
          </a:solidFill>
          <a:ln w="9525">
            <a:solidFill>
              <a:srgbClr val="FF01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sandstone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FEE999D5-66A8-DD42-B0BF-FF8569240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517525"/>
            <a:ext cx="6654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Resistivity properties of rocks &amp; soils:</a:t>
            </a:r>
          </a:p>
        </p:txBody>
      </p:sp>
    </p:spTree>
    <p:extLst>
      <p:ext uri="{BB962C8B-B14F-4D97-AF65-F5344CB8AC3E}">
        <p14:creationId xmlns:p14="http://schemas.microsoft.com/office/powerpoint/2010/main" val="252942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ltwatereverglade3b">
            <a:extLst>
              <a:ext uri="{FF2B5EF4-FFF2-40B4-BE49-F238E27FC236}">
                <a16:creationId xmlns:a16="http://schemas.microsoft.com/office/drawing/2014/main" id="{114897BF-3851-414F-81C0-16F7B4B6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8" y="3212307"/>
            <a:ext cx="3463925" cy="35988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C95184-9ED0-3E4E-BD21-DC1B335D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18" y="257969"/>
            <a:ext cx="3968750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C53D42-6A6D-264F-9E61-ACE76E4A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93" y="46832"/>
            <a:ext cx="4387850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FB73AF7C-15AE-9B42-98EB-0253FB2D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956" y="950119"/>
            <a:ext cx="1281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Sulfides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62A769C-6505-EE4D-91BF-CE2B1EF0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481" y="819944"/>
            <a:ext cx="192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Temperature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5801625-4AD9-8F41-B28C-F6ED8FF2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468" y="3763169"/>
            <a:ext cx="24040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Water Salinity in</a:t>
            </a:r>
          </a:p>
          <a:p>
            <a:pPr algn="l" eaLnBrk="0" hangingPunct="0"/>
            <a:r>
              <a:rPr lang="en-US" sz="24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Pore Fluids</a:t>
            </a:r>
          </a:p>
        </p:txBody>
      </p:sp>
    </p:spTree>
    <p:extLst>
      <p:ext uri="{BB962C8B-B14F-4D97-AF65-F5344CB8AC3E}">
        <p14:creationId xmlns:p14="http://schemas.microsoft.com/office/powerpoint/2010/main" val="194110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2A676FAE-3340-B04A-85ED-B1CDA3E2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556" y="213152"/>
            <a:ext cx="79393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Example: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Current source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 an infinite homogeneous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medium with constant resistivity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endParaRPr lang="en-US" sz="2400" i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1883B4E-F0F0-0041-99D3-15964C85D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556" y="1084838"/>
            <a:ext cx="602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Expect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0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at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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and equipotential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sym typeface="Symbol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surfaces are spherical around the source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sym typeface="Symbol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(similar to gravity!)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C3B707-9F10-B04B-A3BD-BDBB79AF7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06" y="2334052"/>
            <a:ext cx="37290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5A57316E-19BE-F843-BDB0-18DACFDD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769" y="2542014"/>
            <a:ext cx="44278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(for some unknown constant</a:t>
            </a:r>
            <a:r>
              <a:rPr lang="en-US" sz="2400" i="1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2835CB-A6D8-F849-9015-80F198F2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94" y="3504039"/>
            <a:ext cx="25971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8">
            <a:extLst>
              <a:ext uri="{FF2B5EF4-FFF2-40B4-BE49-F238E27FC236}">
                <a16:creationId xmlns:a16="http://schemas.microsoft.com/office/drawing/2014/main" id="{9CAB38BB-DF9E-894F-B66B-1B20BD53D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69" y="3464352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5555B5-F242-FF4F-A91B-CA0EF608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4" y="3304014"/>
            <a:ext cx="19939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10">
            <a:extLst>
              <a:ext uri="{FF2B5EF4-FFF2-40B4-BE49-F238E27FC236}">
                <a16:creationId xmlns:a16="http://schemas.microsoft.com/office/drawing/2014/main" id="{E632505D-24BB-9047-A2E3-01DBC002E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556" y="4307314"/>
            <a:ext cx="4943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Integrating the relation above, then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AFC7C5-C7D3-5441-8CDA-E66DBB02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4843889"/>
            <a:ext cx="10287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Text Box 12">
            <a:extLst>
              <a:ext uri="{FF2B5EF4-FFF2-40B4-BE49-F238E27FC236}">
                <a16:creationId xmlns:a16="http://schemas.microsoft.com/office/drawing/2014/main" id="{05A4EBF9-F9E6-DD4F-981E-CD2CABAA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644" y="4962952"/>
            <a:ext cx="2172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or equivalently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04583C-0D29-FE40-9406-C988F12F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81" y="4843889"/>
            <a:ext cx="1208088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" name="Text Box 14">
            <a:extLst>
              <a:ext uri="{FF2B5EF4-FFF2-40B4-BE49-F238E27FC236}">
                <a16:creationId xmlns:a16="http://schemas.microsoft.com/office/drawing/2014/main" id="{CCD75C4B-475B-334A-89F5-575C9026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556" y="5813852"/>
            <a:ext cx="7502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 given a known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&amp; a measured voltage at known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,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   we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can solve for a constant resistivity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A76ACB-6F27-E89A-F7F2-465CA404C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619" y="1418709"/>
            <a:ext cx="365125" cy="365125"/>
          </a:xfrm>
          <a:prstGeom prst="ellipse">
            <a:avLst/>
          </a:prstGeom>
          <a:noFill/>
          <a:ln w="25400">
            <a:solidFill>
              <a:srgbClr val="DB01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594016-BFC8-07A5-FB6C-7FBBE0D1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469" y="1234559"/>
            <a:ext cx="731838" cy="731838"/>
          </a:xfrm>
          <a:prstGeom prst="ellipse">
            <a:avLst/>
          </a:prstGeom>
          <a:noFill/>
          <a:ln w="25400">
            <a:solidFill>
              <a:srgbClr val="DB01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115754-A037-1352-FF32-72C16DD38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907" y="1051997"/>
            <a:ext cx="1096962" cy="1096962"/>
          </a:xfrm>
          <a:prstGeom prst="ellipse">
            <a:avLst/>
          </a:prstGeom>
          <a:noFill/>
          <a:ln w="25400">
            <a:solidFill>
              <a:srgbClr val="DB01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196071-0CF5-6088-DCB1-293775578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344" y="869434"/>
            <a:ext cx="1462088" cy="1462088"/>
          </a:xfrm>
          <a:prstGeom prst="ellipse">
            <a:avLst/>
          </a:prstGeom>
          <a:noFill/>
          <a:ln w="25400">
            <a:solidFill>
              <a:srgbClr val="DB01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8DE4E5B6-28F5-5CBA-025C-426E488A25F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999809" y="1293476"/>
            <a:ext cx="307975" cy="287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E78DABD1-CAAC-B26B-05FF-87C400C772F1}"/>
              </a:ext>
            </a:extLst>
          </p:cNvPr>
          <p:cNvSpPr txBox="1"/>
          <p:nvPr/>
        </p:nvSpPr>
        <p:spPr>
          <a:xfrm>
            <a:off x="8971611" y="1151254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4431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8AEDED4F-FC36-FF4B-9B2D-59D675FB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26" y="955674"/>
            <a:ext cx="11049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8D494CA-F7C8-6F4A-B8BB-C8FF967C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138" y="1073149"/>
            <a:ext cx="365125" cy="365125"/>
          </a:xfrm>
          <a:prstGeom prst="ellipse">
            <a:avLst/>
          </a:prstGeom>
          <a:noFill/>
          <a:ln w="25400">
            <a:solidFill>
              <a:srgbClr val="DB01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D116E3-2569-334A-BD98-1076B0B24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988" y="888999"/>
            <a:ext cx="731838" cy="731838"/>
          </a:xfrm>
          <a:prstGeom prst="ellipse">
            <a:avLst/>
          </a:prstGeom>
          <a:noFill/>
          <a:ln w="25400">
            <a:solidFill>
              <a:srgbClr val="DB01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388BAE-BEED-6946-A568-18061F941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26" y="706437"/>
            <a:ext cx="1096962" cy="1096962"/>
          </a:xfrm>
          <a:prstGeom prst="ellipse">
            <a:avLst/>
          </a:prstGeom>
          <a:noFill/>
          <a:ln w="25400">
            <a:solidFill>
              <a:srgbClr val="DB01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0C3D60-62C5-2B48-95F2-8815D3F75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863" y="523874"/>
            <a:ext cx="1462088" cy="1462088"/>
          </a:xfrm>
          <a:prstGeom prst="ellipse">
            <a:avLst/>
          </a:prstGeom>
          <a:noFill/>
          <a:ln w="25400">
            <a:solidFill>
              <a:srgbClr val="DB01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0E5702-38E6-FD41-8ABC-A89758FF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713" y="471487"/>
            <a:ext cx="1828800" cy="77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DFD416FB-C8A3-A641-B447-2F7F8F7C2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4988" y="1244599"/>
            <a:ext cx="1787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855ADA23-0081-7548-A3C5-E8D2951D0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038" y="331787"/>
            <a:ext cx="7287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More realistic representation of Earth is a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halfspace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D8BC6B01-E536-1E4F-B9E8-DE1830E22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801" y="1966912"/>
            <a:ext cx="6445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Same current is forced into half the volume so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12338D7-42C6-5145-9715-99F9A052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63" y="2565399"/>
            <a:ext cx="10033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" name="Text Box 14">
            <a:extLst>
              <a:ext uri="{FF2B5EF4-FFF2-40B4-BE49-F238E27FC236}">
                <a16:creationId xmlns:a16="http://schemas.microsoft.com/office/drawing/2014/main" id="{AD7AA02C-2714-2D43-93DF-8BD7CCC0C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526" y="2684462"/>
            <a:ext cx="2172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or equivalently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10467B8-0BC5-044F-B040-32C6EBF6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63" y="2565399"/>
            <a:ext cx="11811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" name="Text Box 16">
            <a:extLst>
              <a:ext uri="{FF2B5EF4-FFF2-40B4-BE49-F238E27FC236}">
                <a16:creationId xmlns:a16="http://schemas.microsoft.com/office/drawing/2014/main" id="{F9E1E4F6-1808-E742-9A46-1E11750C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276" y="3427694"/>
            <a:ext cx="76306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And for two current electrodes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+I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and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–I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total potential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is given by the sum of potentials from the two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point sources: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357D895-28A6-2B4F-96DB-8D3CD29B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76" y="4621631"/>
            <a:ext cx="3098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" name="Line 18">
            <a:extLst>
              <a:ext uri="{FF2B5EF4-FFF2-40B4-BE49-F238E27FC236}">
                <a16:creationId xmlns:a16="http://schemas.microsoft.com/office/drawing/2014/main" id="{0CB629B4-7BCA-B540-AB47-E875B8B14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101" y="6049962"/>
            <a:ext cx="47847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AutoShape 21">
            <a:extLst>
              <a:ext uri="{FF2B5EF4-FFF2-40B4-BE49-F238E27FC236}">
                <a16:creationId xmlns:a16="http://schemas.microsoft.com/office/drawing/2014/main" id="{B4DA06E2-5EA0-734E-8648-143E48435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588" y="5795962"/>
            <a:ext cx="101600" cy="254000"/>
          </a:xfrm>
          <a:prstGeom prst="can">
            <a:avLst>
              <a:gd name="adj" fmla="val 625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Line 22">
            <a:extLst>
              <a:ext uri="{FF2B5EF4-FFF2-40B4-BE49-F238E27FC236}">
                <a16:creationId xmlns:a16="http://schemas.microsoft.com/office/drawing/2014/main" id="{DC041512-825E-4E40-8C52-5F32EF3A2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3701" y="6161087"/>
            <a:ext cx="792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Line 23">
            <a:extLst>
              <a:ext uri="{FF2B5EF4-FFF2-40B4-BE49-F238E27FC236}">
                <a16:creationId xmlns:a16="http://schemas.microsoft.com/office/drawing/2014/main" id="{40F2C79A-D79B-B943-82CA-9EF2450747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5863" y="6161087"/>
            <a:ext cx="2224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Text Box 24">
            <a:extLst>
              <a:ext uri="{FF2B5EF4-FFF2-40B4-BE49-F238E27FC236}">
                <a16:creationId xmlns:a16="http://schemas.microsoft.com/office/drawing/2014/main" id="{0150BE1A-5F6F-C545-B843-0DFCFD40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313" y="6069012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Text Box 25">
            <a:extLst>
              <a:ext uri="{FF2B5EF4-FFF2-40B4-BE49-F238E27FC236}">
                <a16:creationId xmlns:a16="http://schemas.microsoft.com/office/drawing/2014/main" id="{579B0902-0309-F649-94B7-DF31A7EC7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763" y="606742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2400" i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" name="Text Box 26">
            <a:extLst>
              <a:ext uri="{FF2B5EF4-FFF2-40B4-BE49-F238E27FC236}">
                <a16:creationId xmlns:a16="http://schemas.microsoft.com/office/drawing/2014/main" id="{3DE005FC-357A-CA4A-A70C-99A68E98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238" y="5421312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V</a:t>
            </a:r>
          </a:p>
        </p:txBody>
      </p:sp>
      <p:sp>
        <p:nvSpPr>
          <p:cNvPr id="58" name="AutoShape 7">
            <a:extLst>
              <a:ext uri="{FF2B5EF4-FFF2-40B4-BE49-F238E27FC236}">
                <a16:creationId xmlns:a16="http://schemas.microsoft.com/office/drawing/2014/main" id="{42DCF7B0-08DB-F34F-8A90-66EE83DA5C7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22328" y="947916"/>
            <a:ext cx="307975" cy="287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TextBox 27">
            <a:extLst>
              <a:ext uri="{FF2B5EF4-FFF2-40B4-BE49-F238E27FC236}">
                <a16:creationId xmlns:a16="http://schemas.microsoft.com/office/drawing/2014/main" id="{0D71EA4F-F339-6241-A0A9-C3BBE2F53EF8}"/>
              </a:ext>
            </a:extLst>
          </p:cNvPr>
          <p:cNvSpPr txBox="1"/>
          <p:nvPr/>
        </p:nvSpPr>
        <p:spPr>
          <a:xfrm>
            <a:off x="6694130" y="805694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+</a:t>
            </a:r>
          </a:p>
        </p:txBody>
      </p:sp>
      <p:sp>
        <p:nvSpPr>
          <p:cNvPr id="60" name="AutoShape 7">
            <a:extLst>
              <a:ext uri="{FF2B5EF4-FFF2-40B4-BE49-F238E27FC236}">
                <a16:creationId xmlns:a16="http://schemas.microsoft.com/office/drawing/2014/main" id="{0FDBB97C-BE93-D34F-92F6-E22E4BA3987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42023" y="5748516"/>
            <a:ext cx="307975" cy="287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TextBox 29">
            <a:extLst>
              <a:ext uri="{FF2B5EF4-FFF2-40B4-BE49-F238E27FC236}">
                <a16:creationId xmlns:a16="http://schemas.microsoft.com/office/drawing/2014/main" id="{26F8F105-464A-164A-8F5E-CE2B2BA1DB0A}"/>
              </a:ext>
            </a:extLst>
          </p:cNvPr>
          <p:cNvSpPr txBox="1"/>
          <p:nvPr/>
        </p:nvSpPr>
        <p:spPr>
          <a:xfrm>
            <a:off x="4413825" y="5606294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+</a:t>
            </a:r>
          </a:p>
        </p:txBody>
      </p:sp>
      <p:sp>
        <p:nvSpPr>
          <p:cNvPr id="62" name="AutoShape 8">
            <a:extLst>
              <a:ext uri="{FF2B5EF4-FFF2-40B4-BE49-F238E27FC236}">
                <a16:creationId xmlns:a16="http://schemas.microsoft.com/office/drawing/2014/main" id="{ED9D3E05-628F-A149-A648-A990129D9B4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56618" y="5753377"/>
            <a:ext cx="307975" cy="287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" name="TextBox 31">
            <a:extLst>
              <a:ext uri="{FF2B5EF4-FFF2-40B4-BE49-F238E27FC236}">
                <a16:creationId xmlns:a16="http://schemas.microsoft.com/office/drawing/2014/main" id="{0530A1C0-3CF5-F342-939E-BA2B69CA21A3}"/>
              </a:ext>
            </a:extLst>
          </p:cNvPr>
          <p:cNvSpPr txBox="1"/>
          <p:nvPr/>
        </p:nvSpPr>
        <p:spPr>
          <a:xfrm>
            <a:off x="7457173" y="56441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58734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2E28FA-6382-DE46-87F3-9A4B9B8E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2" y="170657"/>
            <a:ext cx="677862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" name="Text Box 4">
            <a:extLst>
              <a:ext uri="{FF2B5EF4-FFF2-40B4-BE49-F238E27FC236}">
                <a16:creationId xmlns:a16="http://schemas.microsoft.com/office/drawing/2014/main" id="{0B121712-3BB7-2647-B82D-3DEDA640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2" y="4804569"/>
            <a:ext cx="77773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 practice we measure voltage difference at two points,</a:t>
            </a:r>
          </a:p>
          <a:p>
            <a:pPr algn="l" eaLnBrk="0" hangingPunct="0"/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V = 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i="1" baseline="-25000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– 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i="1" baseline="-25000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b</a:t>
            </a:r>
            <a:endParaRPr lang="en-US" sz="2400" i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2A0D22-5C18-3D43-8284-4C8557D5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4" y="5614194"/>
            <a:ext cx="3098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3A916FA-86FD-404C-8EA2-BEEED2D1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7" y="5255419"/>
            <a:ext cx="36385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7">
            <a:extLst>
              <a:ext uri="{FF2B5EF4-FFF2-40B4-BE49-F238E27FC236}">
                <a16:creationId xmlns:a16="http://schemas.microsoft.com/office/drawing/2014/main" id="{47BB3A0B-591A-4E49-8396-AEF1C8DC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49" y="156606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2B30DB9B-C03A-DC44-B472-3686D582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7" y="880269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DE60BE5E-8CA6-734C-8DE8-27295DD10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999" y="133746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19A3FAD3-D339-4D4C-87ED-C53C809C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9" y="111839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8636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381D4F4-C1C2-1C40-9920-F53DED98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625725"/>
            <a:ext cx="89154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01675045-BF77-634B-AB4D-F7E9F9F2B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981075"/>
            <a:ext cx="80141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We are really interested however in imaging a subsurface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 in which </a:t>
            </a:r>
            <a:r>
              <a:rPr lang="en-US" i="1" dirty="0">
                <a:latin typeface="Symbol" charset="2"/>
                <a:cs typeface="Symbol" charset="2"/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varies. T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he potentials integrate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over the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volume so they provide information relevant for doing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exactly that!</a:t>
            </a:r>
          </a:p>
        </p:txBody>
      </p:sp>
    </p:spTree>
    <p:extLst>
      <p:ext uri="{BB962C8B-B14F-4D97-AF65-F5344CB8AC3E}">
        <p14:creationId xmlns:p14="http://schemas.microsoft.com/office/powerpoint/2010/main" val="362487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49944</TotalTime>
  <Words>1009</Words>
  <Application>Microsoft Macintosh PowerPoint</Application>
  <PresentationFormat>Widescreen</PresentationFormat>
  <Paragraphs>232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66</cp:revision>
  <cp:lastPrinted>2022-01-10T14:45:35Z</cp:lastPrinted>
  <dcterms:created xsi:type="dcterms:W3CDTF">2022-01-10T14:15:51Z</dcterms:created>
  <dcterms:modified xsi:type="dcterms:W3CDTF">2026-04-08T22:29:47Z</dcterms:modified>
</cp:coreProperties>
</file>