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93" r:id="rId2"/>
    <p:sldId id="291" r:id="rId3"/>
    <p:sldId id="309" r:id="rId4"/>
    <p:sldId id="310" r:id="rId5"/>
    <p:sldId id="292" r:id="rId6"/>
    <p:sldId id="311" r:id="rId7"/>
    <p:sldId id="312" r:id="rId8"/>
    <p:sldId id="285" r:id="rId9"/>
    <p:sldId id="284" r:id="rId10"/>
    <p:sldId id="299" r:id="rId11"/>
    <p:sldId id="300" r:id="rId12"/>
    <p:sldId id="301" r:id="rId13"/>
    <p:sldId id="288" r:id="rId14"/>
    <p:sldId id="303" r:id="rId15"/>
    <p:sldId id="304" r:id="rId16"/>
    <p:sldId id="30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A3A3E0"/>
    <a:srgbClr val="FB9491"/>
    <a:srgbClr val="FFFFFF"/>
    <a:srgbClr val="001CFF"/>
    <a:srgbClr val="A6A6A6"/>
    <a:srgbClr val="0046CD"/>
    <a:srgbClr val="001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692"/>
    <p:restoredTop sz="97840"/>
  </p:normalViewPr>
  <p:slideViewPr>
    <p:cSldViewPr snapToGrid="0" snapToObjects="1">
      <p:cViewPr varScale="1">
        <p:scale>
          <a:sx n="221" d="100"/>
          <a:sy n="221" d="100"/>
        </p:scale>
        <p:origin x="1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4/8/26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 Box 5">
            <a:extLst>
              <a:ext uri="{FF2B5EF4-FFF2-40B4-BE49-F238E27FC236}">
                <a16:creationId xmlns:a16="http://schemas.microsoft.com/office/drawing/2014/main" id="{16E93722-763D-1D46-9546-23B156640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44484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11" name="Text Box 26">
            <a:extLst>
              <a:ext uri="{FF2B5EF4-FFF2-40B4-BE49-F238E27FC236}">
                <a16:creationId xmlns:a16="http://schemas.microsoft.com/office/drawing/2014/main" id="{F200002D-1B4D-7B44-A839-6F39DD9EE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7594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Apr 2026</a:t>
            </a:r>
          </a:p>
        </p:txBody>
      </p:sp>
      <p:sp>
        <p:nvSpPr>
          <p:cNvPr id="19" name="Text Box 63">
            <a:extLst>
              <a:ext uri="{FF2B5EF4-FFF2-40B4-BE49-F238E27FC236}">
                <a16:creationId xmlns:a16="http://schemas.microsoft.com/office/drawing/2014/main" id="{FE71C6B1-EEA3-3344-A8EC-271316267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678" y="3198168"/>
            <a:ext cx="26326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Review lab 4...</a:t>
            </a:r>
            <a:endParaRPr lang="en-US" i="1" dirty="0">
              <a:solidFill>
                <a:srgbClr val="FF0000"/>
              </a:solidFill>
              <a:latin typeface="Arial Black" charset="0"/>
            </a:endParaRPr>
          </a:p>
        </p:txBody>
      </p:sp>
      <p:sp>
        <p:nvSpPr>
          <p:cNvPr id="2" name="Text Box 27">
            <a:extLst>
              <a:ext uri="{FF2B5EF4-FFF2-40B4-BE49-F238E27FC236}">
                <a16:creationId xmlns:a16="http://schemas.microsoft.com/office/drawing/2014/main" id="{8A4F549D-2D24-C4D2-8EBC-B91D317C4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39254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2008-2026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75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FD4613-FF81-D144-BA8D-74FC4E4C7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7" y="966788"/>
            <a:ext cx="6964363" cy="520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Line 4">
            <a:extLst>
              <a:ext uri="{FF2B5EF4-FFF2-40B4-BE49-F238E27FC236}">
                <a16:creationId xmlns:a16="http://schemas.microsoft.com/office/drawing/2014/main" id="{346888A2-BF9E-FF40-A5DF-C6DD34C6D5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6850" y="977901"/>
            <a:ext cx="0" cy="5159375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3018B7CB-4C65-DC42-B97D-45BC9385FE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5187" y="977901"/>
            <a:ext cx="0" cy="5159375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F2C57F32-9156-964C-A78E-13FA53DC386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5212" y="977901"/>
            <a:ext cx="0" cy="5159375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928875CE-E3F8-4C4B-AC49-75C49AFCD1E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3550" y="977901"/>
            <a:ext cx="0" cy="5159375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E256FFC9-3553-1D48-AA36-B0D9C37574C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51887" y="977901"/>
            <a:ext cx="0" cy="5159375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C09896A0-E6C3-0A46-9994-195987A7A6CE}"/>
              </a:ext>
            </a:extLst>
          </p:cNvPr>
          <p:cNvSpPr>
            <a:spLocks noChangeShapeType="1"/>
          </p:cNvSpPr>
          <p:nvPr/>
        </p:nvSpPr>
        <p:spPr bwMode="auto">
          <a:xfrm>
            <a:off x="9421812" y="977901"/>
            <a:ext cx="0" cy="5159375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67EBD06B-9D53-B348-B187-B2B729FE0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225" y="5572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0</a:t>
            </a: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BB37D989-8DE1-454F-A98D-F52F3E6A28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3525" y="976313"/>
            <a:ext cx="0" cy="5159375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9A5E5887-4C1A-E54D-BEC3-BC30B9E034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1862" y="976313"/>
            <a:ext cx="0" cy="5159375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C68F4EA7-B4C1-A14A-BED1-4EB52688AC0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976313"/>
            <a:ext cx="0" cy="5159375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9FF0E274-291E-0E41-90B1-7923BBF5C7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8537" y="976313"/>
            <a:ext cx="0" cy="5159375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8D60119E-95D4-BB4A-9C0F-032183C11DF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6875" y="976313"/>
            <a:ext cx="0" cy="5159375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449B2B75-91E2-B146-BB22-2271E9DDA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0137" y="557213"/>
            <a:ext cx="8707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2000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4CF5A3F6-ECF9-AB4B-A634-D0FC69988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637" y="585788"/>
            <a:ext cx="8707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4000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193184BB-FEDD-EA4A-9944-1389F679C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662" y="585788"/>
            <a:ext cx="8707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6000</a:t>
            </a: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5BB12BE3-EF9A-5D4A-912B-0CDAF0DFF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2537" y="585788"/>
            <a:ext cx="8707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8000</a:t>
            </a: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A2CAFE43-2E53-0C40-B159-00B1A047B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7937" y="585788"/>
            <a:ext cx="10422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10000</a:t>
            </a:r>
          </a:p>
        </p:txBody>
      </p:sp>
      <p:sp>
        <p:nvSpPr>
          <p:cNvPr id="22" name="Line 21">
            <a:extLst>
              <a:ext uri="{FF2B5EF4-FFF2-40B4-BE49-F238E27FC236}">
                <a16:creationId xmlns:a16="http://schemas.microsoft.com/office/drawing/2014/main" id="{159265BC-D778-F54A-AF06-8B9FD18CD4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3337" y="1004888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39AC"/>
              </a:solidFill>
            </a:endParaRPr>
          </a:p>
        </p:txBody>
      </p:sp>
      <p:sp>
        <p:nvSpPr>
          <p:cNvPr id="23" name="Line 22">
            <a:extLst>
              <a:ext uri="{FF2B5EF4-FFF2-40B4-BE49-F238E27FC236}">
                <a16:creationId xmlns:a16="http://schemas.microsoft.com/office/drawing/2014/main" id="{A54D654D-FE1D-4046-B265-20C5B2F30D3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3337" y="1847851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Line 23">
            <a:extLst>
              <a:ext uri="{FF2B5EF4-FFF2-40B4-BE49-F238E27FC236}">
                <a16:creationId xmlns:a16="http://schemas.microsoft.com/office/drawing/2014/main" id="{F1C5F905-CC68-0C4F-A18E-88FA6D527E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3337" y="2692401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Line 24">
            <a:extLst>
              <a:ext uri="{FF2B5EF4-FFF2-40B4-BE49-F238E27FC236}">
                <a16:creationId xmlns:a16="http://schemas.microsoft.com/office/drawing/2014/main" id="{34088B12-6422-9E4B-86D7-7E1671DE73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3337" y="3536951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Line 25">
            <a:extLst>
              <a:ext uri="{FF2B5EF4-FFF2-40B4-BE49-F238E27FC236}">
                <a16:creationId xmlns:a16="http://schemas.microsoft.com/office/drawing/2014/main" id="{E3A7D78A-C756-F64A-B20C-35388F46E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3337" y="4381501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Line 26">
            <a:extLst>
              <a:ext uri="{FF2B5EF4-FFF2-40B4-BE49-F238E27FC236}">
                <a16:creationId xmlns:a16="http://schemas.microsoft.com/office/drawing/2014/main" id="{3E0CC6BC-D8BA-DF4F-B787-BEE3443ADE3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3337" y="5226051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Line 27">
            <a:extLst>
              <a:ext uri="{FF2B5EF4-FFF2-40B4-BE49-F238E27FC236}">
                <a16:creationId xmlns:a16="http://schemas.microsoft.com/office/drawing/2014/main" id="{B68A529E-3214-3847-BDA7-7C85D0E10E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3337" y="1425576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Line 28">
            <a:extLst>
              <a:ext uri="{FF2B5EF4-FFF2-40B4-BE49-F238E27FC236}">
                <a16:creationId xmlns:a16="http://schemas.microsoft.com/office/drawing/2014/main" id="{56AB8955-BCEA-D742-9915-2B338F3C3C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3337" y="2354263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Line 29">
            <a:extLst>
              <a:ext uri="{FF2B5EF4-FFF2-40B4-BE49-F238E27FC236}">
                <a16:creationId xmlns:a16="http://schemas.microsoft.com/office/drawing/2014/main" id="{937FEA65-A41E-7F47-B28A-5817A3276A5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3337" y="3198813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Line 30">
            <a:extLst>
              <a:ext uri="{FF2B5EF4-FFF2-40B4-BE49-F238E27FC236}">
                <a16:creationId xmlns:a16="http://schemas.microsoft.com/office/drawing/2014/main" id="{7601A296-42B4-0445-8192-29C5E61BA34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3337" y="4043363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Line 31">
            <a:extLst>
              <a:ext uri="{FF2B5EF4-FFF2-40B4-BE49-F238E27FC236}">
                <a16:creationId xmlns:a16="http://schemas.microsoft.com/office/drawing/2014/main" id="{9C63017E-3CAA-404F-BDA9-9940FF5E1B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3337" y="4887913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Line 32">
            <a:extLst>
              <a:ext uri="{FF2B5EF4-FFF2-40B4-BE49-F238E27FC236}">
                <a16:creationId xmlns:a16="http://schemas.microsoft.com/office/drawing/2014/main" id="{9A52641E-25AB-3440-8169-7994336754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3337" y="5734051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Line 33">
            <a:extLst>
              <a:ext uri="{FF2B5EF4-FFF2-40B4-BE49-F238E27FC236}">
                <a16:creationId xmlns:a16="http://schemas.microsoft.com/office/drawing/2014/main" id="{245D124F-771D-FD43-A4B7-B273449E88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3337" y="6072188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" name="Text Box 34">
            <a:extLst>
              <a:ext uri="{FF2B5EF4-FFF2-40B4-BE49-F238E27FC236}">
                <a16:creationId xmlns:a16="http://schemas.microsoft.com/office/drawing/2014/main" id="{19872C6A-208A-6244-BF18-A7DBE0CD7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525" y="77628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0</a:t>
            </a:r>
          </a:p>
        </p:txBody>
      </p:sp>
      <p:sp>
        <p:nvSpPr>
          <p:cNvPr id="36" name="Text Box 35">
            <a:extLst>
              <a:ext uri="{FF2B5EF4-FFF2-40B4-BE49-F238E27FC236}">
                <a16:creationId xmlns:a16="http://schemas.microsoft.com/office/drawing/2014/main" id="{F17A3B66-72AE-1C4E-8AE6-DD77D954B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1624013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0.5</a:t>
            </a:r>
          </a:p>
        </p:txBody>
      </p:sp>
      <p:sp>
        <p:nvSpPr>
          <p:cNvPr id="37" name="Text Box 36">
            <a:extLst>
              <a:ext uri="{FF2B5EF4-FFF2-40B4-BE49-F238E27FC236}">
                <a16:creationId xmlns:a16="http://schemas.microsoft.com/office/drawing/2014/main" id="{914F4CB9-7EE1-2242-A46E-996510D95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2462213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1.0</a:t>
            </a:r>
          </a:p>
        </p:txBody>
      </p:sp>
      <p:sp>
        <p:nvSpPr>
          <p:cNvPr id="38" name="Text Box 37">
            <a:extLst>
              <a:ext uri="{FF2B5EF4-FFF2-40B4-BE49-F238E27FC236}">
                <a16:creationId xmlns:a16="http://schemas.microsoft.com/office/drawing/2014/main" id="{511A503E-2045-5541-84BF-F91EF0D20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3309938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1.5</a:t>
            </a:r>
          </a:p>
        </p:txBody>
      </p:sp>
      <p:sp>
        <p:nvSpPr>
          <p:cNvPr id="39" name="Text Box 38">
            <a:extLst>
              <a:ext uri="{FF2B5EF4-FFF2-40B4-BE49-F238E27FC236}">
                <a16:creationId xmlns:a16="http://schemas.microsoft.com/office/drawing/2014/main" id="{21198ADA-5DC8-284E-89B7-93A7B5E85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4148138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2.0</a:t>
            </a:r>
          </a:p>
        </p:txBody>
      </p:sp>
      <p:sp>
        <p:nvSpPr>
          <p:cNvPr id="40" name="Text Box 39">
            <a:extLst>
              <a:ext uri="{FF2B5EF4-FFF2-40B4-BE49-F238E27FC236}">
                <a16:creationId xmlns:a16="http://schemas.microsoft.com/office/drawing/2014/main" id="{55E4FBAA-96ED-0D40-8ACA-4E4B10F04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4995863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2.5</a:t>
            </a:r>
          </a:p>
        </p:txBody>
      </p:sp>
      <p:sp>
        <p:nvSpPr>
          <p:cNvPr id="41" name="Text Box 40">
            <a:extLst>
              <a:ext uri="{FF2B5EF4-FFF2-40B4-BE49-F238E27FC236}">
                <a16:creationId xmlns:a16="http://schemas.microsoft.com/office/drawing/2014/main" id="{DEEAAECA-9E7A-D047-AEA9-4247C831B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5843588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3.0</a:t>
            </a:r>
          </a:p>
        </p:txBody>
      </p:sp>
      <p:sp>
        <p:nvSpPr>
          <p:cNvPr id="42" name="Text Box 41">
            <a:extLst>
              <a:ext uri="{FF2B5EF4-FFF2-40B4-BE49-F238E27FC236}">
                <a16:creationId xmlns:a16="http://schemas.microsoft.com/office/drawing/2014/main" id="{0A4A0DAD-D71E-9240-93FD-CFE5BFDB0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2662" y="557213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(m)</a:t>
            </a:r>
          </a:p>
        </p:txBody>
      </p:sp>
      <p:sp>
        <p:nvSpPr>
          <p:cNvPr id="43" name="Text Box 42">
            <a:extLst>
              <a:ext uri="{FF2B5EF4-FFF2-40B4-BE49-F238E27FC236}">
                <a16:creationId xmlns:a16="http://schemas.microsoft.com/office/drawing/2014/main" id="{7E077092-E43A-924C-9E5D-39A487C3243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475580" y="3302795"/>
            <a:ext cx="86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(sec)</a:t>
            </a:r>
          </a:p>
        </p:txBody>
      </p:sp>
      <p:sp>
        <p:nvSpPr>
          <p:cNvPr id="44" name="Line 43">
            <a:extLst>
              <a:ext uri="{FF2B5EF4-FFF2-40B4-BE49-F238E27FC236}">
                <a16:creationId xmlns:a16="http://schemas.microsoft.com/office/drawing/2014/main" id="{13657453-354E-F446-8D3A-F8D9FE9A57FA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5487" y="973138"/>
            <a:ext cx="0" cy="5159375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5" name="Line 44">
            <a:extLst>
              <a:ext uri="{FF2B5EF4-FFF2-40B4-BE49-F238E27FC236}">
                <a16:creationId xmlns:a16="http://schemas.microsoft.com/office/drawing/2014/main" id="{A39557A7-E414-1E42-823E-C1FDB2F108DC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3825" y="973138"/>
            <a:ext cx="0" cy="5159375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6" name="Line 45">
            <a:extLst>
              <a:ext uri="{FF2B5EF4-FFF2-40B4-BE49-F238E27FC236}">
                <a16:creationId xmlns:a16="http://schemas.microsoft.com/office/drawing/2014/main" id="{4D536535-5C88-0B48-B34D-98C06D66351A}"/>
              </a:ext>
            </a:extLst>
          </p:cNvPr>
          <p:cNvSpPr>
            <a:spLocks noChangeShapeType="1"/>
          </p:cNvSpPr>
          <p:nvPr/>
        </p:nvSpPr>
        <p:spPr bwMode="auto">
          <a:xfrm>
            <a:off x="8412162" y="973138"/>
            <a:ext cx="0" cy="5159375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7" name="Line 46">
            <a:extLst>
              <a:ext uri="{FF2B5EF4-FFF2-40B4-BE49-F238E27FC236}">
                <a16:creationId xmlns:a16="http://schemas.microsoft.com/office/drawing/2014/main" id="{DD08266E-C7E8-3040-ABFA-A95E80896C52}"/>
              </a:ext>
            </a:extLst>
          </p:cNvPr>
          <p:cNvSpPr>
            <a:spLocks noChangeShapeType="1"/>
          </p:cNvSpPr>
          <p:nvPr/>
        </p:nvSpPr>
        <p:spPr bwMode="auto">
          <a:xfrm>
            <a:off x="9082087" y="973138"/>
            <a:ext cx="0" cy="5159375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8" name="Line 47">
            <a:extLst>
              <a:ext uri="{FF2B5EF4-FFF2-40B4-BE49-F238E27FC236}">
                <a16:creationId xmlns:a16="http://schemas.microsoft.com/office/drawing/2014/main" id="{DE049162-2D73-8844-98E8-34E50DACA04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7150" y="971551"/>
            <a:ext cx="0" cy="5159375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9" name="Line 48">
            <a:extLst>
              <a:ext uri="{FF2B5EF4-FFF2-40B4-BE49-F238E27FC236}">
                <a16:creationId xmlns:a16="http://schemas.microsoft.com/office/drawing/2014/main" id="{A0353FF4-09B4-994C-A22B-3A1B2095EED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987" y="2016126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0" name="Line 49">
            <a:extLst>
              <a:ext uri="{FF2B5EF4-FFF2-40B4-BE49-F238E27FC236}">
                <a16:creationId xmlns:a16="http://schemas.microsoft.com/office/drawing/2014/main" id="{A1C9F010-5B9F-924D-A5C2-2F6618723A6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987" y="2860676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1" name="Line 50">
            <a:extLst>
              <a:ext uri="{FF2B5EF4-FFF2-40B4-BE49-F238E27FC236}">
                <a16:creationId xmlns:a16="http://schemas.microsoft.com/office/drawing/2014/main" id="{E4761462-FAD3-B54C-8298-9B81D6EC119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987" y="3705226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2" name="Line 51">
            <a:extLst>
              <a:ext uri="{FF2B5EF4-FFF2-40B4-BE49-F238E27FC236}">
                <a16:creationId xmlns:a16="http://schemas.microsoft.com/office/drawing/2014/main" id="{D368D841-A96E-564F-9B83-4AEC71EB88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987" y="4551363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3" name="Line 52">
            <a:extLst>
              <a:ext uri="{FF2B5EF4-FFF2-40B4-BE49-F238E27FC236}">
                <a16:creationId xmlns:a16="http://schemas.microsoft.com/office/drawing/2014/main" id="{B28D4425-4CB5-654E-929C-394023ABA3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987" y="5395913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4" name="Line 53">
            <a:extLst>
              <a:ext uri="{FF2B5EF4-FFF2-40B4-BE49-F238E27FC236}">
                <a16:creationId xmlns:a16="http://schemas.microsoft.com/office/drawing/2014/main" id="{D711B148-3955-3248-AF1B-11E5C6D103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987" y="2184401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5" name="Line 54">
            <a:extLst>
              <a:ext uri="{FF2B5EF4-FFF2-40B4-BE49-F238E27FC236}">
                <a16:creationId xmlns:a16="http://schemas.microsoft.com/office/drawing/2014/main" id="{50161E9E-9613-B341-A2E7-391487D9C5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987" y="3030538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6" name="Line 55">
            <a:extLst>
              <a:ext uri="{FF2B5EF4-FFF2-40B4-BE49-F238E27FC236}">
                <a16:creationId xmlns:a16="http://schemas.microsoft.com/office/drawing/2014/main" id="{257DC92A-8037-3D49-B718-8F28AF5954E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987" y="3875088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7" name="Line 56">
            <a:extLst>
              <a:ext uri="{FF2B5EF4-FFF2-40B4-BE49-F238E27FC236}">
                <a16:creationId xmlns:a16="http://schemas.microsoft.com/office/drawing/2014/main" id="{F321074C-F7B2-234D-A9F2-45F0B2A7601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987" y="4719638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8" name="Line 57">
            <a:extLst>
              <a:ext uri="{FF2B5EF4-FFF2-40B4-BE49-F238E27FC236}">
                <a16:creationId xmlns:a16="http://schemas.microsoft.com/office/drawing/2014/main" id="{189A8A81-5B9B-FE4B-930A-2DB4BB4637A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987" y="5564188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9" name="Line 58">
            <a:extLst>
              <a:ext uri="{FF2B5EF4-FFF2-40B4-BE49-F238E27FC236}">
                <a16:creationId xmlns:a16="http://schemas.microsoft.com/office/drawing/2014/main" id="{E2571224-FF11-D147-8871-07D6B53C7D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7625" y="2522538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0" name="Line 59">
            <a:extLst>
              <a:ext uri="{FF2B5EF4-FFF2-40B4-BE49-F238E27FC236}">
                <a16:creationId xmlns:a16="http://schemas.microsoft.com/office/drawing/2014/main" id="{41153132-5EEA-B642-9071-3694030A6D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7625" y="3367088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1" name="Line 60">
            <a:extLst>
              <a:ext uri="{FF2B5EF4-FFF2-40B4-BE49-F238E27FC236}">
                <a16:creationId xmlns:a16="http://schemas.microsoft.com/office/drawing/2014/main" id="{14662E5F-5B60-EC41-BDF9-B7C571CEBB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7625" y="4213226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2" name="Line 61">
            <a:extLst>
              <a:ext uri="{FF2B5EF4-FFF2-40B4-BE49-F238E27FC236}">
                <a16:creationId xmlns:a16="http://schemas.microsoft.com/office/drawing/2014/main" id="{57B79BA7-A1F4-CF4A-A2BE-A2778992C9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7625" y="5057776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3" name="Line 62">
            <a:extLst>
              <a:ext uri="{FF2B5EF4-FFF2-40B4-BE49-F238E27FC236}">
                <a16:creationId xmlns:a16="http://schemas.microsoft.com/office/drawing/2014/main" id="{030F809B-8291-D042-B63A-7C099FAFAA5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7625" y="5902326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B22858FB-93F0-5E4D-B727-5C558A076A94}"/>
              </a:ext>
            </a:extLst>
          </p:cNvPr>
          <p:cNvSpPr>
            <a:spLocks/>
          </p:cNvSpPr>
          <p:nvPr/>
        </p:nvSpPr>
        <p:spPr bwMode="auto">
          <a:xfrm>
            <a:off x="3141662" y="1871663"/>
            <a:ext cx="6083300" cy="4284663"/>
          </a:xfrm>
          <a:custGeom>
            <a:avLst/>
            <a:gdLst>
              <a:gd name="T0" fmla="*/ 0 w 3832"/>
              <a:gd name="T1" fmla="*/ 2687 h 2699"/>
              <a:gd name="T2" fmla="*/ 353 w 3832"/>
              <a:gd name="T3" fmla="*/ 2129 h 2699"/>
              <a:gd name="T4" fmla="*/ 893 w 3832"/>
              <a:gd name="T5" fmla="*/ 1260 h 2699"/>
              <a:gd name="T6" fmla="*/ 1283 w 3832"/>
              <a:gd name="T7" fmla="*/ 628 h 2699"/>
              <a:gd name="T8" fmla="*/ 1581 w 3832"/>
              <a:gd name="T9" fmla="*/ 219 h 2699"/>
              <a:gd name="T10" fmla="*/ 1717 w 3832"/>
              <a:gd name="T11" fmla="*/ 95 h 2699"/>
              <a:gd name="T12" fmla="*/ 1835 w 3832"/>
              <a:gd name="T13" fmla="*/ 14 h 2699"/>
              <a:gd name="T14" fmla="*/ 1959 w 3832"/>
              <a:gd name="T15" fmla="*/ 14 h 2699"/>
              <a:gd name="T16" fmla="*/ 2077 w 3832"/>
              <a:gd name="T17" fmla="*/ 76 h 2699"/>
              <a:gd name="T18" fmla="*/ 2232 w 3832"/>
              <a:gd name="T19" fmla="*/ 225 h 2699"/>
              <a:gd name="T20" fmla="*/ 2517 w 3832"/>
              <a:gd name="T21" fmla="*/ 628 h 2699"/>
              <a:gd name="T22" fmla="*/ 2945 w 3832"/>
              <a:gd name="T23" fmla="*/ 1254 h 2699"/>
              <a:gd name="T24" fmla="*/ 3392 w 3832"/>
              <a:gd name="T25" fmla="*/ 2017 h 2699"/>
              <a:gd name="T26" fmla="*/ 3832 w 3832"/>
              <a:gd name="T27" fmla="*/ 2699 h 2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832" h="2699">
                <a:moveTo>
                  <a:pt x="0" y="2687"/>
                </a:moveTo>
                <a:cubicBezTo>
                  <a:pt x="102" y="2527"/>
                  <a:pt x="204" y="2367"/>
                  <a:pt x="353" y="2129"/>
                </a:cubicBezTo>
                <a:cubicBezTo>
                  <a:pt x="502" y="1891"/>
                  <a:pt x="738" y="1510"/>
                  <a:pt x="893" y="1260"/>
                </a:cubicBezTo>
                <a:cubicBezTo>
                  <a:pt x="1048" y="1010"/>
                  <a:pt x="1168" y="801"/>
                  <a:pt x="1283" y="628"/>
                </a:cubicBezTo>
                <a:cubicBezTo>
                  <a:pt x="1398" y="455"/>
                  <a:pt x="1509" y="308"/>
                  <a:pt x="1581" y="219"/>
                </a:cubicBezTo>
                <a:cubicBezTo>
                  <a:pt x="1653" y="130"/>
                  <a:pt x="1675" y="129"/>
                  <a:pt x="1717" y="95"/>
                </a:cubicBezTo>
                <a:cubicBezTo>
                  <a:pt x="1759" y="61"/>
                  <a:pt x="1795" y="28"/>
                  <a:pt x="1835" y="14"/>
                </a:cubicBezTo>
                <a:cubicBezTo>
                  <a:pt x="1875" y="0"/>
                  <a:pt x="1919" y="4"/>
                  <a:pt x="1959" y="14"/>
                </a:cubicBezTo>
                <a:cubicBezTo>
                  <a:pt x="1999" y="24"/>
                  <a:pt x="2032" y="41"/>
                  <a:pt x="2077" y="76"/>
                </a:cubicBezTo>
                <a:cubicBezTo>
                  <a:pt x="2122" y="111"/>
                  <a:pt x="2159" y="133"/>
                  <a:pt x="2232" y="225"/>
                </a:cubicBezTo>
                <a:cubicBezTo>
                  <a:pt x="2305" y="317"/>
                  <a:pt x="2398" y="457"/>
                  <a:pt x="2517" y="628"/>
                </a:cubicBezTo>
                <a:cubicBezTo>
                  <a:pt x="2636" y="799"/>
                  <a:pt x="2799" y="1023"/>
                  <a:pt x="2945" y="1254"/>
                </a:cubicBezTo>
                <a:cubicBezTo>
                  <a:pt x="3091" y="1485"/>
                  <a:pt x="3244" y="1776"/>
                  <a:pt x="3392" y="2017"/>
                </a:cubicBezTo>
                <a:cubicBezTo>
                  <a:pt x="3540" y="2258"/>
                  <a:pt x="3686" y="2478"/>
                  <a:pt x="3832" y="2699"/>
                </a:cubicBezTo>
              </a:path>
            </a:pathLst>
          </a:custGeom>
          <a:noFill/>
          <a:ln w="50800">
            <a:solidFill>
              <a:srgbClr val="52A9FF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08D28A83-5D02-EB4E-8CB0-D288910B2427}"/>
              </a:ext>
            </a:extLst>
          </p:cNvPr>
          <p:cNvSpPr>
            <a:spLocks/>
          </p:cNvSpPr>
          <p:nvPr/>
        </p:nvSpPr>
        <p:spPr bwMode="auto">
          <a:xfrm>
            <a:off x="2736850" y="2547938"/>
            <a:ext cx="6872287" cy="2122488"/>
          </a:xfrm>
          <a:custGeom>
            <a:avLst/>
            <a:gdLst>
              <a:gd name="T0" fmla="*/ 0 w 4329"/>
              <a:gd name="T1" fmla="*/ 1337 h 1337"/>
              <a:gd name="T2" fmla="*/ 682 w 4329"/>
              <a:gd name="T3" fmla="*/ 810 h 1337"/>
              <a:gd name="T4" fmla="*/ 1327 w 4329"/>
              <a:gd name="T5" fmla="*/ 344 h 1337"/>
              <a:gd name="T6" fmla="*/ 1811 w 4329"/>
              <a:gd name="T7" fmla="*/ 84 h 1337"/>
              <a:gd name="T8" fmla="*/ 2084 w 4329"/>
              <a:gd name="T9" fmla="*/ 10 h 1337"/>
              <a:gd name="T10" fmla="*/ 2320 w 4329"/>
              <a:gd name="T11" fmla="*/ 22 h 1337"/>
              <a:gd name="T12" fmla="*/ 2642 w 4329"/>
              <a:gd name="T13" fmla="*/ 121 h 1337"/>
              <a:gd name="T14" fmla="*/ 3176 w 4329"/>
              <a:gd name="T15" fmla="*/ 450 h 1337"/>
              <a:gd name="T16" fmla="*/ 3839 w 4329"/>
              <a:gd name="T17" fmla="*/ 934 h 1337"/>
              <a:gd name="T18" fmla="*/ 4329 w 4329"/>
              <a:gd name="T19" fmla="*/ 1306 h 1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29" h="1337">
                <a:moveTo>
                  <a:pt x="0" y="1337"/>
                </a:moveTo>
                <a:cubicBezTo>
                  <a:pt x="230" y="1156"/>
                  <a:pt x="461" y="975"/>
                  <a:pt x="682" y="810"/>
                </a:cubicBezTo>
                <a:cubicBezTo>
                  <a:pt x="903" y="645"/>
                  <a:pt x="1139" y="465"/>
                  <a:pt x="1327" y="344"/>
                </a:cubicBezTo>
                <a:cubicBezTo>
                  <a:pt x="1515" y="223"/>
                  <a:pt x="1685" y="140"/>
                  <a:pt x="1811" y="84"/>
                </a:cubicBezTo>
                <a:cubicBezTo>
                  <a:pt x="1937" y="28"/>
                  <a:pt x="1999" y="20"/>
                  <a:pt x="2084" y="10"/>
                </a:cubicBezTo>
                <a:cubicBezTo>
                  <a:pt x="2169" y="0"/>
                  <a:pt x="2227" y="4"/>
                  <a:pt x="2320" y="22"/>
                </a:cubicBezTo>
                <a:cubicBezTo>
                  <a:pt x="2413" y="40"/>
                  <a:pt x="2499" y="50"/>
                  <a:pt x="2642" y="121"/>
                </a:cubicBezTo>
                <a:cubicBezTo>
                  <a:pt x="2785" y="192"/>
                  <a:pt x="2977" y="315"/>
                  <a:pt x="3176" y="450"/>
                </a:cubicBezTo>
                <a:cubicBezTo>
                  <a:pt x="3375" y="585"/>
                  <a:pt x="3647" y="791"/>
                  <a:pt x="3839" y="934"/>
                </a:cubicBezTo>
                <a:cubicBezTo>
                  <a:pt x="4031" y="1077"/>
                  <a:pt x="4180" y="1191"/>
                  <a:pt x="4329" y="1306"/>
                </a:cubicBezTo>
              </a:path>
            </a:pathLst>
          </a:custGeom>
          <a:noFill/>
          <a:ln w="50800">
            <a:solidFill>
              <a:srgbClr val="FF02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E9F83AAD-39A8-A345-A7BF-A6A27AD63AB3}"/>
              </a:ext>
            </a:extLst>
          </p:cNvPr>
          <p:cNvSpPr>
            <a:spLocks/>
          </p:cNvSpPr>
          <p:nvPr/>
        </p:nvSpPr>
        <p:spPr bwMode="auto">
          <a:xfrm>
            <a:off x="2687637" y="3048001"/>
            <a:ext cx="6931025" cy="1936750"/>
          </a:xfrm>
          <a:custGeom>
            <a:avLst/>
            <a:gdLst>
              <a:gd name="T0" fmla="*/ 0 w 4366"/>
              <a:gd name="T1" fmla="*/ 1220 h 1220"/>
              <a:gd name="T2" fmla="*/ 751 w 4366"/>
              <a:gd name="T3" fmla="*/ 687 h 1220"/>
              <a:gd name="T4" fmla="*/ 1402 w 4366"/>
              <a:gd name="T5" fmla="*/ 278 h 1220"/>
              <a:gd name="T6" fmla="*/ 1706 w 4366"/>
              <a:gd name="T7" fmla="*/ 129 h 1220"/>
              <a:gd name="T8" fmla="*/ 2146 w 4366"/>
              <a:gd name="T9" fmla="*/ 11 h 1220"/>
              <a:gd name="T10" fmla="*/ 2425 w 4366"/>
              <a:gd name="T11" fmla="*/ 60 h 1220"/>
              <a:gd name="T12" fmla="*/ 2977 w 4366"/>
              <a:gd name="T13" fmla="*/ 271 h 1220"/>
              <a:gd name="T14" fmla="*/ 3604 w 4366"/>
              <a:gd name="T15" fmla="*/ 674 h 1220"/>
              <a:gd name="T16" fmla="*/ 4366 w 4366"/>
              <a:gd name="T17" fmla="*/ 1183 h 1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66" h="1220">
                <a:moveTo>
                  <a:pt x="0" y="1220"/>
                </a:moveTo>
                <a:cubicBezTo>
                  <a:pt x="258" y="1032"/>
                  <a:pt x="517" y="844"/>
                  <a:pt x="751" y="687"/>
                </a:cubicBezTo>
                <a:cubicBezTo>
                  <a:pt x="985" y="530"/>
                  <a:pt x="1243" y="371"/>
                  <a:pt x="1402" y="278"/>
                </a:cubicBezTo>
                <a:cubicBezTo>
                  <a:pt x="1561" y="185"/>
                  <a:pt x="1582" y="173"/>
                  <a:pt x="1706" y="129"/>
                </a:cubicBezTo>
                <a:cubicBezTo>
                  <a:pt x="1830" y="85"/>
                  <a:pt x="2026" y="22"/>
                  <a:pt x="2146" y="11"/>
                </a:cubicBezTo>
                <a:cubicBezTo>
                  <a:pt x="2266" y="0"/>
                  <a:pt x="2286" y="17"/>
                  <a:pt x="2425" y="60"/>
                </a:cubicBezTo>
                <a:cubicBezTo>
                  <a:pt x="2564" y="103"/>
                  <a:pt x="2780" y="169"/>
                  <a:pt x="2977" y="271"/>
                </a:cubicBezTo>
                <a:cubicBezTo>
                  <a:pt x="3174" y="373"/>
                  <a:pt x="3372" y="522"/>
                  <a:pt x="3604" y="674"/>
                </a:cubicBezTo>
                <a:cubicBezTo>
                  <a:pt x="3836" y="826"/>
                  <a:pt x="4101" y="1004"/>
                  <a:pt x="4366" y="1183"/>
                </a:cubicBezTo>
              </a:path>
            </a:pathLst>
          </a:custGeom>
          <a:noFill/>
          <a:ln w="50800">
            <a:solidFill>
              <a:srgbClr val="FFF785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DB91B2DE-38A9-2D48-B53D-F491FB6FD7F8}"/>
              </a:ext>
            </a:extLst>
          </p:cNvPr>
          <p:cNvSpPr>
            <a:spLocks/>
          </p:cNvSpPr>
          <p:nvPr/>
        </p:nvSpPr>
        <p:spPr bwMode="auto">
          <a:xfrm>
            <a:off x="2816225" y="4802188"/>
            <a:ext cx="6616700" cy="1363663"/>
          </a:xfrm>
          <a:custGeom>
            <a:avLst/>
            <a:gdLst>
              <a:gd name="T0" fmla="*/ 0 w 4168"/>
              <a:gd name="T1" fmla="*/ 859 h 859"/>
              <a:gd name="T2" fmla="*/ 477 w 4168"/>
              <a:gd name="T3" fmla="*/ 562 h 859"/>
              <a:gd name="T4" fmla="*/ 943 w 4168"/>
              <a:gd name="T5" fmla="*/ 320 h 859"/>
              <a:gd name="T6" fmla="*/ 1463 w 4168"/>
              <a:gd name="T7" fmla="*/ 121 h 859"/>
              <a:gd name="T8" fmla="*/ 1935 w 4168"/>
              <a:gd name="T9" fmla="*/ 16 h 859"/>
              <a:gd name="T10" fmla="*/ 2400 w 4168"/>
              <a:gd name="T11" fmla="*/ 22 h 859"/>
              <a:gd name="T12" fmla="*/ 2772 w 4168"/>
              <a:gd name="T13" fmla="*/ 109 h 859"/>
              <a:gd name="T14" fmla="*/ 3349 w 4168"/>
              <a:gd name="T15" fmla="*/ 351 h 859"/>
              <a:gd name="T16" fmla="*/ 4168 w 4168"/>
              <a:gd name="T17" fmla="*/ 810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68" h="859">
                <a:moveTo>
                  <a:pt x="0" y="859"/>
                </a:moveTo>
                <a:cubicBezTo>
                  <a:pt x="160" y="755"/>
                  <a:pt x="320" y="652"/>
                  <a:pt x="477" y="562"/>
                </a:cubicBezTo>
                <a:cubicBezTo>
                  <a:pt x="634" y="472"/>
                  <a:pt x="779" y="393"/>
                  <a:pt x="943" y="320"/>
                </a:cubicBezTo>
                <a:cubicBezTo>
                  <a:pt x="1107" y="247"/>
                  <a:pt x="1298" y="172"/>
                  <a:pt x="1463" y="121"/>
                </a:cubicBezTo>
                <a:cubicBezTo>
                  <a:pt x="1628" y="70"/>
                  <a:pt x="1779" y="32"/>
                  <a:pt x="1935" y="16"/>
                </a:cubicBezTo>
                <a:cubicBezTo>
                  <a:pt x="2091" y="0"/>
                  <a:pt x="2261" y="7"/>
                  <a:pt x="2400" y="22"/>
                </a:cubicBezTo>
                <a:cubicBezTo>
                  <a:pt x="2539" y="37"/>
                  <a:pt x="2614" y="54"/>
                  <a:pt x="2772" y="109"/>
                </a:cubicBezTo>
                <a:cubicBezTo>
                  <a:pt x="2930" y="164"/>
                  <a:pt x="3116" y="234"/>
                  <a:pt x="3349" y="351"/>
                </a:cubicBezTo>
                <a:cubicBezTo>
                  <a:pt x="3582" y="468"/>
                  <a:pt x="4029" y="732"/>
                  <a:pt x="4168" y="810"/>
                </a:cubicBezTo>
              </a:path>
            </a:pathLst>
          </a:custGeom>
          <a:noFill/>
          <a:ln w="50800">
            <a:solidFill>
              <a:srgbClr val="00E95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4E25B784-4EDD-5B46-B819-BF747A671C28}"/>
              </a:ext>
            </a:extLst>
          </p:cNvPr>
          <p:cNvSpPr/>
          <p:nvPr/>
        </p:nvSpPr>
        <p:spPr>
          <a:xfrm>
            <a:off x="204462" y="1124541"/>
            <a:ext cx="1544825" cy="26807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39AC"/>
                </a:solidFill>
              </a:rPr>
              <a:t>(All four of the solid hyperbolas are reflections; the dashed hyperbola is the first multiple.)</a:t>
            </a:r>
          </a:p>
        </p:txBody>
      </p:sp>
      <p:sp>
        <p:nvSpPr>
          <p:cNvPr id="69" name="Freeform 68">
            <a:extLst>
              <a:ext uri="{FF2B5EF4-FFF2-40B4-BE49-F238E27FC236}">
                <a16:creationId xmlns:a16="http://schemas.microsoft.com/office/drawing/2014/main" id="{DCA309C3-3A17-BD46-A256-FEF0DDA1D72D}"/>
              </a:ext>
            </a:extLst>
          </p:cNvPr>
          <p:cNvSpPr/>
          <p:nvPr/>
        </p:nvSpPr>
        <p:spPr>
          <a:xfrm>
            <a:off x="3282753" y="2868149"/>
            <a:ext cx="5787413" cy="3271394"/>
          </a:xfrm>
          <a:custGeom>
            <a:avLst/>
            <a:gdLst>
              <a:gd name="connsiteX0" fmla="*/ 0 w 5787413"/>
              <a:gd name="connsiteY0" fmla="*/ 3271394 h 3271394"/>
              <a:gd name="connsiteX1" fmla="*/ 471399 w 5787413"/>
              <a:gd name="connsiteY1" fmla="*/ 2567135 h 3271394"/>
              <a:gd name="connsiteX2" fmla="*/ 897361 w 5787413"/>
              <a:gd name="connsiteY2" fmla="*/ 1959429 h 3271394"/>
              <a:gd name="connsiteX3" fmla="*/ 1317645 w 5787413"/>
              <a:gd name="connsiteY3" fmla="*/ 1363081 h 3271394"/>
              <a:gd name="connsiteX4" fmla="*/ 1612979 w 5787413"/>
              <a:gd name="connsiteY4" fmla="*/ 942798 h 3271394"/>
              <a:gd name="connsiteX5" fmla="*/ 1891274 w 5787413"/>
              <a:gd name="connsiteY5" fmla="*/ 619066 h 3271394"/>
              <a:gd name="connsiteX6" fmla="*/ 2152531 w 5787413"/>
              <a:gd name="connsiteY6" fmla="*/ 369168 h 3271394"/>
              <a:gd name="connsiteX7" fmla="*/ 2368353 w 5787413"/>
              <a:gd name="connsiteY7" fmla="*/ 210142 h 3271394"/>
              <a:gd name="connsiteX8" fmla="*/ 2652328 w 5787413"/>
              <a:gd name="connsiteY8" fmla="*/ 56795 h 3271394"/>
              <a:gd name="connsiteX9" fmla="*/ 2811354 w 5787413"/>
              <a:gd name="connsiteY9" fmla="*/ 5680 h 3271394"/>
              <a:gd name="connsiteX10" fmla="*/ 2907905 w 5787413"/>
              <a:gd name="connsiteY10" fmla="*/ 0 h 3271394"/>
              <a:gd name="connsiteX11" fmla="*/ 3044213 w 5787413"/>
              <a:gd name="connsiteY11" fmla="*/ 17039 h 3271394"/>
              <a:gd name="connsiteX12" fmla="*/ 3180522 w 5787413"/>
              <a:gd name="connsiteY12" fmla="*/ 68154 h 3271394"/>
              <a:gd name="connsiteX13" fmla="*/ 3373625 w 5787413"/>
              <a:gd name="connsiteY13" fmla="*/ 170385 h 3271394"/>
              <a:gd name="connsiteX14" fmla="*/ 3544010 w 5787413"/>
              <a:gd name="connsiteY14" fmla="*/ 289655 h 3271394"/>
              <a:gd name="connsiteX15" fmla="*/ 3776869 w 5787413"/>
              <a:gd name="connsiteY15" fmla="*/ 494117 h 3271394"/>
              <a:gd name="connsiteX16" fmla="*/ 4032447 w 5787413"/>
              <a:gd name="connsiteY16" fmla="*/ 778092 h 3271394"/>
              <a:gd name="connsiteX17" fmla="*/ 4225550 w 5787413"/>
              <a:gd name="connsiteY17" fmla="*/ 1027990 h 3271394"/>
              <a:gd name="connsiteX18" fmla="*/ 4481128 w 5787413"/>
              <a:gd name="connsiteY18" fmla="*/ 1363081 h 3271394"/>
              <a:gd name="connsiteX19" fmla="*/ 4702628 w 5787413"/>
              <a:gd name="connsiteY19" fmla="*/ 1664094 h 3271394"/>
              <a:gd name="connsiteX20" fmla="*/ 4941167 w 5787413"/>
              <a:gd name="connsiteY20" fmla="*/ 2016224 h 3271394"/>
              <a:gd name="connsiteX21" fmla="*/ 5276258 w 5787413"/>
              <a:gd name="connsiteY21" fmla="*/ 2498981 h 3271394"/>
              <a:gd name="connsiteX22" fmla="*/ 5543195 w 5787413"/>
              <a:gd name="connsiteY22" fmla="*/ 2896547 h 3271394"/>
              <a:gd name="connsiteX23" fmla="*/ 5787413 w 5787413"/>
              <a:gd name="connsiteY23" fmla="*/ 3260035 h 3271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787413" h="3271394">
                <a:moveTo>
                  <a:pt x="0" y="3271394"/>
                </a:moveTo>
                <a:lnTo>
                  <a:pt x="471399" y="2567135"/>
                </a:lnTo>
                <a:lnTo>
                  <a:pt x="897361" y="1959429"/>
                </a:lnTo>
                <a:lnTo>
                  <a:pt x="1317645" y="1363081"/>
                </a:lnTo>
                <a:lnTo>
                  <a:pt x="1612979" y="942798"/>
                </a:lnTo>
                <a:lnTo>
                  <a:pt x="1891274" y="619066"/>
                </a:lnTo>
                <a:lnTo>
                  <a:pt x="2152531" y="369168"/>
                </a:lnTo>
                <a:lnTo>
                  <a:pt x="2368353" y="210142"/>
                </a:lnTo>
                <a:lnTo>
                  <a:pt x="2652328" y="56795"/>
                </a:lnTo>
                <a:lnTo>
                  <a:pt x="2811354" y="5680"/>
                </a:lnTo>
                <a:lnTo>
                  <a:pt x="2907905" y="0"/>
                </a:lnTo>
                <a:lnTo>
                  <a:pt x="3044213" y="17039"/>
                </a:lnTo>
                <a:lnTo>
                  <a:pt x="3180522" y="68154"/>
                </a:lnTo>
                <a:lnTo>
                  <a:pt x="3373625" y="170385"/>
                </a:lnTo>
                <a:lnTo>
                  <a:pt x="3544010" y="289655"/>
                </a:lnTo>
                <a:lnTo>
                  <a:pt x="3776869" y="494117"/>
                </a:lnTo>
                <a:lnTo>
                  <a:pt x="4032447" y="778092"/>
                </a:lnTo>
                <a:lnTo>
                  <a:pt x="4225550" y="1027990"/>
                </a:lnTo>
                <a:lnTo>
                  <a:pt x="4481128" y="1363081"/>
                </a:lnTo>
                <a:lnTo>
                  <a:pt x="4702628" y="1664094"/>
                </a:lnTo>
                <a:lnTo>
                  <a:pt x="4941167" y="2016224"/>
                </a:lnTo>
                <a:lnTo>
                  <a:pt x="5276258" y="2498981"/>
                </a:lnTo>
                <a:lnTo>
                  <a:pt x="5543195" y="2896547"/>
                </a:lnTo>
                <a:lnTo>
                  <a:pt x="5787413" y="3260035"/>
                </a:lnTo>
              </a:path>
            </a:pathLst>
          </a:cu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9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360E8DB-9F36-5347-A259-AEFE030DE2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15694"/>
              </p:ext>
            </p:extLst>
          </p:nvPr>
        </p:nvGraphicFramePr>
        <p:xfrm>
          <a:off x="1758950" y="633938"/>
          <a:ext cx="8674100" cy="593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674100" imgH="5930900" progId="Excel.Sheet.8">
                  <p:embed/>
                </p:oleObj>
              </mc:Choice>
              <mc:Fallback>
                <p:oleObj name="Worksheet" r:id="rId2" imgW="8674100" imgH="5930900" progId="Excel.Sheet.8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360E8DB-9F36-5347-A259-AEFE030DE2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58950" y="633938"/>
                        <a:ext cx="8674100" cy="593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806DD25-BF9B-6E4F-8C85-4D74BA7B40B0}"/>
              </a:ext>
            </a:extLst>
          </p:cNvPr>
          <p:cNvSpPr txBox="1"/>
          <p:nvPr/>
        </p:nvSpPr>
        <p:spPr>
          <a:xfrm>
            <a:off x="3942206" y="374850"/>
            <a:ext cx="4307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(Plots of time versus distance)</a:t>
            </a:r>
          </a:p>
        </p:txBody>
      </p:sp>
    </p:spTree>
    <p:extLst>
      <p:ext uri="{BB962C8B-B14F-4D97-AF65-F5344CB8AC3E}">
        <p14:creationId xmlns:p14="http://schemas.microsoft.com/office/powerpoint/2010/main" val="2024342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D8E394-267F-B54C-9C47-0F6ED4604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2" y="114300"/>
            <a:ext cx="8677275" cy="593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7ED3F657-626E-B14C-90A2-89043727F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662" y="4116388"/>
            <a:ext cx="21574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i="1">
                <a:solidFill>
                  <a:srgbClr val="FF0000"/>
                </a:solidFill>
                <a:latin typeface="Times New Roman" charset="0"/>
              </a:rPr>
              <a:t>V</a:t>
            </a:r>
            <a:r>
              <a:rPr lang="en-US" baseline="-2500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>
                <a:solidFill>
                  <a:srgbClr val="FF0000"/>
                </a:solidFill>
              </a:rPr>
              <a:t> = 2660 m/s;</a:t>
            </a:r>
          </a:p>
          <a:p>
            <a:pPr algn="ctr" eaLnBrk="0" hangingPunct="0"/>
            <a:r>
              <a:rPr lang="en-US" i="1">
                <a:solidFill>
                  <a:srgbClr val="FF0000"/>
                </a:solidFill>
                <a:latin typeface="Times New Roman" charset="0"/>
              </a:rPr>
              <a:t>h</a:t>
            </a:r>
            <a:r>
              <a:rPr lang="en-US" baseline="-2500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>
                <a:solidFill>
                  <a:srgbClr val="FF0000"/>
                </a:solidFill>
              </a:rPr>
              <a:t> = 1280 m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512E5E95-1B60-5F4D-8BA7-450EAE07C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7612" y="2497138"/>
            <a:ext cx="21574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FFF78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i="1">
                <a:solidFill>
                  <a:srgbClr val="FFF785"/>
                </a:solidFill>
                <a:latin typeface="Times New Roman" charset="0"/>
              </a:rPr>
              <a:t>V</a:t>
            </a:r>
            <a:r>
              <a:rPr lang="en-US" baseline="-25000">
                <a:solidFill>
                  <a:srgbClr val="FFF785"/>
                </a:solidFill>
                <a:latin typeface="Times New Roman" charset="0"/>
              </a:rPr>
              <a:t>3</a:t>
            </a:r>
            <a:r>
              <a:rPr lang="en-US">
                <a:solidFill>
                  <a:srgbClr val="FFF785"/>
                </a:solidFill>
              </a:rPr>
              <a:t> = 2620 m/s;</a:t>
            </a:r>
          </a:p>
          <a:p>
            <a:pPr algn="ctr" eaLnBrk="0" hangingPunct="0"/>
            <a:r>
              <a:rPr lang="en-US" i="1">
                <a:solidFill>
                  <a:srgbClr val="FFF785"/>
                </a:solidFill>
                <a:latin typeface="Times New Roman" charset="0"/>
              </a:rPr>
              <a:t>h</a:t>
            </a:r>
            <a:r>
              <a:rPr lang="en-US" baseline="-25000">
                <a:solidFill>
                  <a:srgbClr val="FFF785"/>
                </a:solidFill>
                <a:latin typeface="Times New Roman" charset="0"/>
              </a:rPr>
              <a:t>3</a:t>
            </a:r>
            <a:r>
              <a:rPr lang="en-US">
                <a:solidFill>
                  <a:srgbClr val="FFF785"/>
                </a:solidFill>
              </a:rPr>
              <a:t> = 1670 m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08F41930-A1B4-9941-8206-4681C2F8C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6524" y="1773238"/>
            <a:ext cx="21574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E95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i="1">
                <a:solidFill>
                  <a:srgbClr val="00E950"/>
                </a:solidFill>
                <a:latin typeface="Times New Roman" charset="0"/>
              </a:rPr>
              <a:t>V</a:t>
            </a:r>
            <a:r>
              <a:rPr lang="en-US" baseline="-25000">
                <a:solidFill>
                  <a:srgbClr val="00E950"/>
                </a:solidFill>
                <a:latin typeface="Times New Roman" charset="0"/>
              </a:rPr>
              <a:t>4</a:t>
            </a:r>
            <a:r>
              <a:rPr lang="en-US">
                <a:solidFill>
                  <a:srgbClr val="00E950"/>
                </a:solidFill>
              </a:rPr>
              <a:t> = 2470 m/s;</a:t>
            </a:r>
          </a:p>
          <a:p>
            <a:pPr algn="ctr" eaLnBrk="0" hangingPunct="0"/>
            <a:r>
              <a:rPr lang="en-US" i="1">
                <a:solidFill>
                  <a:srgbClr val="00E950"/>
                </a:solidFill>
                <a:latin typeface="Times New Roman" charset="0"/>
              </a:rPr>
              <a:t>h</a:t>
            </a:r>
            <a:r>
              <a:rPr lang="en-US" baseline="-25000">
                <a:solidFill>
                  <a:srgbClr val="00E950"/>
                </a:solidFill>
                <a:latin typeface="Times New Roman" charset="0"/>
              </a:rPr>
              <a:t>4</a:t>
            </a:r>
            <a:r>
              <a:rPr lang="en-US">
                <a:solidFill>
                  <a:srgbClr val="00E950"/>
                </a:solidFill>
              </a:rPr>
              <a:t> = 2810 m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CDE7EE0B-F785-E641-AF0D-43575BD90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899" y="523875"/>
            <a:ext cx="21574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52A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i="1">
                <a:solidFill>
                  <a:srgbClr val="52A9FF"/>
                </a:solidFill>
                <a:latin typeface="Times New Roman" charset="0"/>
              </a:rPr>
              <a:t>V</a:t>
            </a:r>
            <a:r>
              <a:rPr lang="en-US" baseline="-25000">
                <a:solidFill>
                  <a:srgbClr val="52A9FF"/>
                </a:solidFill>
                <a:latin typeface="Times New Roman" charset="0"/>
              </a:rPr>
              <a:t>1</a:t>
            </a:r>
            <a:r>
              <a:rPr lang="en-US">
                <a:solidFill>
                  <a:srgbClr val="52A9FF"/>
                </a:solidFill>
              </a:rPr>
              <a:t> = 1540 m/s;</a:t>
            </a:r>
          </a:p>
          <a:p>
            <a:pPr algn="ctr" eaLnBrk="0" hangingPunct="0"/>
            <a:r>
              <a:rPr lang="en-US" i="1">
                <a:solidFill>
                  <a:srgbClr val="52A9FF"/>
                </a:solidFill>
                <a:latin typeface="Times New Roman" charset="0"/>
              </a:rPr>
              <a:t>h</a:t>
            </a:r>
            <a:r>
              <a:rPr lang="en-US" baseline="-25000">
                <a:solidFill>
                  <a:srgbClr val="52A9FF"/>
                </a:solidFill>
                <a:latin typeface="Times New Roman" charset="0"/>
              </a:rPr>
              <a:t>1</a:t>
            </a:r>
            <a:r>
              <a:rPr lang="en-US">
                <a:solidFill>
                  <a:srgbClr val="52A9FF"/>
                </a:solidFill>
              </a:rPr>
              <a:t> = 400 m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4C4AAD86-5D51-CB44-A3C9-AB3F63177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074" y="6286500"/>
            <a:ext cx="545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</a:rPr>
              <a:t>(4) Multiple: </a:t>
            </a:r>
            <a:r>
              <a:rPr lang="en-US" i="1" dirty="0" err="1">
                <a:latin typeface="Times New Roman" charset="0"/>
              </a:rPr>
              <a:t>V</a:t>
            </a:r>
            <a:r>
              <a:rPr lang="en-US" i="1" baseline="-25000" dirty="0" err="1">
                <a:latin typeface="Times New Roman" charset="0"/>
              </a:rPr>
              <a:t>m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= 1490 m/s; </a:t>
            </a:r>
            <a:r>
              <a:rPr lang="en-US" i="1" dirty="0">
                <a:latin typeface="Times New Roman" charset="0"/>
              </a:rPr>
              <a:t>h</a:t>
            </a:r>
            <a:r>
              <a:rPr lang="en-US" i="1" baseline="-25000" dirty="0">
                <a:latin typeface="Times New Roman" charset="0"/>
              </a:rPr>
              <a:t>m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= 790 m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3EF6804C-C6F2-4049-B780-89269AAEA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237" y="466725"/>
            <a:ext cx="31277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</a:rPr>
              <a:t>(3) Layer / </a:t>
            </a:r>
            <a:r>
              <a:rPr lang="en-US" dirty="0" err="1">
                <a:solidFill>
                  <a:srgbClr val="0039AC"/>
                </a:solidFill>
              </a:rPr>
              <a:t>Halfspace</a:t>
            </a:r>
            <a:r>
              <a:rPr lang="en-US" dirty="0">
                <a:solidFill>
                  <a:srgbClr val="0039AC"/>
                </a:solidFill>
              </a:rPr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146B26-9C0C-E249-9EBA-C6509F141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299" y="847725"/>
            <a:ext cx="11207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1E9AC8-4BF2-6749-B3A4-3C7B3D832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7" y="847725"/>
            <a:ext cx="11445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8CEE643-F86D-E646-B85B-D8255F93C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499" y="4545013"/>
            <a:ext cx="1851025" cy="2857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sz="1200" i="1">
                <a:latin typeface="Times New Roman" charset="0"/>
              </a:rPr>
              <a:t>V</a:t>
            </a:r>
            <a:r>
              <a:rPr lang="en-US" sz="1200" baseline="-25000">
                <a:latin typeface="Times New Roman" charset="0"/>
              </a:rPr>
              <a:t>1</a:t>
            </a:r>
            <a:r>
              <a:rPr lang="en-US" sz="1200"/>
              <a:t> = 1500; </a:t>
            </a:r>
            <a:r>
              <a:rPr lang="en-US" sz="1200" i="1">
                <a:latin typeface="Times New Roman" charset="0"/>
              </a:rPr>
              <a:t>h</a:t>
            </a:r>
            <a:r>
              <a:rPr lang="en-US" sz="1200" baseline="-25000">
                <a:latin typeface="Times New Roman" charset="0"/>
              </a:rPr>
              <a:t>1</a:t>
            </a:r>
            <a:r>
              <a:rPr lang="en-US" sz="1200"/>
              <a:t> = 400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384CE6-AB51-4F47-8527-97327C986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499" y="4835525"/>
            <a:ext cx="1851025" cy="3635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sz="1200" i="1">
                <a:latin typeface="Times New Roman" charset="0"/>
              </a:rPr>
              <a:t>V</a:t>
            </a:r>
            <a:r>
              <a:rPr lang="en-US" sz="1200" baseline="-25000">
                <a:latin typeface="Times New Roman" charset="0"/>
              </a:rPr>
              <a:t>2</a:t>
            </a:r>
            <a:r>
              <a:rPr lang="en-US" sz="1200"/>
              <a:t> = 3048; </a:t>
            </a:r>
            <a:r>
              <a:rPr lang="en-US" sz="1200" i="1">
                <a:latin typeface="Times New Roman" charset="0"/>
              </a:rPr>
              <a:t>h</a:t>
            </a:r>
            <a:r>
              <a:rPr lang="en-US" sz="1200" baseline="-25000">
                <a:latin typeface="Times New Roman" charset="0"/>
              </a:rPr>
              <a:t>2</a:t>
            </a:r>
            <a:r>
              <a:rPr lang="en-US" sz="1200"/>
              <a:t> = 600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BE5C53-0499-164D-A1E0-D6E9C4993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499" y="5203825"/>
            <a:ext cx="1851025" cy="2857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sz="1200" i="1">
                <a:latin typeface="Times New Roman" charset="0"/>
              </a:rPr>
              <a:t>V</a:t>
            </a:r>
            <a:r>
              <a:rPr lang="en-US" sz="1200" baseline="-25000">
                <a:latin typeface="Times New Roman" charset="0"/>
              </a:rPr>
              <a:t>3</a:t>
            </a:r>
            <a:r>
              <a:rPr lang="en-US" sz="1200"/>
              <a:t> = 2439; </a:t>
            </a:r>
            <a:r>
              <a:rPr lang="en-US" sz="1200" i="1">
                <a:latin typeface="Times New Roman" charset="0"/>
              </a:rPr>
              <a:t>h</a:t>
            </a:r>
            <a:r>
              <a:rPr lang="en-US" sz="1200" baseline="-25000">
                <a:latin typeface="Times New Roman" charset="0"/>
              </a:rPr>
              <a:t>3</a:t>
            </a:r>
            <a:r>
              <a:rPr lang="en-US" sz="1200"/>
              <a:t> = 400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ECB4A4-EBA7-C746-A950-6B7E44E3F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499" y="5495925"/>
            <a:ext cx="1851025" cy="6699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sz="1200" i="1">
                <a:latin typeface="Times New Roman" charset="0"/>
              </a:rPr>
              <a:t>V</a:t>
            </a:r>
            <a:r>
              <a:rPr lang="en-US" sz="1200" baseline="-25000">
                <a:latin typeface="Times New Roman" charset="0"/>
              </a:rPr>
              <a:t>4</a:t>
            </a:r>
            <a:r>
              <a:rPr lang="en-US" sz="1200"/>
              <a:t> = 3048?; </a:t>
            </a:r>
            <a:r>
              <a:rPr lang="en-US" sz="1200" i="1">
                <a:latin typeface="Times New Roman" charset="0"/>
              </a:rPr>
              <a:t>h</a:t>
            </a:r>
            <a:r>
              <a:rPr lang="en-US" sz="1200" baseline="-25000">
                <a:latin typeface="Times New Roman" charset="0"/>
              </a:rPr>
              <a:t>4</a:t>
            </a:r>
            <a:r>
              <a:rPr lang="en-US" sz="1200"/>
              <a:t> = 1160?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9B0B5B32-ED37-4343-9268-A68719581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2024" y="4233863"/>
            <a:ext cx="16380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ja-JP" altLang="en-US" sz="1800">
                <a:solidFill>
                  <a:srgbClr val="0039AC"/>
                </a:solidFill>
                <a:latin typeface="Arial"/>
              </a:rPr>
              <a:t>“</a:t>
            </a:r>
            <a:r>
              <a:rPr lang="en-US" sz="1800" dirty="0">
                <a:solidFill>
                  <a:srgbClr val="0039AC"/>
                </a:solidFill>
              </a:rPr>
              <a:t>True</a:t>
            </a:r>
            <a:r>
              <a:rPr lang="ja-JP" altLang="en-US" sz="1800">
                <a:solidFill>
                  <a:srgbClr val="0039AC"/>
                </a:solidFill>
                <a:latin typeface="Arial"/>
              </a:rPr>
              <a:t>”</a:t>
            </a:r>
            <a:r>
              <a:rPr lang="en-US" sz="1800" dirty="0">
                <a:solidFill>
                  <a:srgbClr val="0039AC"/>
                </a:solidFill>
              </a:rPr>
              <a:t> model: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237A25B-BE14-3143-B8CF-54CD47F3CC0D}"/>
              </a:ext>
            </a:extLst>
          </p:cNvPr>
          <p:cNvSpPr/>
          <p:nvPr/>
        </p:nvSpPr>
        <p:spPr>
          <a:xfrm>
            <a:off x="176065" y="908720"/>
            <a:ext cx="1630017" cy="37030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39AC"/>
                </a:solidFill>
              </a:rPr>
              <a:t>(Plots of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39AC"/>
                </a:solidFill>
              </a:rPr>
              <a:t> vs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39AC"/>
                </a:solidFill>
              </a:rPr>
              <a:t> with estimates of velocity and thickness from slope and intercept, assuming each is from a single layer over a </a:t>
            </a:r>
            <a:r>
              <a:rPr lang="en-US" dirty="0" err="1">
                <a:solidFill>
                  <a:srgbClr val="0039AC"/>
                </a:solidFill>
              </a:rPr>
              <a:t>halfspace</a:t>
            </a:r>
            <a:r>
              <a:rPr lang="en-US" dirty="0">
                <a:solidFill>
                  <a:srgbClr val="0039AC"/>
                </a:solidFill>
              </a:rPr>
              <a:t>.) </a:t>
            </a:r>
          </a:p>
        </p:txBody>
      </p:sp>
    </p:spTree>
    <p:extLst>
      <p:ext uri="{BB962C8B-B14F-4D97-AF65-F5344CB8AC3E}">
        <p14:creationId xmlns:p14="http://schemas.microsoft.com/office/powerpoint/2010/main" val="2424591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F630A811-2081-BA44-AA52-7E4F51D9F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372" y="797511"/>
            <a:ext cx="8293256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(5) Again, </a:t>
            </a:r>
            <a:r>
              <a:rPr lang="en-US" i="1" u="sng" dirty="0">
                <a:solidFill>
                  <a:srgbClr val="A3A3E0"/>
                </a:solidFill>
                <a:latin typeface="Arial Black" charset="0"/>
                <a:cs typeface="ＭＳ Ｐゴシック" charset="0"/>
              </a:rPr>
              <a:t>without using</a:t>
            </a:r>
            <a:r>
              <a:rPr lang="en-US" u="sng" dirty="0">
                <a:solidFill>
                  <a:srgbClr val="A3A3E0"/>
                </a:solidFill>
                <a:cs typeface="ＭＳ Ｐゴシック" charset="0"/>
              </a:rPr>
              <a:t> </a:t>
            </a:r>
            <a:r>
              <a:rPr lang="en-US" b="1" i="1" u="sng" dirty="0">
                <a:solidFill>
                  <a:schemeClr val="bg1">
                    <a:lumMod val="6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Reflect</a:t>
            </a:r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, use the intercepts and</a:t>
            </a:r>
          </a:p>
          <a:p>
            <a:pPr eaLnBrk="0" hangingPunct="0"/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   slopes of lines on your</a:t>
            </a:r>
            <a:r>
              <a:rPr lang="en-US" dirty="0">
                <a:solidFill>
                  <a:schemeClr val="accent5"/>
                </a:solidFill>
                <a:cs typeface="ＭＳ Ｐゴシック" charset="0"/>
              </a:rPr>
              <a:t>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  <a:latin typeface="Times New Roman" charset="0"/>
                <a:cs typeface="ＭＳ Ｐゴシック" charset="0"/>
              </a:rPr>
              <a:t>x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cs typeface="ＭＳ Ｐゴシック" charset="0"/>
              </a:rPr>
              <a:t> –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  <a:latin typeface="Times New Roman" charset="0"/>
                <a:cs typeface="ＭＳ Ｐゴシック" charset="0"/>
              </a:rPr>
              <a:t>t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plots with </a:t>
            </a:r>
            <a:r>
              <a:rPr lang="en-US" i="1" dirty="0">
                <a:solidFill>
                  <a:srgbClr val="FB9491"/>
                </a:solidFill>
                <a:latin typeface="Arial Black" charset="0"/>
                <a:cs typeface="ＭＳ Ｐゴシック" charset="0"/>
              </a:rPr>
              <a:t>Dix equations</a:t>
            </a:r>
            <a:endParaRPr lang="en-US" i="1" dirty="0">
              <a:solidFill>
                <a:srgbClr val="A3A3E0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   to calculate velocities and thicknesses of each layer.</a:t>
            </a:r>
          </a:p>
          <a:p>
            <a:pPr eaLnBrk="0" hangingPunct="0"/>
            <a:endParaRPr lang="en-US" dirty="0">
              <a:solidFill>
                <a:srgbClr val="A3A3E0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(6) Do similar calculations for velocities and thicknesses</a:t>
            </a:r>
          </a:p>
          <a:p>
            <a:pPr eaLnBrk="0" hangingPunct="0"/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   using Dix equations, but now instead of using </a:t>
            </a:r>
          </a:p>
          <a:p>
            <a:pPr eaLnBrk="0" hangingPunct="0"/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   taken from the inverse slope of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  <a:latin typeface="Times New Roman" charset="0"/>
                <a:cs typeface="ＭＳ Ｐゴシック" charset="0"/>
              </a:rPr>
              <a:t>x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cs typeface="ＭＳ Ｐゴシック" charset="0"/>
              </a:rPr>
              <a:t> –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  <a:latin typeface="Times New Roman" charset="0"/>
                <a:cs typeface="ＭＳ Ｐゴシック" charset="0"/>
              </a:rPr>
              <a:t>t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, use the first-</a:t>
            </a:r>
          </a:p>
          <a:p>
            <a:pPr eaLnBrk="0" hangingPunct="0"/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   order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  <a:latin typeface="Times New Roman" charset="0"/>
                <a:cs typeface="ＭＳ Ｐゴシック" charset="0"/>
              </a:rPr>
              <a:t>T</a:t>
            </a:r>
            <a:r>
              <a:rPr lang="en-US" i="1" baseline="-25000" dirty="0">
                <a:solidFill>
                  <a:schemeClr val="bg1">
                    <a:lumMod val="65000"/>
                  </a:schemeClr>
                </a:solidFill>
                <a:latin typeface="Times New Roman" charset="0"/>
                <a:cs typeface="ＭＳ Ｐゴシック" charset="0"/>
              </a:rPr>
              <a:t>NMO</a:t>
            </a:r>
            <a:r>
              <a:rPr lang="en-US" i="1" baseline="-25000" dirty="0">
                <a:solidFill>
                  <a:schemeClr val="accent2"/>
                </a:solidFill>
                <a:latin typeface="Times New Roman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relation (i.e., use the inverse slope of a line </a:t>
            </a:r>
          </a:p>
          <a:p>
            <a:pPr eaLnBrk="0" hangingPunct="0"/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   fit to a plot of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  <a:latin typeface="Times New Roman" charset="0"/>
                <a:cs typeface="ＭＳ Ｐゴシック" charset="0"/>
              </a:rPr>
              <a:t>T</a:t>
            </a:r>
            <a:r>
              <a:rPr lang="en-US" i="1" baseline="-25000" dirty="0">
                <a:solidFill>
                  <a:schemeClr val="bg1">
                    <a:lumMod val="65000"/>
                  </a:schemeClr>
                </a:solidFill>
                <a:latin typeface="Times New Roman" charset="0"/>
                <a:cs typeface="ＭＳ Ｐゴシック" charset="0"/>
              </a:rPr>
              <a:t>NMO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versus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  <a:latin typeface="Times New Roman" charset="0"/>
                <a:cs typeface="ＭＳ Ｐゴシック" charset="0"/>
              </a:rPr>
              <a:t>x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charset="0"/>
                <a:cs typeface="ＭＳ Ｐゴシック" charset="0"/>
              </a:rPr>
              <a:t>/2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  <a:latin typeface="Times New Roman" charset="0"/>
                <a:cs typeface="ＭＳ Ｐゴシック" charset="0"/>
              </a:rPr>
              <a:t>t</a:t>
            </a:r>
            <a:r>
              <a:rPr lang="en-US" baseline="-25000" dirty="0">
                <a:solidFill>
                  <a:schemeClr val="bg1">
                    <a:lumMod val="65000"/>
                  </a:schemeClr>
                </a:solidFill>
                <a:latin typeface="Times New Roman" charset="0"/>
                <a:cs typeface="ＭＳ Ｐゴシック" charset="0"/>
              </a:rPr>
              <a:t>0</a:t>
            </a:r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). How does this change </a:t>
            </a:r>
          </a:p>
          <a:p>
            <a:pPr eaLnBrk="0" hangingPunct="0"/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   the model?  Which is likely to be more accurate and why?</a:t>
            </a:r>
          </a:p>
          <a:p>
            <a:pPr eaLnBrk="0" hangingPunct="0"/>
            <a:endParaRPr lang="en-US" dirty="0">
              <a:solidFill>
                <a:srgbClr val="A3A3E0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(7) </a:t>
            </a:r>
            <a:r>
              <a:rPr lang="en-US" i="1" u="sng" dirty="0">
                <a:solidFill>
                  <a:srgbClr val="A3A3E0"/>
                </a:solidFill>
                <a:latin typeface="Arial Black" charset="0"/>
                <a:cs typeface="ＭＳ Ｐゴシック" charset="0"/>
              </a:rPr>
              <a:t>Now</a:t>
            </a:r>
            <a:r>
              <a:rPr lang="en-US" dirty="0">
                <a:solidFill>
                  <a:srgbClr val="A3A3E0"/>
                </a:solidFill>
                <a:latin typeface="Arial Black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plug your travel-time picks into </a:t>
            </a:r>
            <a:r>
              <a:rPr lang="en-US" b="1" i="1" dirty="0">
                <a:solidFill>
                  <a:schemeClr val="bg1">
                    <a:lumMod val="6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Reflect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and</a:t>
            </a:r>
          </a:p>
          <a:p>
            <a:pPr eaLnBrk="0" hangingPunct="0"/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   calculate a model of velocities and thicknesses. How</a:t>
            </a:r>
          </a:p>
          <a:p>
            <a:pPr eaLnBrk="0" hangingPunct="0"/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   does this compare to your </a:t>
            </a:r>
            <a:r>
              <a:rPr lang="ja-JP" altLang="en-US" dirty="0">
                <a:solidFill>
                  <a:srgbClr val="A3A3E0"/>
                </a:solidFill>
                <a:cs typeface="ＭＳ Ｐゴシック" charset="0"/>
              </a:rPr>
              <a:t>“</a:t>
            </a:r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hand-calculated</a:t>
            </a:r>
            <a:r>
              <a:rPr lang="ja-JP" altLang="en-US" dirty="0">
                <a:solidFill>
                  <a:srgbClr val="A3A3E0"/>
                </a:solidFill>
                <a:cs typeface="ＭＳ Ｐゴシック" charset="0"/>
              </a:rPr>
              <a:t>”</a:t>
            </a:r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 models? </a:t>
            </a:r>
            <a:endParaRPr lang="en-US" i="1" u="sng" dirty="0">
              <a:solidFill>
                <a:srgbClr val="A3A3E0"/>
              </a:solidFill>
              <a:latin typeface="Times New Roman" charset="0"/>
              <a:cs typeface="ＭＳ Ｐゴシック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C075B7-7F1A-0548-A380-4B717D38B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666" y="2578100"/>
            <a:ext cx="5810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E28381-3D2B-7196-73FA-C9FAD4AE5C8A}"/>
              </a:ext>
            </a:extLst>
          </p:cNvPr>
          <p:cNvSpPr/>
          <p:nvPr/>
        </p:nvSpPr>
        <p:spPr>
          <a:xfrm>
            <a:off x="8543666" y="2627453"/>
            <a:ext cx="581025" cy="46658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9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19764E-732D-8F45-9529-975BED450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2" y="781843"/>
            <a:ext cx="8677275" cy="593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FC107D6D-E109-4245-AD52-6A46BB208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662" y="4783931"/>
            <a:ext cx="21574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i="1">
                <a:solidFill>
                  <a:srgbClr val="FF0000"/>
                </a:solidFill>
                <a:latin typeface="Times New Roman" charset="0"/>
              </a:rPr>
              <a:t>V</a:t>
            </a:r>
            <a:r>
              <a:rPr lang="en-US" baseline="-2500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>
                <a:solidFill>
                  <a:srgbClr val="FF0000"/>
                </a:solidFill>
              </a:rPr>
              <a:t> = 3580 m/s;</a:t>
            </a:r>
          </a:p>
          <a:p>
            <a:pPr algn="ctr" eaLnBrk="0" hangingPunct="0"/>
            <a:r>
              <a:rPr lang="en-US" i="1">
                <a:solidFill>
                  <a:srgbClr val="FF0000"/>
                </a:solidFill>
                <a:latin typeface="Times New Roman" charset="0"/>
              </a:rPr>
              <a:t>h</a:t>
            </a:r>
            <a:r>
              <a:rPr lang="en-US" baseline="-2500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>
                <a:solidFill>
                  <a:srgbClr val="FF0000"/>
                </a:solidFill>
              </a:rPr>
              <a:t> = 770 m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C5E8DF3A-EB2C-2D46-852F-9E28EE05E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7612" y="3164681"/>
            <a:ext cx="21574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FFF78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i="1">
                <a:solidFill>
                  <a:srgbClr val="FFF785"/>
                </a:solidFill>
                <a:latin typeface="Times New Roman" charset="0"/>
              </a:rPr>
              <a:t>V</a:t>
            </a:r>
            <a:r>
              <a:rPr lang="en-US" baseline="-25000">
                <a:solidFill>
                  <a:srgbClr val="FFF785"/>
                </a:solidFill>
                <a:latin typeface="Times New Roman" charset="0"/>
              </a:rPr>
              <a:t>3</a:t>
            </a:r>
            <a:r>
              <a:rPr lang="en-US">
                <a:solidFill>
                  <a:srgbClr val="FFF785"/>
                </a:solidFill>
              </a:rPr>
              <a:t> = 2500 m/s;</a:t>
            </a:r>
          </a:p>
          <a:p>
            <a:pPr algn="ctr" eaLnBrk="0" hangingPunct="0"/>
            <a:r>
              <a:rPr lang="en-US" i="1">
                <a:solidFill>
                  <a:srgbClr val="FFF785"/>
                </a:solidFill>
                <a:latin typeface="Times New Roman" charset="0"/>
              </a:rPr>
              <a:t>h</a:t>
            </a:r>
            <a:r>
              <a:rPr lang="en-US" baseline="-25000">
                <a:solidFill>
                  <a:srgbClr val="FFF785"/>
                </a:solidFill>
                <a:latin typeface="Times New Roman" charset="0"/>
              </a:rPr>
              <a:t>3</a:t>
            </a:r>
            <a:r>
              <a:rPr lang="en-US">
                <a:solidFill>
                  <a:srgbClr val="FFF785"/>
                </a:solidFill>
              </a:rPr>
              <a:t> = 390 m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C1C80E41-EFF5-204B-8238-C631966EB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899" y="2185193"/>
            <a:ext cx="21574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E95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i="1">
                <a:solidFill>
                  <a:srgbClr val="00E950"/>
                </a:solidFill>
                <a:latin typeface="Times New Roman" charset="0"/>
              </a:rPr>
              <a:t>V</a:t>
            </a:r>
            <a:r>
              <a:rPr lang="en-US" baseline="-25000">
                <a:solidFill>
                  <a:srgbClr val="00E950"/>
                </a:solidFill>
                <a:latin typeface="Times New Roman" charset="0"/>
              </a:rPr>
              <a:t>4</a:t>
            </a:r>
            <a:r>
              <a:rPr lang="en-US">
                <a:solidFill>
                  <a:srgbClr val="00E950"/>
                </a:solidFill>
              </a:rPr>
              <a:t> = 2280 m/s;</a:t>
            </a:r>
          </a:p>
          <a:p>
            <a:pPr algn="ctr" eaLnBrk="0" hangingPunct="0"/>
            <a:r>
              <a:rPr lang="en-US" i="1">
                <a:solidFill>
                  <a:srgbClr val="00E950"/>
                </a:solidFill>
                <a:latin typeface="Times New Roman" charset="0"/>
              </a:rPr>
              <a:t>h</a:t>
            </a:r>
            <a:r>
              <a:rPr lang="en-US" baseline="-25000">
                <a:solidFill>
                  <a:srgbClr val="00E950"/>
                </a:solidFill>
                <a:latin typeface="Times New Roman" charset="0"/>
              </a:rPr>
              <a:t>4</a:t>
            </a:r>
            <a:r>
              <a:rPr lang="en-US">
                <a:solidFill>
                  <a:srgbClr val="00E950"/>
                </a:solidFill>
              </a:rPr>
              <a:t> = 1130 m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0B759116-612A-AE41-A562-B8ECE04E8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899" y="1191418"/>
            <a:ext cx="21574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52A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i="1">
                <a:solidFill>
                  <a:srgbClr val="52A9FF"/>
                </a:solidFill>
                <a:latin typeface="Times New Roman" charset="0"/>
              </a:rPr>
              <a:t>V</a:t>
            </a:r>
            <a:r>
              <a:rPr lang="en-US" baseline="-25000">
                <a:solidFill>
                  <a:srgbClr val="52A9FF"/>
                </a:solidFill>
                <a:latin typeface="Times New Roman" charset="0"/>
              </a:rPr>
              <a:t>1</a:t>
            </a:r>
            <a:r>
              <a:rPr lang="en-US">
                <a:solidFill>
                  <a:srgbClr val="52A9FF"/>
                </a:solidFill>
              </a:rPr>
              <a:t> = 1540 m/s;</a:t>
            </a:r>
          </a:p>
          <a:p>
            <a:pPr algn="ctr" eaLnBrk="0" hangingPunct="0"/>
            <a:r>
              <a:rPr lang="en-US" i="1">
                <a:solidFill>
                  <a:srgbClr val="52A9FF"/>
                </a:solidFill>
                <a:latin typeface="Times New Roman" charset="0"/>
              </a:rPr>
              <a:t>h</a:t>
            </a:r>
            <a:r>
              <a:rPr lang="en-US" baseline="-25000">
                <a:solidFill>
                  <a:srgbClr val="52A9FF"/>
                </a:solidFill>
                <a:latin typeface="Times New Roman" charset="0"/>
              </a:rPr>
              <a:t>1</a:t>
            </a:r>
            <a:r>
              <a:rPr lang="en-US">
                <a:solidFill>
                  <a:srgbClr val="52A9FF"/>
                </a:solidFill>
              </a:rPr>
              <a:t> = 400 m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4629D7CE-6EBB-D847-991C-275DBB6B8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274" y="467518"/>
            <a:ext cx="25138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</a:rPr>
              <a:t>(5) Dix equations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9A0F58-F557-E44F-80C7-5DB294390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387" y="1108868"/>
            <a:ext cx="1851025" cy="2857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sz="1200" i="1">
                <a:latin typeface="Times New Roman" charset="0"/>
              </a:rPr>
              <a:t>V</a:t>
            </a:r>
            <a:r>
              <a:rPr lang="en-US" sz="1200" baseline="-25000">
                <a:latin typeface="Times New Roman" charset="0"/>
              </a:rPr>
              <a:t>1</a:t>
            </a:r>
            <a:r>
              <a:rPr lang="en-US" sz="1200"/>
              <a:t> = 1500; </a:t>
            </a:r>
            <a:r>
              <a:rPr lang="en-US" sz="1200" i="1">
                <a:latin typeface="Times New Roman" charset="0"/>
              </a:rPr>
              <a:t>h</a:t>
            </a:r>
            <a:r>
              <a:rPr lang="en-US" sz="1200" baseline="-25000">
                <a:latin typeface="Times New Roman" charset="0"/>
              </a:rPr>
              <a:t>1</a:t>
            </a:r>
            <a:r>
              <a:rPr lang="en-US" sz="1200"/>
              <a:t> = 400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CDB9AD-F5E9-5F4D-A8B7-37DED1B5B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2149" y="1399381"/>
            <a:ext cx="1851025" cy="3635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sz="1200" i="1">
                <a:latin typeface="Times New Roman" charset="0"/>
              </a:rPr>
              <a:t>V</a:t>
            </a:r>
            <a:r>
              <a:rPr lang="en-US" sz="1200" baseline="-25000">
                <a:latin typeface="Times New Roman" charset="0"/>
              </a:rPr>
              <a:t>2</a:t>
            </a:r>
            <a:r>
              <a:rPr lang="en-US" sz="1200"/>
              <a:t> = 3048; </a:t>
            </a:r>
            <a:r>
              <a:rPr lang="en-US" sz="1200" i="1">
                <a:latin typeface="Times New Roman" charset="0"/>
              </a:rPr>
              <a:t>h</a:t>
            </a:r>
            <a:r>
              <a:rPr lang="en-US" sz="1200" baseline="-25000">
                <a:latin typeface="Times New Roman" charset="0"/>
              </a:rPr>
              <a:t>2</a:t>
            </a:r>
            <a:r>
              <a:rPr lang="en-US" sz="1200"/>
              <a:t> = 600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C46D81-E250-134B-A60E-6CFEA66E7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799" y="1767681"/>
            <a:ext cx="1851025" cy="2857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sz="1200" i="1" dirty="0">
                <a:latin typeface="Times New Roman" charset="0"/>
              </a:rPr>
              <a:t>V</a:t>
            </a:r>
            <a:r>
              <a:rPr lang="en-US" sz="1200" baseline="-25000" dirty="0">
                <a:latin typeface="Times New Roman" charset="0"/>
              </a:rPr>
              <a:t>3</a:t>
            </a:r>
            <a:r>
              <a:rPr lang="en-US" sz="1200" dirty="0"/>
              <a:t> = 2439; </a:t>
            </a:r>
            <a:r>
              <a:rPr lang="en-US" sz="1200" i="1" dirty="0">
                <a:latin typeface="Times New Roman" charset="0"/>
              </a:rPr>
              <a:t>h</a:t>
            </a:r>
            <a:r>
              <a:rPr lang="en-US" sz="1200" baseline="-25000" dirty="0">
                <a:latin typeface="Times New Roman" charset="0"/>
              </a:rPr>
              <a:t>3</a:t>
            </a:r>
            <a:r>
              <a:rPr lang="en-US" sz="1200" dirty="0"/>
              <a:t> = 400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1A7BD7-31D1-1447-B6E7-AE4CA69A6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2149" y="2059781"/>
            <a:ext cx="1851025" cy="6699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sz="1200" i="1" dirty="0">
                <a:latin typeface="Times New Roman" charset="0"/>
              </a:rPr>
              <a:t>V</a:t>
            </a:r>
            <a:r>
              <a:rPr lang="en-US" sz="1200" baseline="-25000" dirty="0">
                <a:latin typeface="Times New Roman" charset="0"/>
              </a:rPr>
              <a:t>4</a:t>
            </a:r>
            <a:r>
              <a:rPr lang="en-US" sz="1200" dirty="0"/>
              <a:t> = 3048?; </a:t>
            </a:r>
            <a:r>
              <a:rPr lang="en-US" sz="1200" i="1" dirty="0">
                <a:latin typeface="Times New Roman" charset="0"/>
              </a:rPr>
              <a:t>h</a:t>
            </a:r>
            <a:r>
              <a:rPr lang="en-US" sz="1200" baseline="-25000" dirty="0">
                <a:latin typeface="Times New Roman" charset="0"/>
              </a:rPr>
              <a:t>4</a:t>
            </a:r>
            <a:r>
              <a:rPr lang="en-US" sz="1200" dirty="0"/>
              <a:t> = 1160?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D28FE05-4526-F649-99AE-10399FB63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7" y="143668"/>
            <a:ext cx="29368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87EFE2E-E41D-9C4F-8E3B-9909863EB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7" y="248443"/>
            <a:ext cx="1782762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37DBF95-B4AE-B148-858A-ABBCDB8EAAB1}"/>
              </a:ext>
            </a:extLst>
          </p:cNvPr>
          <p:cNvSpPr/>
          <p:nvPr/>
        </p:nvSpPr>
        <p:spPr>
          <a:xfrm>
            <a:off x="176065" y="1686812"/>
            <a:ext cx="1630017" cy="24649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39AC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39AC"/>
                </a:solidFill>
              </a:rPr>
              <a:t> vs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39AC"/>
                </a:solidFill>
              </a:rPr>
              <a:t> with estimates of velocity and thickness from slope and intercept using Dix’s equations.) </a:t>
            </a:r>
          </a:p>
        </p:txBody>
      </p:sp>
    </p:spTree>
    <p:extLst>
      <p:ext uri="{BB962C8B-B14F-4D97-AF65-F5344CB8AC3E}">
        <p14:creationId xmlns:p14="http://schemas.microsoft.com/office/powerpoint/2010/main" val="1662397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CA9B160B-D316-A64D-AA2C-DB4E52083E8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509588"/>
            <a:ext cx="8382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3" name="Text Box 4">
            <a:extLst>
              <a:ext uri="{FF2B5EF4-FFF2-40B4-BE49-F238E27FC236}">
                <a16:creationId xmlns:a16="http://schemas.microsoft.com/office/drawing/2014/main" id="{7C6A6184-6BA7-A444-A02C-34B9590F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4275" y="3024188"/>
            <a:ext cx="1987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i="1">
                <a:solidFill>
                  <a:srgbClr val="FF0000"/>
                </a:solidFill>
                <a:latin typeface="Times New Roman" charset="0"/>
              </a:rPr>
              <a:t>V</a:t>
            </a:r>
            <a:r>
              <a:rPr lang="en-US" baseline="-2500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>
                <a:solidFill>
                  <a:srgbClr val="FF0000"/>
                </a:solidFill>
              </a:rPr>
              <a:t> = 940 m/s;</a:t>
            </a:r>
          </a:p>
          <a:p>
            <a:pPr algn="ctr" eaLnBrk="0" hangingPunct="0"/>
            <a:r>
              <a:rPr lang="en-US" i="1">
                <a:solidFill>
                  <a:srgbClr val="FF0000"/>
                </a:solidFill>
                <a:latin typeface="Times New Roman" charset="0"/>
              </a:rPr>
              <a:t>h</a:t>
            </a:r>
            <a:r>
              <a:rPr lang="en-US" baseline="-2500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>
                <a:solidFill>
                  <a:srgbClr val="FF0000"/>
                </a:solidFill>
              </a:rPr>
              <a:t> = 197 m</a:t>
            </a:r>
          </a:p>
        </p:txBody>
      </p:sp>
      <p:sp>
        <p:nvSpPr>
          <p:cNvPr id="34" name="Text Box 5">
            <a:extLst>
              <a:ext uri="{FF2B5EF4-FFF2-40B4-BE49-F238E27FC236}">
                <a16:creationId xmlns:a16="http://schemas.microsoft.com/office/drawing/2014/main" id="{196E0C65-17B1-CC45-AB12-493D45671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7950" y="3481388"/>
            <a:ext cx="21574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FFF78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i="1">
                <a:solidFill>
                  <a:srgbClr val="FFF785"/>
                </a:solidFill>
                <a:latin typeface="Times New Roman" charset="0"/>
              </a:rPr>
              <a:t>V</a:t>
            </a:r>
            <a:r>
              <a:rPr lang="en-US" baseline="-25000">
                <a:solidFill>
                  <a:srgbClr val="FFF785"/>
                </a:solidFill>
                <a:latin typeface="Times New Roman" charset="0"/>
              </a:rPr>
              <a:t>3</a:t>
            </a:r>
            <a:r>
              <a:rPr lang="en-US">
                <a:solidFill>
                  <a:srgbClr val="FFF785"/>
                </a:solidFill>
              </a:rPr>
              <a:t> = 4908 m/s;</a:t>
            </a:r>
          </a:p>
          <a:p>
            <a:pPr algn="ctr" eaLnBrk="0" hangingPunct="0"/>
            <a:r>
              <a:rPr lang="en-US" i="1">
                <a:solidFill>
                  <a:srgbClr val="FFF785"/>
                </a:solidFill>
                <a:latin typeface="Times New Roman" charset="0"/>
              </a:rPr>
              <a:t>h</a:t>
            </a:r>
            <a:r>
              <a:rPr lang="en-US" baseline="-25000">
                <a:solidFill>
                  <a:srgbClr val="FFF785"/>
                </a:solidFill>
                <a:latin typeface="Times New Roman" charset="0"/>
              </a:rPr>
              <a:t>3</a:t>
            </a:r>
            <a:r>
              <a:rPr lang="en-US">
                <a:solidFill>
                  <a:srgbClr val="FFF785"/>
                </a:solidFill>
              </a:rPr>
              <a:t> = 712 m</a:t>
            </a:r>
          </a:p>
        </p:txBody>
      </p:sp>
      <p:sp>
        <p:nvSpPr>
          <p:cNvPr id="35" name="Text Box 6">
            <a:extLst>
              <a:ext uri="{FF2B5EF4-FFF2-40B4-BE49-F238E27FC236}">
                <a16:creationId xmlns:a16="http://schemas.microsoft.com/office/drawing/2014/main" id="{17963E42-D06C-4841-8BFA-6FC7D46D3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25" y="4716463"/>
            <a:ext cx="21574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E95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i="1">
                <a:solidFill>
                  <a:srgbClr val="00E950"/>
                </a:solidFill>
                <a:latin typeface="Times New Roman" charset="0"/>
              </a:rPr>
              <a:t>V</a:t>
            </a:r>
            <a:r>
              <a:rPr lang="en-US" baseline="-25000">
                <a:solidFill>
                  <a:srgbClr val="00E950"/>
                </a:solidFill>
                <a:latin typeface="Times New Roman" charset="0"/>
              </a:rPr>
              <a:t>4</a:t>
            </a:r>
            <a:r>
              <a:rPr lang="en-US">
                <a:solidFill>
                  <a:srgbClr val="00E950"/>
                </a:solidFill>
              </a:rPr>
              <a:t> = 2003 m/s;</a:t>
            </a:r>
          </a:p>
          <a:p>
            <a:pPr algn="ctr" eaLnBrk="0" hangingPunct="0"/>
            <a:r>
              <a:rPr lang="en-US" i="1">
                <a:solidFill>
                  <a:srgbClr val="00E950"/>
                </a:solidFill>
                <a:latin typeface="Times New Roman" charset="0"/>
              </a:rPr>
              <a:t>h</a:t>
            </a:r>
            <a:r>
              <a:rPr lang="en-US" baseline="-25000">
                <a:solidFill>
                  <a:srgbClr val="00E950"/>
                </a:solidFill>
                <a:latin typeface="Times New Roman" charset="0"/>
              </a:rPr>
              <a:t>4</a:t>
            </a:r>
            <a:r>
              <a:rPr lang="en-US">
                <a:solidFill>
                  <a:srgbClr val="00E950"/>
                </a:solidFill>
              </a:rPr>
              <a:t> = 1032 m</a:t>
            </a:r>
          </a:p>
        </p:txBody>
      </p:sp>
      <p:sp>
        <p:nvSpPr>
          <p:cNvPr id="36" name="Text Box 7">
            <a:extLst>
              <a:ext uri="{FF2B5EF4-FFF2-40B4-BE49-F238E27FC236}">
                <a16:creationId xmlns:a16="http://schemas.microsoft.com/office/drawing/2014/main" id="{0E482D88-F720-8B41-BC64-133686D38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750" y="871538"/>
            <a:ext cx="21574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52A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i="1">
                <a:solidFill>
                  <a:srgbClr val="52A9FF"/>
                </a:solidFill>
                <a:latin typeface="Times New Roman" charset="0"/>
              </a:rPr>
              <a:t>V</a:t>
            </a:r>
            <a:r>
              <a:rPr lang="en-US" baseline="-25000">
                <a:solidFill>
                  <a:srgbClr val="52A9FF"/>
                </a:solidFill>
                <a:latin typeface="Times New Roman" charset="0"/>
              </a:rPr>
              <a:t>1</a:t>
            </a:r>
            <a:r>
              <a:rPr lang="en-US">
                <a:solidFill>
                  <a:srgbClr val="52A9FF"/>
                </a:solidFill>
              </a:rPr>
              <a:t> = 2929 m/s;</a:t>
            </a:r>
          </a:p>
          <a:p>
            <a:pPr algn="ctr" eaLnBrk="0" hangingPunct="0"/>
            <a:r>
              <a:rPr lang="en-US" i="1">
                <a:solidFill>
                  <a:srgbClr val="52A9FF"/>
                </a:solidFill>
                <a:latin typeface="Times New Roman" charset="0"/>
              </a:rPr>
              <a:t>h</a:t>
            </a:r>
            <a:r>
              <a:rPr lang="en-US" baseline="-25000">
                <a:solidFill>
                  <a:srgbClr val="52A9FF"/>
                </a:solidFill>
                <a:latin typeface="Times New Roman" charset="0"/>
              </a:rPr>
              <a:t>1</a:t>
            </a:r>
            <a:r>
              <a:rPr lang="en-US">
                <a:solidFill>
                  <a:srgbClr val="52A9FF"/>
                </a:solidFill>
              </a:rPr>
              <a:t> = 2817 m</a:t>
            </a:r>
          </a:p>
        </p:txBody>
      </p:sp>
      <p:sp>
        <p:nvSpPr>
          <p:cNvPr id="37" name="Text Box 8">
            <a:extLst>
              <a:ext uri="{FF2B5EF4-FFF2-40B4-BE49-F238E27FC236}">
                <a16:creationId xmlns:a16="http://schemas.microsoft.com/office/drawing/2014/main" id="{DB83E024-CDB2-584B-B349-6CCC8B08E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025" y="52388"/>
            <a:ext cx="67024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</a:rPr>
              <a:t>(6) Using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i="1" baseline="-25000" dirty="0">
                <a:latin typeface="Times New Roman" charset="0"/>
              </a:rPr>
              <a:t>NMO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1st order binomial approximation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7A2375-7C81-D64A-8919-B16A5EBA6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8650" y="788988"/>
            <a:ext cx="1851025" cy="2857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sz="1200" i="1">
                <a:latin typeface="Times New Roman" charset="0"/>
              </a:rPr>
              <a:t>V</a:t>
            </a:r>
            <a:r>
              <a:rPr lang="en-US" sz="1200" baseline="-25000">
                <a:latin typeface="Times New Roman" charset="0"/>
              </a:rPr>
              <a:t>1</a:t>
            </a:r>
            <a:r>
              <a:rPr lang="en-US" sz="1200"/>
              <a:t> = 1500; </a:t>
            </a:r>
            <a:r>
              <a:rPr lang="en-US" sz="1200" i="1">
                <a:latin typeface="Times New Roman" charset="0"/>
              </a:rPr>
              <a:t>h</a:t>
            </a:r>
            <a:r>
              <a:rPr lang="en-US" sz="1200" baseline="-25000">
                <a:latin typeface="Times New Roman" charset="0"/>
              </a:rPr>
              <a:t>1</a:t>
            </a:r>
            <a:r>
              <a:rPr lang="en-US" sz="1200"/>
              <a:t> = 400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910BBBE-5126-9F4A-817F-45E9525F7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8650" y="1079501"/>
            <a:ext cx="1851025" cy="3635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sz="1200" i="1">
                <a:latin typeface="Times New Roman" charset="0"/>
              </a:rPr>
              <a:t>V</a:t>
            </a:r>
            <a:r>
              <a:rPr lang="en-US" sz="1200" baseline="-25000">
                <a:latin typeface="Times New Roman" charset="0"/>
              </a:rPr>
              <a:t>2</a:t>
            </a:r>
            <a:r>
              <a:rPr lang="en-US" sz="1200"/>
              <a:t> = 3048; </a:t>
            </a:r>
            <a:r>
              <a:rPr lang="en-US" sz="1200" i="1">
                <a:latin typeface="Times New Roman" charset="0"/>
              </a:rPr>
              <a:t>h</a:t>
            </a:r>
            <a:r>
              <a:rPr lang="en-US" sz="1200" baseline="-25000">
                <a:latin typeface="Times New Roman" charset="0"/>
              </a:rPr>
              <a:t>2</a:t>
            </a:r>
            <a:r>
              <a:rPr lang="en-US" sz="1200"/>
              <a:t> = 600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5E1B082-ACAC-EA46-80FC-9DE503E66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8650" y="1447801"/>
            <a:ext cx="1851025" cy="2857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sz="1200" i="1" dirty="0">
                <a:latin typeface="Times New Roman" charset="0"/>
              </a:rPr>
              <a:t>V</a:t>
            </a:r>
            <a:r>
              <a:rPr lang="en-US" sz="1200" baseline="-25000" dirty="0">
                <a:latin typeface="Times New Roman" charset="0"/>
              </a:rPr>
              <a:t>3</a:t>
            </a:r>
            <a:r>
              <a:rPr lang="en-US" sz="1200" dirty="0"/>
              <a:t> = 2439; </a:t>
            </a:r>
            <a:r>
              <a:rPr lang="en-US" sz="1200" i="1" dirty="0">
                <a:latin typeface="Times New Roman" charset="0"/>
              </a:rPr>
              <a:t>h</a:t>
            </a:r>
            <a:r>
              <a:rPr lang="en-US" sz="1200" baseline="-25000" dirty="0">
                <a:latin typeface="Times New Roman" charset="0"/>
              </a:rPr>
              <a:t>3</a:t>
            </a:r>
            <a:r>
              <a:rPr lang="en-US" sz="1200" dirty="0"/>
              <a:t> = 400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F2F572D-B38C-6F4E-B8FF-87634E287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8650" y="1739901"/>
            <a:ext cx="1851025" cy="6699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sz="1200" i="1" dirty="0">
                <a:latin typeface="Times New Roman" charset="0"/>
              </a:rPr>
              <a:t>V</a:t>
            </a:r>
            <a:r>
              <a:rPr lang="en-US" sz="1200" baseline="-25000" dirty="0">
                <a:latin typeface="Times New Roman" charset="0"/>
              </a:rPr>
              <a:t>4</a:t>
            </a:r>
            <a:r>
              <a:rPr lang="en-US" sz="1200" dirty="0"/>
              <a:t> = 3048?; </a:t>
            </a:r>
            <a:r>
              <a:rPr lang="en-US" sz="1200" i="1" dirty="0">
                <a:latin typeface="Times New Roman" charset="0"/>
              </a:rPr>
              <a:t>h</a:t>
            </a:r>
            <a:r>
              <a:rPr lang="en-US" sz="1200" baseline="-25000" dirty="0">
                <a:latin typeface="Times New Roman" charset="0"/>
              </a:rPr>
              <a:t>4</a:t>
            </a:r>
            <a:r>
              <a:rPr lang="en-US" sz="1200" dirty="0"/>
              <a:t> = 1160?</a:t>
            </a:r>
          </a:p>
        </p:txBody>
      </p:sp>
      <p:sp>
        <p:nvSpPr>
          <p:cNvPr id="42" name="Text Box 13">
            <a:extLst>
              <a:ext uri="{FF2B5EF4-FFF2-40B4-BE49-F238E27FC236}">
                <a16:creationId xmlns:a16="http://schemas.microsoft.com/office/drawing/2014/main" id="{D8A65B80-7DDA-F24D-BBDB-EA7FC0D01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438" y="6162676"/>
            <a:ext cx="21371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</a:rPr>
              <a:t>Dix equations: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76C3161-77A0-724C-8A81-2D0E55F62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5976938"/>
            <a:ext cx="29368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116B9F1-1777-FB47-9C2C-EF7A052B3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050" y="6081713"/>
            <a:ext cx="1782763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B8DDC74-4EDC-854F-BF0B-A080B94A9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966788"/>
            <a:ext cx="137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6" name="Text Box 17">
            <a:extLst>
              <a:ext uri="{FF2B5EF4-FFF2-40B4-BE49-F238E27FC236}">
                <a16:creationId xmlns:a16="http://schemas.microsoft.com/office/drawing/2014/main" id="{C7F6DA6F-547F-8C42-B125-D63379379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175" y="490538"/>
            <a:ext cx="16380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ja-JP" altLang="en-US" sz="1800">
                <a:solidFill>
                  <a:srgbClr val="0039AC"/>
                </a:solidFill>
                <a:latin typeface="Arial"/>
              </a:rPr>
              <a:t>“</a:t>
            </a:r>
            <a:r>
              <a:rPr lang="en-US" sz="1800">
                <a:solidFill>
                  <a:srgbClr val="0039AC"/>
                </a:solidFill>
              </a:rPr>
              <a:t>True</a:t>
            </a:r>
            <a:r>
              <a:rPr lang="ja-JP" altLang="en-US" sz="1800">
                <a:solidFill>
                  <a:srgbClr val="0039AC"/>
                </a:solidFill>
                <a:latin typeface="Arial"/>
              </a:rPr>
              <a:t>”</a:t>
            </a:r>
            <a:r>
              <a:rPr lang="en-US" sz="1800">
                <a:solidFill>
                  <a:srgbClr val="0039AC"/>
                </a:solidFill>
              </a:rPr>
              <a:t> model: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FF99022E-7CFE-5347-ADB2-C91FB8376E15}"/>
              </a:ext>
            </a:extLst>
          </p:cNvPr>
          <p:cNvSpPr/>
          <p:nvPr/>
        </p:nvSpPr>
        <p:spPr>
          <a:xfrm>
            <a:off x="176065" y="1277888"/>
            <a:ext cx="1630017" cy="33679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39AC"/>
                </a:solidFill>
              </a:rPr>
              <a:t>(In this graph, TNMO is plotted vs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solidFill>
                  <a:srgbClr val="0039AC"/>
                </a:solidFill>
              </a:rPr>
              <a:t>, and velocity and thickness are estimated from slope and intercept using Dix’s equations as before.) </a:t>
            </a:r>
          </a:p>
        </p:txBody>
      </p:sp>
    </p:spTree>
    <p:extLst>
      <p:ext uri="{BB962C8B-B14F-4D97-AF65-F5344CB8AC3E}">
        <p14:creationId xmlns:p14="http://schemas.microsoft.com/office/powerpoint/2010/main" val="2417030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611CE003-E6E4-944E-B90B-F48E1CAC0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856" y="277441"/>
            <a:ext cx="35993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</a:rPr>
              <a:t>(7) Modeling in </a:t>
            </a:r>
            <a:r>
              <a:rPr lang="en-US" b="1" i="1" dirty="0">
                <a:latin typeface="Arial Black" panose="020B0604020202020204" pitchFamily="34" charset="0"/>
                <a:cs typeface="Arial Black" panose="020B0604020202020204" pitchFamily="34" charset="0"/>
              </a:rPr>
              <a:t>Reflect</a:t>
            </a:r>
            <a:r>
              <a:rPr lang="en-US" dirty="0">
                <a:solidFill>
                  <a:srgbClr val="0039AC"/>
                </a:solidFill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DCA9BB-BF3B-634D-9F97-59E0BAD8C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431" y="743037"/>
            <a:ext cx="4811713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 descr="m1">
            <a:extLst>
              <a:ext uri="{FF2B5EF4-FFF2-40B4-BE49-F238E27FC236}">
                <a16:creationId xmlns:a16="http://schemas.microsoft.com/office/drawing/2014/main" id="{CDBE512B-30E2-344C-AFD6-B5A4A620B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106" y="741449"/>
            <a:ext cx="3094038" cy="377825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C85E29-6121-2E45-A750-FA7D9C0FC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831" y="4926806"/>
            <a:ext cx="1851025" cy="2857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sz="1200" i="1">
                <a:latin typeface="Times New Roman" charset="0"/>
              </a:rPr>
              <a:t>V</a:t>
            </a:r>
            <a:r>
              <a:rPr lang="en-US" sz="1200" baseline="-25000">
                <a:latin typeface="Times New Roman" charset="0"/>
              </a:rPr>
              <a:t>1</a:t>
            </a:r>
            <a:r>
              <a:rPr lang="en-US" sz="1200"/>
              <a:t> = 1500; </a:t>
            </a:r>
            <a:r>
              <a:rPr lang="en-US" sz="1200" i="1">
                <a:latin typeface="Times New Roman" charset="0"/>
              </a:rPr>
              <a:t>h</a:t>
            </a:r>
            <a:r>
              <a:rPr lang="en-US" sz="1200" baseline="-25000">
                <a:latin typeface="Times New Roman" charset="0"/>
              </a:rPr>
              <a:t>1</a:t>
            </a:r>
            <a:r>
              <a:rPr lang="en-US" sz="1200"/>
              <a:t> = 400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92FE52-AA5D-D645-A702-CA4A67428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831" y="5217318"/>
            <a:ext cx="1851025" cy="3635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sz="1200" i="1">
                <a:latin typeface="Times New Roman" charset="0"/>
              </a:rPr>
              <a:t>V</a:t>
            </a:r>
            <a:r>
              <a:rPr lang="en-US" sz="1200" baseline="-25000">
                <a:latin typeface="Times New Roman" charset="0"/>
              </a:rPr>
              <a:t>2</a:t>
            </a:r>
            <a:r>
              <a:rPr lang="en-US" sz="1200"/>
              <a:t> = 3048; </a:t>
            </a:r>
            <a:r>
              <a:rPr lang="en-US" sz="1200" i="1">
                <a:latin typeface="Times New Roman" charset="0"/>
              </a:rPr>
              <a:t>h</a:t>
            </a:r>
            <a:r>
              <a:rPr lang="en-US" sz="1200" baseline="-25000">
                <a:latin typeface="Times New Roman" charset="0"/>
              </a:rPr>
              <a:t>2</a:t>
            </a:r>
            <a:r>
              <a:rPr lang="en-US" sz="1200"/>
              <a:t> = 600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15351B-DAE2-7542-933B-A1FFD24E0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831" y="5585618"/>
            <a:ext cx="1851025" cy="2857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sz="1200" i="1">
                <a:latin typeface="Times New Roman" charset="0"/>
              </a:rPr>
              <a:t>V</a:t>
            </a:r>
            <a:r>
              <a:rPr lang="en-US" sz="1200" baseline="-25000">
                <a:latin typeface="Times New Roman" charset="0"/>
              </a:rPr>
              <a:t>3</a:t>
            </a:r>
            <a:r>
              <a:rPr lang="en-US" sz="1200"/>
              <a:t> = 2439; </a:t>
            </a:r>
            <a:r>
              <a:rPr lang="en-US" sz="1200" i="1">
                <a:latin typeface="Times New Roman" charset="0"/>
              </a:rPr>
              <a:t>h</a:t>
            </a:r>
            <a:r>
              <a:rPr lang="en-US" sz="1200" baseline="-25000">
                <a:latin typeface="Times New Roman" charset="0"/>
              </a:rPr>
              <a:t>3</a:t>
            </a:r>
            <a:r>
              <a:rPr lang="en-US" sz="1200"/>
              <a:t> = 400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3544C1-1E74-2544-A4A4-618EF745B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831" y="5877718"/>
            <a:ext cx="1851025" cy="6699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sz="1200" i="1">
                <a:latin typeface="Times New Roman" charset="0"/>
              </a:rPr>
              <a:t>V</a:t>
            </a:r>
            <a:r>
              <a:rPr lang="en-US" sz="1200" baseline="-25000">
                <a:latin typeface="Times New Roman" charset="0"/>
              </a:rPr>
              <a:t>4</a:t>
            </a:r>
            <a:r>
              <a:rPr lang="en-US" sz="1200"/>
              <a:t> = 3048?; </a:t>
            </a:r>
            <a:r>
              <a:rPr lang="en-US" sz="1200" i="1">
                <a:latin typeface="Times New Roman" charset="0"/>
              </a:rPr>
              <a:t>h</a:t>
            </a:r>
            <a:r>
              <a:rPr lang="en-US" sz="1200" baseline="-25000">
                <a:latin typeface="Times New Roman" charset="0"/>
              </a:rPr>
              <a:t>4</a:t>
            </a:r>
            <a:r>
              <a:rPr lang="en-US" sz="1200"/>
              <a:t> = 1160?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FC1848-DBF9-944C-B4BB-2D56AB33D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831" y="4942681"/>
            <a:ext cx="1851025" cy="2857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sz="1200" i="1">
                <a:latin typeface="Times New Roman" charset="0"/>
              </a:rPr>
              <a:t>V</a:t>
            </a:r>
            <a:r>
              <a:rPr lang="en-US" sz="1200" baseline="-25000">
                <a:latin typeface="Times New Roman" charset="0"/>
              </a:rPr>
              <a:t>1</a:t>
            </a:r>
            <a:r>
              <a:rPr lang="en-US" sz="1200"/>
              <a:t> = 1540; </a:t>
            </a:r>
            <a:r>
              <a:rPr lang="en-US" sz="1200" i="1">
                <a:latin typeface="Times New Roman" charset="0"/>
              </a:rPr>
              <a:t>h</a:t>
            </a:r>
            <a:r>
              <a:rPr lang="en-US" sz="1200" baseline="-25000">
                <a:latin typeface="Times New Roman" charset="0"/>
              </a:rPr>
              <a:t>1</a:t>
            </a:r>
            <a:r>
              <a:rPr lang="en-US" sz="1200"/>
              <a:t> = 400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168975-53B0-C142-975B-D9AA1E3E2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831" y="5233193"/>
            <a:ext cx="1851025" cy="3635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sz="1200" i="1">
                <a:latin typeface="Times New Roman" charset="0"/>
              </a:rPr>
              <a:t>V</a:t>
            </a:r>
            <a:r>
              <a:rPr lang="en-US" sz="1200" baseline="-25000">
                <a:latin typeface="Times New Roman" charset="0"/>
              </a:rPr>
              <a:t>2</a:t>
            </a:r>
            <a:r>
              <a:rPr lang="en-US" sz="1200"/>
              <a:t> = 3580; </a:t>
            </a:r>
            <a:r>
              <a:rPr lang="en-US" sz="1200" i="1">
                <a:latin typeface="Times New Roman" charset="0"/>
              </a:rPr>
              <a:t>h</a:t>
            </a:r>
            <a:r>
              <a:rPr lang="en-US" sz="1200" baseline="-25000">
                <a:latin typeface="Times New Roman" charset="0"/>
              </a:rPr>
              <a:t>2</a:t>
            </a:r>
            <a:r>
              <a:rPr lang="en-US" sz="1200"/>
              <a:t> = 770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6F2905-632E-9C44-96B6-72F614F45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831" y="5601493"/>
            <a:ext cx="1851025" cy="2857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sz="1200" i="1">
                <a:latin typeface="Times New Roman" charset="0"/>
              </a:rPr>
              <a:t>V</a:t>
            </a:r>
            <a:r>
              <a:rPr lang="en-US" sz="1200" baseline="-25000">
                <a:latin typeface="Times New Roman" charset="0"/>
              </a:rPr>
              <a:t>3</a:t>
            </a:r>
            <a:r>
              <a:rPr lang="en-US" sz="1200"/>
              <a:t> = 2500; </a:t>
            </a:r>
            <a:r>
              <a:rPr lang="en-US" sz="1200" i="1">
                <a:latin typeface="Times New Roman" charset="0"/>
              </a:rPr>
              <a:t>h</a:t>
            </a:r>
            <a:r>
              <a:rPr lang="en-US" sz="1200" baseline="-25000">
                <a:latin typeface="Times New Roman" charset="0"/>
              </a:rPr>
              <a:t>3</a:t>
            </a:r>
            <a:r>
              <a:rPr lang="en-US" sz="1200"/>
              <a:t> = 390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7E9712-DF9E-4545-AC1D-804DCAC38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831" y="5893593"/>
            <a:ext cx="1851025" cy="6699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sz="1200" i="1">
                <a:latin typeface="Times New Roman" charset="0"/>
              </a:rPr>
              <a:t>V</a:t>
            </a:r>
            <a:r>
              <a:rPr lang="en-US" sz="1200" baseline="-25000">
                <a:latin typeface="Times New Roman" charset="0"/>
              </a:rPr>
              <a:t>4</a:t>
            </a:r>
            <a:r>
              <a:rPr lang="en-US" sz="1200"/>
              <a:t> = 2280; </a:t>
            </a:r>
            <a:r>
              <a:rPr lang="en-US" sz="1200" i="1">
                <a:latin typeface="Times New Roman" charset="0"/>
              </a:rPr>
              <a:t>h</a:t>
            </a:r>
            <a:r>
              <a:rPr lang="en-US" sz="1200" baseline="-25000">
                <a:latin typeface="Times New Roman" charset="0"/>
              </a:rPr>
              <a:t>4</a:t>
            </a:r>
            <a:r>
              <a:rPr lang="en-US" sz="1200"/>
              <a:t> = 1130</a:t>
            </a:r>
          </a:p>
        </p:txBody>
      </p:sp>
      <p:sp>
        <p:nvSpPr>
          <p:cNvPr id="14" name="Text Box 16">
            <a:extLst>
              <a:ext uri="{FF2B5EF4-FFF2-40B4-BE49-F238E27FC236}">
                <a16:creationId xmlns:a16="http://schemas.microsoft.com/office/drawing/2014/main" id="{B331E5B8-147E-CA46-8CE3-B2FD9BA22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6605" y="4551929"/>
            <a:ext cx="16380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ja-JP" altLang="en-US" sz="1800">
                <a:solidFill>
                  <a:srgbClr val="0039AC"/>
                </a:solidFill>
                <a:latin typeface="Arial"/>
              </a:rPr>
              <a:t>“</a:t>
            </a:r>
            <a:r>
              <a:rPr lang="en-US" sz="1800" dirty="0">
                <a:solidFill>
                  <a:srgbClr val="0039AC"/>
                </a:solidFill>
              </a:rPr>
              <a:t>True</a:t>
            </a:r>
            <a:r>
              <a:rPr lang="ja-JP" altLang="en-US" sz="1800">
                <a:solidFill>
                  <a:srgbClr val="0039AC"/>
                </a:solidFill>
                <a:latin typeface="Arial"/>
              </a:rPr>
              <a:t>”</a:t>
            </a:r>
            <a:r>
              <a:rPr lang="en-US" sz="1800" dirty="0">
                <a:solidFill>
                  <a:srgbClr val="0039AC"/>
                </a:solidFill>
              </a:rPr>
              <a:t> model: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A4D0E5D6-0BDC-4748-A822-D0C03708E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5600" y="4590739"/>
            <a:ext cx="20768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ja-JP" altLang="en-US" sz="1800">
                <a:solidFill>
                  <a:srgbClr val="0039AC"/>
                </a:solidFill>
                <a:latin typeface="Arial"/>
              </a:rPr>
              <a:t>“</a:t>
            </a:r>
            <a:r>
              <a:rPr lang="en-US" sz="1800" b="1" i="1" dirty="0">
                <a:latin typeface="Arial Black" panose="020B0604020202020204" pitchFamily="34" charset="0"/>
                <a:cs typeface="Arial Black" panose="020B0604020202020204" pitchFamily="34" charset="0"/>
              </a:rPr>
              <a:t>Reflect</a:t>
            </a:r>
            <a:r>
              <a:rPr lang="ja-JP" altLang="en-US" sz="1800">
                <a:solidFill>
                  <a:srgbClr val="0039AC"/>
                </a:solidFill>
                <a:latin typeface="Arial"/>
              </a:rPr>
              <a:t>”</a:t>
            </a:r>
            <a:r>
              <a:rPr lang="en-US" sz="1800" dirty="0">
                <a:solidFill>
                  <a:srgbClr val="0039AC"/>
                </a:solidFill>
              </a:rPr>
              <a:t> model:</a:t>
            </a:r>
          </a:p>
        </p:txBody>
      </p:sp>
    </p:spTree>
    <p:extLst>
      <p:ext uri="{BB962C8B-B14F-4D97-AF65-F5344CB8AC3E}">
        <p14:creationId xmlns:p14="http://schemas.microsoft.com/office/powerpoint/2010/main" val="1371360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0739C2A-6A41-1B4F-86A1-7FE95E7DE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401" y="58847"/>
            <a:ext cx="10931198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(1) Seek a reflection in Benson Park-n-Ride data!</a:t>
            </a:r>
          </a:p>
          <a:p>
            <a:pPr eaLnBrk="0" hangingPunct="0"/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   (a) First, use your best estimate of Layer 1 velocity and thickness from Lab 3</a:t>
            </a:r>
          </a:p>
          <a:p>
            <a:pPr eaLnBrk="0" hangingPunct="0"/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   to model the expected arrival times of the first layer reflection in the modeling</a:t>
            </a:r>
          </a:p>
          <a:p>
            <a:pPr eaLnBrk="0" hangingPunct="0"/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   code </a:t>
            </a:r>
            <a:r>
              <a:rPr lang="en-US" b="1" i="1" dirty="0">
                <a:solidFill>
                  <a:schemeClr val="bg1">
                    <a:lumMod val="6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Reflect</a:t>
            </a:r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. (Include the plot and data windows in your writeup). Look at</a:t>
            </a:r>
          </a:p>
          <a:p>
            <a:pPr eaLnBrk="0" hangingPunct="0"/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   the plot result with all the boxes checked, and with only the reflection box</a:t>
            </a:r>
          </a:p>
          <a:p>
            <a:pPr eaLnBrk="0" hangingPunct="0"/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   checked. What challenges do you expect in picking real data?</a:t>
            </a:r>
          </a:p>
          <a:p>
            <a:pPr eaLnBrk="0" hangingPunct="0"/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   (b) Load the Benson Park-n-Ride Forward shot data into the RAS24 software</a:t>
            </a:r>
          </a:p>
          <a:p>
            <a:pPr eaLnBrk="0" hangingPunct="0"/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   and try to find that reflection. To help guide your eyes to a possible reflection,</a:t>
            </a:r>
          </a:p>
          <a:p>
            <a:pPr eaLnBrk="0" hangingPunct="0"/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   I suggest the following steps:</a:t>
            </a:r>
          </a:p>
          <a:p>
            <a:pPr eaLnBrk="0" hangingPunct="0"/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      </a:t>
            </a:r>
            <a:r>
              <a:rPr lang="en-US" dirty="0" err="1">
                <a:solidFill>
                  <a:srgbClr val="A3A3E0"/>
                </a:solidFill>
                <a:cs typeface="ＭＳ Ｐゴシック" charset="0"/>
              </a:rPr>
              <a:t>i</a:t>
            </a:r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. Use the velocity line to approximate the expected asymptote for the</a:t>
            </a:r>
          </a:p>
          <a:p>
            <a:pPr eaLnBrk="0" hangingPunct="0"/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      reflection (i.e., fix one end to the direct arrival at the first trace and set the</a:t>
            </a:r>
          </a:p>
          <a:p>
            <a:pPr eaLnBrk="0" hangingPunct="0"/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      other end to match inverse slope of the 1</a:t>
            </a:r>
            <a:r>
              <a:rPr lang="en-US" baseline="30000" dirty="0">
                <a:solidFill>
                  <a:srgbClr val="A3A3E0"/>
                </a:solidFill>
                <a:cs typeface="ＭＳ Ｐゴシック" charset="0"/>
              </a:rPr>
              <a:t>st</a:t>
            </a:r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 layer velocity).</a:t>
            </a:r>
          </a:p>
          <a:p>
            <a:pPr eaLnBrk="0" hangingPunct="0"/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      ii. Use the “Select display filters” button/panel to emphasize high</a:t>
            </a:r>
          </a:p>
          <a:p>
            <a:pPr eaLnBrk="0" hangingPunct="0"/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      frequencies (select “Low Cut”, “45” Hz, and “Preview” or “Apply”).</a:t>
            </a:r>
          </a:p>
          <a:p>
            <a:pPr eaLnBrk="0" hangingPunct="0"/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      iii. Shift the pick lines to the approximate times you modeled in Reflect,</a:t>
            </a:r>
          </a:p>
          <a:p>
            <a:pPr eaLnBrk="0" hangingPunct="0"/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      and include a screen-shot of the result in your write-up.</a:t>
            </a:r>
          </a:p>
          <a:p>
            <a:pPr eaLnBrk="0" hangingPunct="0"/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      iv. Now, shift the pick lines to where you think the reflection actually is</a:t>
            </a:r>
          </a:p>
          <a:p>
            <a:pPr eaLnBrk="0" hangingPunct="0"/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      based on looking at the data, and save/report those picks.</a:t>
            </a:r>
          </a:p>
        </p:txBody>
      </p:sp>
    </p:spTree>
    <p:extLst>
      <p:ext uri="{BB962C8B-B14F-4D97-AF65-F5344CB8AC3E}">
        <p14:creationId xmlns:p14="http://schemas.microsoft.com/office/powerpoint/2010/main" val="52031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936EA7-5599-A119-A929-61D9EB7389E9}"/>
              </a:ext>
            </a:extLst>
          </p:cNvPr>
          <p:cNvSpPr txBox="1"/>
          <p:nvPr/>
        </p:nvSpPr>
        <p:spPr>
          <a:xfrm>
            <a:off x="1212676" y="77282"/>
            <a:ext cx="10623421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(1a). We had several possible models (with the faulted horizontal layer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performing best) so I used the ~ thickness and velocity from that:</a:t>
            </a: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Reflect plot with all arrivals suggests that the reflection will be interfered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by the Rayleigh wave on the first two traces, and the direct and air wave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arrivals on later traces. It also suggests one might easily mistake the air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 for the reflection!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AA6C72DD-3586-E494-1547-FB19C81819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05" b="43882"/>
          <a:stretch/>
        </p:blipFill>
        <p:spPr>
          <a:xfrm>
            <a:off x="3256934" y="895582"/>
            <a:ext cx="4368800" cy="1384627"/>
          </a:xfrm>
          <a:prstGeom prst="rect">
            <a:avLst/>
          </a:prstGeom>
        </p:spPr>
      </p:pic>
      <p:pic>
        <p:nvPicPr>
          <p:cNvPr id="8" name="Picture 7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25810A60-3690-86A6-5EEE-5957988196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419"/>
          <a:stretch/>
        </p:blipFill>
        <p:spPr>
          <a:xfrm>
            <a:off x="821356" y="2242058"/>
            <a:ext cx="5524500" cy="3181120"/>
          </a:xfrm>
          <a:prstGeom prst="rect">
            <a:avLst/>
          </a:prstGeom>
        </p:spPr>
      </p:pic>
      <p:pic>
        <p:nvPicPr>
          <p:cNvPr id="17" name="Picture 16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0F66CADC-82A3-6FB3-F5C4-76EFBBD7B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273" y="2299507"/>
            <a:ext cx="5397500" cy="3065359"/>
          </a:xfrm>
          <a:prstGeom prst="rect">
            <a:avLst/>
          </a:prstGeom>
        </p:spPr>
      </p:pic>
      <p:pic>
        <p:nvPicPr>
          <p:cNvPr id="10" name="Picture 9" descr="A table with numbers on it&#10;&#10;Description automatically generated">
            <a:extLst>
              <a:ext uri="{FF2B5EF4-FFF2-40B4-BE49-F238E27FC236}">
                <a16:creationId xmlns:a16="http://schemas.microsoft.com/office/drawing/2014/main" id="{971AED73-F58C-377A-60F3-F9205D1CD5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5079" y="1210588"/>
            <a:ext cx="698500" cy="3594100"/>
          </a:xfrm>
          <a:prstGeom prst="rect">
            <a:avLst/>
          </a:prstGeom>
        </p:spPr>
      </p:pic>
      <p:pic>
        <p:nvPicPr>
          <p:cNvPr id="12" name="Picture 11" descr="A white paper with black numbers&#10;&#10;Description automatically generated">
            <a:extLst>
              <a:ext uri="{FF2B5EF4-FFF2-40B4-BE49-F238E27FC236}">
                <a16:creationId xmlns:a16="http://schemas.microsoft.com/office/drawing/2014/main" id="{163823BB-9562-90D7-4942-0864FFEFB3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5508" y="1197888"/>
            <a:ext cx="4953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40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4AB7B899-053E-2F31-C32E-45604764452A}"/>
              </a:ext>
            </a:extLst>
          </p:cNvPr>
          <p:cNvGrpSpPr/>
          <p:nvPr/>
        </p:nvGrpSpPr>
        <p:grpSpPr>
          <a:xfrm>
            <a:off x="2209800" y="1268214"/>
            <a:ext cx="7772400" cy="3476625"/>
            <a:chOff x="2209800" y="1690688"/>
            <a:chExt cx="7772400" cy="3476625"/>
          </a:xfrm>
        </p:grpSpPr>
        <p:pic>
          <p:nvPicPr>
            <p:cNvPr id="5" name="Picture 4" descr="A blue and green grid with lines&#10;&#10;Description automatically generated with medium confidence">
              <a:extLst>
                <a:ext uri="{FF2B5EF4-FFF2-40B4-BE49-F238E27FC236}">
                  <a16:creationId xmlns:a16="http://schemas.microsoft.com/office/drawing/2014/main" id="{1CD568A0-6712-E29D-2936-27179F57D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9800" y="1690688"/>
              <a:ext cx="7772400" cy="3476625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84962BE-C1B0-69DD-48C9-2AB86FAFF676}"/>
                </a:ext>
              </a:extLst>
            </p:cNvPr>
            <p:cNvCxnSpPr/>
            <p:nvPr/>
          </p:nvCxnSpPr>
          <p:spPr>
            <a:xfrm>
              <a:off x="2650603" y="2251278"/>
              <a:ext cx="8681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772475E-CF7C-E018-68BE-21892DF84679}"/>
                </a:ext>
              </a:extLst>
            </p:cNvPr>
            <p:cNvCxnSpPr/>
            <p:nvPr/>
          </p:nvCxnSpPr>
          <p:spPr>
            <a:xfrm>
              <a:off x="2959260" y="2299506"/>
              <a:ext cx="8681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2E14E03-2F4D-EC9C-C96B-D9D7AFF51CC5}"/>
                </a:ext>
              </a:extLst>
            </p:cNvPr>
            <p:cNvCxnSpPr/>
            <p:nvPr/>
          </p:nvCxnSpPr>
          <p:spPr>
            <a:xfrm>
              <a:off x="3254414" y="2368956"/>
              <a:ext cx="8681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5DB0454-50FC-CB65-BBFB-3D7382BEA627}"/>
                </a:ext>
              </a:extLst>
            </p:cNvPr>
            <p:cNvCxnSpPr/>
            <p:nvPr/>
          </p:nvCxnSpPr>
          <p:spPr>
            <a:xfrm>
              <a:off x="3549568" y="2438400"/>
              <a:ext cx="8681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1274115-69F4-CF17-FFA1-AB39323F45C3}"/>
                </a:ext>
              </a:extLst>
            </p:cNvPr>
            <p:cNvCxnSpPr/>
            <p:nvPr/>
          </p:nvCxnSpPr>
          <p:spPr>
            <a:xfrm>
              <a:off x="3852436" y="2532929"/>
              <a:ext cx="8681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D7E4A90-90C8-4048-D769-C250C23CE930}"/>
                </a:ext>
              </a:extLst>
            </p:cNvPr>
            <p:cNvCxnSpPr/>
            <p:nvPr/>
          </p:nvCxnSpPr>
          <p:spPr>
            <a:xfrm>
              <a:off x="4155305" y="2639033"/>
              <a:ext cx="8681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7B0E6E1-6153-C5D7-BECB-CCD7E6053DC9}"/>
                </a:ext>
              </a:extLst>
            </p:cNvPr>
            <p:cNvCxnSpPr/>
            <p:nvPr/>
          </p:nvCxnSpPr>
          <p:spPr>
            <a:xfrm>
              <a:off x="4458175" y="2733563"/>
              <a:ext cx="8681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DCF3001-11A0-880B-98B5-5CD41B51632E}"/>
                </a:ext>
              </a:extLst>
            </p:cNvPr>
            <p:cNvCxnSpPr/>
            <p:nvPr/>
          </p:nvCxnSpPr>
          <p:spPr>
            <a:xfrm>
              <a:off x="4454318" y="2718133"/>
              <a:ext cx="8681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755C010-DE57-5B3C-B1B3-AF1F16C24FD7}"/>
                </a:ext>
              </a:extLst>
            </p:cNvPr>
            <p:cNvCxnSpPr/>
            <p:nvPr/>
          </p:nvCxnSpPr>
          <p:spPr>
            <a:xfrm>
              <a:off x="4743681" y="2833880"/>
              <a:ext cx="8681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CFB2134-0BD0-3E06-7162-D52A14C3C586}"/>
                </a:ext>
              </a:extLst>
            </p:cNvPr>
            <p:cNvCxnSpPr/>
            <p:nvPr/>
          </p:nvCxnSpPr>
          <p:spPr>
            <a:xfrm>
              <a:off x="4745613" y="2841598"/>
              <a:ext cx="8681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AD250FA-BC93-E911-9DD1-70608C575F9E}"/>
                </a:ext>
              </a:extLst>
            </p:cNvPr>
            <p:cNvCxnSpPr/>
            <p:nvPr/>
          </p:nvCxnSpPr>
          <p:spPr>
            <a:xfrm>
              <a:off x="5050412" y="2938047"/>
              <a:ext cx="8681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D51F477-F200-89F6-AE8E-4875E00EE9E5}"/>
                </a:ext>
              </a:extLst>
            </p:cNvPr>
            <p:cNvCxnSpPr/>
            <p:nvPr/>
          </p:nvCxnSpPr>
          <p:spPr>
            <a:xfrm>
              <a:off x="5052342" y="2963130"/>
              <a:ext cx="8681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C3511E7-9165-68B6-9AE0-0BC2EAC303C7}"/>
                </a:ext>
              </a:extLst>
            </p:cNvPr>
            <p:cNvCxnSpPr/>
            <p:nvPr/>
          </p:nvCxnSpPr>
          <p:spPr>
            <a:xfrm>
              <a:off x="5347491" y="3061512"/>
              <a:ext cx="8681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C7CD494-3FA6-5189-C9A4-680220FCDA39}"/>
                </a:ext>
              </a:extLst>
            </p:cNvPr>
            <p:cNvCxnSpPr/>
            <p:nvPr/>
          </p:nvCxnSpPr>
          <p:spPr>
            <a:xfrm>
              <a:off x="5349421" y="3103956"/>
              <a:ext cx="8681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CB830C0-830F-F371-BC13-C64096827083}"/>
                </a:ext>
              </a:extLst>
            </p:cNvPr>
            <p:cNvCxnSpPr/>
            <p:nvPr/>
          </p:nvCxnSpPr>
          <p:spPr>
            <a:xfrm>
              <a:off x="5656149" y="3167615"/>
              <a:ext cx="8681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F4C2F1C-8310-FE71-EE9B-A3B4CDE86759}"/>
                </a:ext>
              </a:extLst>
            </p:cNvPr>
            <p:cNvCxnSpPr/>
            <p:nvPr/>
          </p:nvCxnSpPr>
          <p:spPr>
            <a:xfrm>
              <a:off x="5652292" y="3221633"/>
              <a:ext cx="8681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F9A63BA-AF90-55D4-DBF6-76E9E23EDF2C}"/>
                </a:ext>
              </a:extLst>
            </p:cNvPr>
            <p:cNvCxnSpPr/>
            <p:nvPr/>
          </p:nvCxnSpPr>
          <p:spPr>
            <a:xfrm>
              <a:off x="5947446" y="3262144"/>
              <a:ext cx="8681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599E2F2-2759-3FA5-2053-0D1DF48BFA07}"/>
                </a:ext>
              </a:extLst>
            </p:cNvPr>
            <p:cNvCxnSpPr/>
            <p:nvPr/>
          </p:nvCxnSpPr>
          <p:spPr>
            <a:xfrm>
              <a:off x="5943589" y="3339310"/>
              <a:ext cx="8681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8D56DDA-80D3-8775-FC29-F3988CDFD49E}"/>
                </a:ext>
              </a:extLst>
            </p:cNvPr>
            <p:cNvCxnSpPr/>
            <p:nvPr/>
          </p:nvCxnSpPr>
          <p:spPr>
            <a:xfrm>
              <a:off x="6256102" y="3385609"/>
              <a:ext cx="8681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12C6D8A-9DA6-DAC1-1AAE-E7559015E2EB}"/>
                </a:ext>
              </a:extLst>
            </p:cNvPr>
            <p:cNvCxnSpPr/>
            <p:nvPr/>
          </p:nvCxnSpPr>
          <p:spPr>
            <a:xfrm>
              <a:off x="6252245" y="3468562"/>
              <a:ext cx="8681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038D935-209D-96C7-F4F3-9EC6B38DFB74}"/>
                </a:ext>
              </a:extLst>
            </p:cNvPr>
            <p:cNvCxnSpPr/>
            <p:nvPr/>
          </p:nvCxnSpPr>
          <p:spPr>
            <a:xfrm>
              <a:off x="6541609" y="3503287"/>
              <a:ext cx="8681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8757760-D32C-306A-9745-894718D269D3}"/>
                </a:ext>
              </a:extLst>
            </p:cNvPr>
            <p:cNvCxnSpPr/>
            <p:nvPr/>
          </p:nvCxnSpPr>
          <p:spPr>
            <a:xfrm>
              <a:off x="6537752" y="3592027"/>
              <a:ext cx="8681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2900B84-1001-BFF4-165A-2C90E6FA845A}"/>
                </a:ext>
              </a:extLst>
            </p:cNvPr>
            <p:cNvCxnSpPr>
              <a:cxnSpLocks/>
            </p:cNvCxnSpPr>
            <p:nvPr/>
          </p:nvCxnSpPr>
          <p:spPr>
            <a:xfrm>
              <a:off x="6854124" y="3603604"/>
              <a:ext cx="8681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0C19204-FEFB-A8F0-3825-5E777523F8F2}"/>
                </a:ext>
              </a:extLst>
            </p:cNvPr>
            <p:cNvCxnSpPr>
              <a:cxnSpLocks/>
            </p:cNvCxnSpPr>
            <p:nvPr/>
          </p:nvCxnSpPr>
          <p:spPr>
            <a:xfrm>
              <a:off x="6854124" y="3738640"/>
              <a:ext cx="8681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41DB54C-F9C6-36D0-26B4-2B3D1F7D749E}"/>
                </a:ext>
              </a:extLst>
            </p:cNvPr>
            <p:cNvCxnSpPr>
              <a:cxnSpLocks/>
            </p:cNvCxnSpPr>
            <p:nvPr/>
          </p:nvCxnSpPr>
          <p:spPr>
            <a:xfrm>
              <a:off x="7145419" y="3709708"/>
              <a:ext cx="8681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D9D82B0-9531-9716-1469-2747F6F31F97}"/>
                </a:ext>
              </a:extLst>
            </p:cNvPr>
            <p:cNvCxnSpPr>
              <a:cxnSpLocks/>
            </p:cNvCxnSpPr>
            <p:nvPr/>
          </p:nvCxnSpPr>
          <p:spPr>
            <a:xfrm>
              <a:off x="7145419" y="3862105"/>
              <a:ext cx="8681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151E0CB-A6AB-6A78-9C9E-A71F19015F0A}"/>
                </a:ext>
              </a:extLst>
            </p:cNvPr>
            <p:cNvCxnSpPr>
              <a:cxnSpLocks/>
            </p:cNvCxnSpPr>
            <p:nvPr/>
          </p:nvCxnSpPr>
          <p:spPr>
            <a:xfrm>
              <a:off x="7454073" y="3827385"/>
              <a:ext cx="8681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15C9469-6519-5645-65B1-126334BA92A7}"/>
                </a:ext>
              </a:extLst>
            </p:cNvPr>
            <p:cNvCxnSpPr>
              <a:cxnSpLocks/>
            </p:cNvCxnSpPr>
            <p:nvPr/>
          </p:nvCxnSpPr>
          <p:spPr>
            <a:xfrm>
              <a:off x="7454073" y="3979782"/>
              <a:ext cx="8681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71315DF-EDF9-06A7-99F8-162B9EA95729}"/>
                </a:ext>
              </a:extLst>
            </p:cNvPr>
            <p:cNvCxnSpPr>
              <a:cxnSpLocks/>
            </p:cNvCxnSpPr>
            <p:nvPr/>
          </p:nvCxnSpPr>
          <p:spPr>
            <a:xfrm>
              <a:off x="7745368" y="3927702"/>
              <a:ext cx="8681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056C1A2-AD1E-9380-5B05-04EA959DD560}"/>
                </a:ext>
              </a:extLst>
            </p:cNvPr>
            <p:cNvCxnSpPr>
              <a:cxnSpLocks/>
            </p:cNvCxnSpPr>
            <p:nvPr/>
          </p:nvCxnSpPr>
          <p:spPr>
            <a:xfrm>
              <a:off x="7745368" y="4109034"/>
              <a:ext cx="8681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2A4041F-96D7-C857-DDF5-202C655E58B4}"/>
                </a:ext>
              </a:extLst>
            </p:cNvPr>
            <p:cNvCxnSpPr>
              <a:cxnSpLocks/>
            </p:cNvCxnSpPr>
            <p:nvPr/>
          </p:nvCxnSpPr>
          <p:spPr>
            <a:xfrm>
              <a:off x="8048232" y="4056950"/>
              <a:ext cx="8681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3648BB3-842C-1616-D1D9-E422958FA57E}"/>
                </a:ext>
              </a:extLst>
            </p:cNvPr>
            <p:cNvCxnSpPr>
              <a:cxnSpLocks/>
            </p:cNvCxnSpPr>
            <p:nvPr/>
          </p:nvCxnSpPr>
          <p:spPr>
            <a:xfrm>
              <a:off x="8048232" y="4238282"/>
              <a:ext cx="8681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AFC1969-F641-4FBB-1197-079D8E439090}"/>
                </a:ext>
              </a:extLst>
            </p:cNvPr>
            <p:cNvCxnSpPr>
              <a:cxnSpLocks/>
            </p:cNvCxnSpPr>
            <p:nvPr/>
          </p:nvCxnSpPr>
          <p:spPr>
            <a:xfrm>
              <a:off x="8351102" y="4157266"/>
              <a:ext cx="8681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5B413DD-531F-FBEB-1EE3-50A8F744E040}"/>
                </a:ext>
              </a:extLst>
            </p:cNvPr>
            <p:cNvCxnSpPr>
              <a:cxnSpLocks/>
            </p:cNvCxnSpPr>
            <p:nvPr/>
          </p:nvCxnSpPr>
          <p:spPr>
            <a:xfrm>
              <a:off x="8351102" y="4361746"/>
              <a:ext cx="8681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1497F31-75C7-A07F-366B-36BF45A59BAE}"/>
                </a:ext>
              </a:extLst>
            </p:cNvPr>
            <p:cNvCxnSpPr>
              <a:cxnSpLocks/>
            </p:cNvCxnSpPr>
            <p:nvPr/>
          </p:nvCxnSpPr>
          <p:spPr>
            <a:xfrm>
              <a:off x="8653971" y="4269157"/>
              <a:ext cx="8681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2515155-4540-D5DF-61B3-997D93823BD1}"/>
                </a:ext>
              </a:extLst>
            </p:cNvPr>
            <p:cNvCxnSpPr>
              <a:cxnSpLocks/>
            </p:cNvCxnSpPr>
            <p:nvPr/>
          </p:nvCxnSpPr>
          <p:spPr>
            <a:xfrm>
              <a:off x="8653971" y="4490998"/>
              <a:ext cx="8681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CD47142-EC6E-EB37-E80A-AC3669CF0E07}"/>
                </a:ext>
              </a:extLst>
            </p:cNvPr>
            <p:cNvCxnSpPr>
              <a:cxnSpLocks/>
            </p:cNvCxnSpPr>
            <p:nvPr/>
          </p:nvCxnSpPr>
          <p:spPr>
            <a:xfrm>
              <a:off x="8962629" y="4369470"/>
              <a:ext cx="8681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EF9EF01-93A2-45F3-A19D-31A326BAE97A}"/>
                </a:ext>
              </a:extLst>
            </p:cNvPr>
            <p:cNvCxnSpPr>
              <a:cxnSpLocks/>
            </p:cNvCxnSpPr>
            <p:nvPr/>
          </p:nvCxnSpPr>
          <p:spPr>
            <a:xfrm>
              <a:off x="8962629" y="4573950"/>
              <a:ext cx="8681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3976825-05A2-59AF-7738-FCD8735AC1EA}"/>
                </a:ext>
              </a:extLst>
            </p:cNvPr>
            <p:cNvCxnSpPr>
              <a:cxnSpLocks/>
            </p:cNvCxnSpPr>
            <p:nvPr/>
          </p:nvCxnSpPr>
          <p:spPr>
            <a:xfrm>
              <a:off x="9253924" y="4481361"/>
              <a:ext cx="8681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76076DB-841A-7778-DF2A-20A76E881F98}"/>
                </a:ext>
              </a:extLst>
            </p:cNvPr>
            <p:cNvCxnSpPr>
              <a:cxnSpLocks/>
            </p:cNvCxnSpPr>
            <p:nvPr/>
          </p:nvCxnSpPr>
          <p:spPr>
            <a:xfrm>
              <a:off x="9253924" y="4720563"/>
              <a:ext cx="8681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08C73AA-684A-09B7-D7E8-D7CEDA407A09}"/>
                </a:ext>
              </a:extLst>
            </p:cNvPr>
            <p:cNvCxnSpPr>
              <a:cxnSpLocks/>
            </p:cNvCxnSpPr>
            <p:nvPr/>
          </p:nvCxnSpPr>
          <p:spPr>
            <a:xfrm>
              <a:off x="9562581" y="4604824"/>
              <a:ext cx="8681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5567D91-28BF-74A0-8755-7230A6D559DB}"/>
                </a:ext>
              </a:extLst>
            </p:cNvPr>
            <p:cNvCxnSpPr>
              <a:cxnSpLocks/>
            </p:cNvCxnSpPr>
            <p:nvPr/>
          </p:nvCxnSpPr>
          <p:spPr>
            <a:xfrm>
              <a:off x="9562581" y="4844026"/>
              <a:ext cx="8681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625121F1-0598-8A86-16BC-E62FD84A78E3}"/>
              </a:ext>
            </a:extLst>
          </p:cNvPr>
          <p:cNvSpPr txBox="1"/>
          <p:nvPr/>
        </p:nvSpPr>
        <p:spPr>
          <a:xfrm>
            <a:off x="1212676" y="77282"/>
            <a:ext cx="9905276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(1b). My picks (red) focused on the high-frequency arrival that comes in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5-20 </a:t>
            </a:r>
            <a:r>
              <a:rPr lang="en-US" sz="2400" dirty="0" err="1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later than the direct arrival, and 0-16 </a:t>
            </a:r>
            <a:r>
              <a:rPr lang="en-US" sz="2400" dirty="0" err="1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later than the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reflection arrival that I had modeled using Reflect (purple).</a:t>
            </a: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“reflection” picks diverge ~linearly from both the direct arrival line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modeled reflection, which a reflection should not do (because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direct arrival should be an asymptote for the reflection!). However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(arguably) still possible that this really is a reflection, given that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best refraction model suggested an ~ 0.5 m thickness change.</a:t>
            </a:r>
          </a:p>
        </p:txBody>
      </p:sp>
    </p:spTree>
    <p:extLst>
      <p:ext uri="{BB962C8B-B14F-4D97-AF65-F5344CB8AC3E}">
        <p14:creationId xmlns:p14="http://schemas.microsoft.com/office/powerpoint/2010/main" val="2397378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0739C2A-6A41-1B4F-86A1-7FE95E7DE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572" y="1536174"/>
            <a:ext cx="1062085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(2) Now, enter your picks in the code </a:t>
            </a:r>
            <a:r>
              <a:rPr lang="en-US" b="1" i="1" dirty="0">
                <a:solidFill>
                  <a:schemeClr val="bg1">
                    <a:lumMod val="6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Reflect</a:t>
            </a:r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, and use them to model a</a:t>
            </a:r>
          </a:p>
          <a:p>
            <a:pPr eaLnBrk="0" hangingPunct="0"/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   best-fitting velocity and thickness for the layer. Include the model, section,</a:t>
            </a:r>
          </a:p>
          <a:p>
            <a:pPr eaLnBrk="0" hangingPunct="0"/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   plot, fit and data windows in your writeup. (I recommend *not* using picks</a:t>
            </a:r>
          </a:p>
          <a:p>
            <a:pPr eaLnBrk="0" hangingPunct="0"/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   that you are uncertain about in the data fitting portion of this exercise…</a:t>
            </a:r>
          </a:p>
          <a:p>
            <a:pPr eaLnBrk="0" hangingPunct="0"/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   Note that the first ~5-6 traces are very difficult to pick!)</a:t>
            </a:r>
          </a:p>
          <a:p>
            <a:pPr eaLnBrk="0" hangingPunct="0"/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   (a) How does the model you’ve generated from the reflection compare to</a:t>
            </a:r>
          </a:p>
          <a:p>
            <a:pPr eaLnBrk="0" hangingPunct="0"/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   your understanding of the subsurface based on the three models you</a:t>
            </a:r>
          </a:p>
          <a:p>
            <a:pPr eaLnBrk="0" hangingPunct="0"/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   created from refractions in Lab 3?</a:t>
            </a:r>
          </a:p>
          <a:p>
            <a:pPr eaLnBrk="0" hangingPunct="0"/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   (b) Are you confident that the arrival you picked is really a reflection? If not,</a:t>
            </a:r>
          </a:p>
          <a:p>
            <a:pPr eaLnBrk="0" hangingPunct="0"/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   what is it likely to be?</a:t>
            </a:r>
          </a:p>
        </p:txBody>
      </p:sp>
    </p:spTree>
    <p:extLst>
      <p:ext uri="{BB962C8B-B14F-4D97-AF65-F5344CB8AC3E}">
        <p14:creationId xmlns:p14="http://schemas.microsoft.com/office/powerpoint/2010/main" val="1929940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436B14-99EC-34EC-A3ED-23983AD684AE}"/>
              </a:ext>
            </a:extLst>
          </p:cNvPr>
          <p:cNvSpPr txBox="1"/>
          <p:nvPr/>
        </p:nvSpPr>
        <p:spPr>
          <a:xfrm>
            <a:off x="919743" y="77282"/>
            <a:ext cx="10352514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(2a). I was able to pick the high frequency arrivals only at geophones 7-24,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I left 1-6 blank. When I attempted to “Invert Picks” from 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 though, I get a nonphysical model (with a negative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)!</a:t>
            </a: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occurs despite the fact that the arrival times picked for the high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 arrival have a very high correlation coefficient, indicating that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arrival is very well fit by a straight line in an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 (and so it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probably is a real seismic arrival, just not a reflection, because the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intercept for the line is negative). Because it is not a reflection, there is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viable model to compare to the model we found from refraction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2A5017A-DA6C-6202-45EC-54F73382F23F}"/>
              </a:ext>
            </a:extLst>
          </p:cNvPr>
          <p:cNvGrpSpPr/>
          <p:nvPr/>
        </p:nvGrpSpPr>
        <p:grpSpPr>
          <a:xfrm>
            <a:off x="2085848" y="1276833"/>
            <a:ext cx="8020305" cy="2702459"/>
            <a:chOff x="1426096" y="1276833"/>
            <a:chExt cx="8020305" cy="2702459"/>
          </a:xfrm>
        </p:grpSpPr>
        <p:pic>
          <p:nvPicPr>
            <p:cNvPr id="3" name="Picture 2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D0D79B37-7821-F587-1EBD-0E2BAB812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25826" y="1287097"/>
              <a:ext cx="3120575" cy="2686408"/>
            </a:xfrm>
            <a:prstGeom prst="rect">
              <a:avLst/>
            </a:prstGeom>
          </p:spPr>
        </p:pic>
        <p:pic>
          <p:nvPicPr>
            <p:cNvPr id="7" name="Picture 6" descr="A table with numbers and a number&#10;&#10;Description automatically generated">
              <a:extLst>
                <a:ext uri="{FF2B5EF4-FFF2-40B4-BE49-F238E27FC236}">
                  <a16:creationId xmlns:a16="http://schemas.microsoft.com/office/drawing/2014/main" id="{2B329769-69C1-07E8-FFE5-C9819F78F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6096" y="1276833"/>
              <a:ext cx="1592986" cy="2691597"/>
            </a:xfrm>
            <a:prstGeom prst="rect">
              <a:avLst/>
            </a:prstGeom>
          </p:spPr>
        </p:pic>
        <p:pic>
          <p:nvPicPr>
            <p:cNvPr id="9" name="Picture 8" descr="A graph of a graph&#10;&#10;Description automatically generated with medium confidence">
              <a:extLst>
                <a:ext uri="{FF2B5EF4-FFF2-40B4-BE49-F238E27FC236}">
                  <a16:creationId xmlns:a16="http://schemas.microsoft.com/office/drawing/2014/main" id="{B9908E95-EE3D-1317-7AA8-829721122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0178" y="1276833"/>
              <a:ext cx="3120575" cy="2702459"/>
            </a:xfrm>
            <a:prstGeom prst="rect">
              <a:avLst/>
            </a:prstGeom>
          </p:spPr>
        </p:pic>
        <p:pic>
          <p:nvPicPr>
            <p:cNvPr id="11" name="Picture 10" descr="A screenshot of a message&#10;&#10;Description automatically generated">
              <a:extLst>
                <a:ext uri="{FF2B5EF4-FFF2-40B4-BE49-F238E27FC236}">
                  <a16:creationId xmlns:a16="http://schemas.microsoft.com/office/drawing/2014/main" id="{E090D7BB-DFBA-5773-1107-1C86F3132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96238" y="1688938"/>
              <a:ext cx="1466538" cy="961664"/>
            </a:xfrm>
            <a:prstGeom prst="rect">
              <a:avLst/>
            </a:prstGeom>
          </p:spPr>
        </p:pic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6FB19488-3497-67AD-D379-FCDAF3D552C9}"/>
              </a:ext>
            </a:extLst>
          </p:cNvPr>
          <p:cNvSpPr/>
          <p:nvPr/>
        </p:nvSpPr>
        <p:spPr>
          <a:xfrm>
            <a:off x="2019782" y="1209554"/>
            <a:ext cx="1284790" cy="2951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65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436B14-99EC-34EC-A3ED-23983AD684AE}"/>
              </a:ext>
            </a:extLst>
          </p:cNvPr>
          <p:cNvSpPr txBox="1"/>
          <p:nvPr/>
        </p:nvSpPr>
        <p:spPr>
          <a:xfrm>
            <a:off x="919743" y="77282"/>
            <a:ext cx="10145726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(2b). Since we’ve already established that it’s not a reflection, the real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here is what is it? The most likely candidate for another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arrival slightly later than the direct wave is the air wave, since the Layer 1</a:t>
            </a: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velocity was only slightly faster than air.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i="1" dirty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Refract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model air wave comes in 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slightly (2–6 </a:t>
            </a:r>
            <a:r>
              <a:rPr lang="en-US" sz="2400" dirty="0" err="1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later than the picks, but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3% error is consistent with what we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 expect for errors in distance from a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tape measure (especially if the profile was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 perfectly straight line)!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2A5017A-DA6C-6202-45EC-54F73382F23F}"/>
              </a:ext>
            </a:extLst>
          </p:cNvPr>
          <p:cNvGrpSpPr/>
          <p:nvPr/>
        </p:nvGrpSpPr>
        <p:grpSpPr>
          <a:xfrm>
            <a:off x="2085848" y="1276833"/>
            <a:ext cx="8020305" cy="2702459"/>
            <a:chOff x="1426096" y="1276833"/>
            <a:chExt cx="8020305" cy="2702459"/>
          </a:xfrm>
        </p:grpSpPr>
        <p:pic>
          <p:nvPicPr>
            <p:cNvPr id="3" name="Picture 2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D0D79B37-7821-F587-1EBD-0E2BAB812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25826" y="1287097"/>
              <a:ext cx="3120575" cy="2686408"/>
            </a:xfrm>
            <a:prstGeom prst="rect">
              <a:avLst/>
            </a:prstGeom>
          </p:spPr>
        </p:pic>
        <p:pic>
          <p:nvPicPr>
            <p:cNvPr id="7" name="Picture 6" descr="A table with numbers and a number&#10;&#10;Description automatically generated">
              <a:extLst>
                <a:ext uri="{FF2B5EF4-FFF2-40B4-BE49-F238E27FC236}">
                  <a16:creationId xmlns:a16="http://schemas.microsoft.com/office/drawing/2014/main" id="{2B329769-69C1-07E8-FFE5-C9819F78F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6096" y="1276833"/>
              <a:ext cx="1592986" cy="2691597"/>
            </a:xfrm>
            <a:prstGeom prst="rect">
              <a:avLst/>
            </a:prstGeom>
          </p:spPr>
        </p:pic>
        <p:pic>
          <p:nvPicPr>
            <p:cNvPr id="9" name="Picture 8" descr="A graph of a graph&#10;&#10;Description automatically generated with medium confidence">
              <a:extLst>
                <a:ext uri="{FF2B5EF4-FFF2-40B4-BE49-F238E27FC236}">
                  <a16:creationId xmlns:a16="http://schemas.microsoft.com/office/drawing/2014/main" id="{B9908E95-EE3D-1317-7AA8-829721122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0178" y="1276833"/>
              <a:ext cx="3120575" cy="2702459"/>
            </a:xfrm>
            <a:prstGeom prst="rect">
              <a:avLst/>
            </a:prstGeom>
          </p:spPr>
        </p:pic>
        <p:pic>
          <p:nvPicPr>
            <p:cNvPr id="11" name="Picture 10" descr="A screenshot of a message&#10;&#10;Description automatically generated">
              <a:extLst>
                <a:ext uri="{FF2B5EF4-FFF2-40B4-BE49-F238E27FC236}">
                  <a16:creationId xmlns:a16="http://schemas.microsoft.com/office/drawing/2014/main" id="{E090D7BB-DFBA-5773-1107-1C86F3132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96238" y="1688938"/>
              <a:ext cx="1466538" cy="961664"/>
            </a:xfrm>
            <a:prstGeom prst="rect">
              <a:avLst/>
            </a:prstGeom>
          </p:spPr>
        </p:pic>
      </p:grpSp>
      <p:pic>
        <p:nvPicPr>
          <p:cNvPr id="14" name="Picture 13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1F5AE366-AEA4-68A7-D570-37DAD49EB3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4889" y="4081548"/>
            <a:ext cx="4587832" cy="25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1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DA1AF141-768F-7D45-BA39-D8DDD26F7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9000" y="267494"/>
            <a:ext cx="46587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i="1" dirty="0">
                <a:solidFill>
                  <a:srgbClr val="A3A3E0"/>
                </a:solidFill>
                <a:latin typeface="Arial Black" charset="0"/>
              </a:rPr>
              <a:t>Lab 4: Seismic Reflections</a:t>
            </a:r>
            <a:endParaRPr lang="en-US" dirty="0">
              <a:solidFill>
                <a:srgbClr val="A3A3E0"/>
              </a:solidFill>
              <a:latin typeface="Arial Black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9D8A25-46C0-4840-9C3E-4470D05E0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7" y="1256506"/>
            <a:ext cx="6964363" cy="520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Line 5">
            <a:extLst>
              <a:ext uri="{FF2B5EF4-FFF2-40B4-BE49-F238E27FC236}">
                <a16:creationId xmlns:a16="http://schemas.microsoft.com/office/drawing/2014/main" id="{FDD2574A-565A-0C4D-B36D-3970D470597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6850" y="1267619"/>
            <a:ext cx="0" cy="5159375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208CA87F-3FF6-1A4E-8A0B-B9419AB1B4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5187" y="1267619"/>
            <a:ext cx="0" cy="5159375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548915C1-59CE-054E-878F-B56E227A7541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5212" y="1267619"/>
            <a:ext cx="0" cy="5159375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07FE0EA0-8FA6-B546-8262-47CBBBFEB513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3550" y="1267619"/>
            <a:ext cx="0" cy="5159375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3D5EBFEB-2E3D-E247-BE37-A5B5069FFAFD}"/>
              </a:ext>
            </a:extLst>
          </p:cNvPr>
          <p:cNvSpPr>
            <a:spLocks noChangeShapeType="1"/>
          </p:cNvSpPr>
          <p:nvPr/>
        </p:nvSpPr>
        <p:spPr bwMode="auto">
          <a:xfrm>
            <a:off x="8751887" y="1267619"/>
            <a:ext cx="0" cy="5159375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3DB8507B-DBA1-384F-9B15-11FB80A86154}"/>
              </a:ext>
            </a:extLst>
          </p:cNvPr>
          <p:cNvSpPr>
            <a:spLocks noChangeShapeType="1"/>
          </p:cNvSpPr>
          <p:nvPr/>
        </p:nvSpPr>
        <p:spPr bwMode="auto">
          <a:xfrm>
            <a:off x="9421812" y="1267619"/>
            <a:ext cx="0" cy="5159375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BEF3B1D0-BEF1-1948-AE73-CA93F6465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225" y="846931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cs typeface="ＭＳ Ｐゴシック" charset="0"/>
              </a:rPr>
              <a:t>0</a:t>
            </a:r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1EE7674E-E095-6544-AA1D-A259310D38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3525" y="1266031"/>
            <a:ext cx="0" cy="5159375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71572558-C381-5B48-B05D-E206BC228A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1862" y="1266031"/>
            <a:ext cx="0" cy="5159375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7F57C63F-6550-6044-B9DD-1BDE71CD32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1266031"/>
            <a:ext cx="0" cy="5159375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DBB19F80-0C71-CC48-8B52-FC62668694B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8537" y="1266031"/>
            <a:ext cx="0" cy="5159375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16">
            <a:extLst>
              <a:ext uri="{FF2B5EF4-FFF2-40B4-BE49-F238E27FC236}">
                <a16:creationId xmlns:a16="http://schemas.microsoft.com/office/drawing/2014/main" id="{2AABB09B-CF7F-F940-B38B-C7CCB0AE960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6875" y="1266031"/>
            <a:ext cx="0" cy="5159375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7B8F64DB-5C74-1040-97AE-CA29AB46A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0137" y="846931"/>
            <a:ext cx="86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cs typeface="ＭＳ Ｐゴシック" charset="0"/>
              </a:rPr>
              <a:t>2000</a:t>
            </a: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6187DA3B-D6A7-5C40-B647-57D9F5349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637" y="875506"/>
            <a:ext cx="86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cs typeface="ＭＳ Ｐゴシック" charset="0"/>
              </a:rPr>
              <a:t>4000</a:t>
            </a:r>
          </a:p>
        </p:txBody>
      </p:sp>
      <p:sp>
        <p:nvSpPr>
          <p:cNvPr id="22" name="Text Box 19">
            <a:extLst>
              <a:ext uri="{FF2B5EF4-FFF2-40B4-BE49-F238E27FC236}">
                <a16:creationId xmlns:a16="http://schemas.microsoft.com/office/drawing/2014/main" id="{67222587-8350-E949-9571-189A73212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662" y="875506"/>
            <a:ext cx="86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cs typeface="ＭＳ Ｐゴシック" charset="0"/>
              </a:rPr>
              <a:t>6000</a:t>
            </a:r>
          </a:p>
        </p:txBody>
      </p:sp>
      <p:sp>
        <p:nvSpPr>
          <p:cNvPr id="23" name="Text Box 20">
            <a:extLst>
              <a:ext uri="{FF2B5EF4-FFF2-40B4-BE49-F238E27FC236}">
                <a16:creationId xmlns:a16="http://schemas.microsoft.com/office/drawing/2014/main" id="{B3A77B77-80A2-9343-AF47-EFC615F62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2537" y="875506"/>
            <a:ext cx="86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cs typeface="ＭＳ Ｐゴシック" charset="0"/>
              </a:rPr>
              <a:t>8000</a:t>
            </a: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8C920855-8703-5149-B434-337DA1121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7937" y="875506"/>
            <a:ext cx="103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cs typeface="ＭＳ Ｐゴシック" charset="0"/>
              </a:rPr>
              <a:t>10000</a:t>
            </a:r>
          </a:p>
        </p:txBody>
      </p:sp>
      <p:sp>
        <p:nvSpPr>
          <p:cNvPr id="25" name="Line 22">
            <a:extLst>
              <a:ext uri="{FF2B5EF4-FFF2-40B4-BE49-F238E27FC236}">
                <a16:creationId xmlns:a16="http://schemas.microsoft.com/office/drawing/2014/main" id="{A8AF5B9B-D9C4-2F4D-97BC-1055A817C6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3337" y="1294606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Line 23">
            <a:extLst>
              <a:ext uri="{FF2B5EF4-FFF2-40B4-BE49-F238E27FC236}">
                <a16:creationId xmlns:a16="http://schemas.microsoft.com/office/drawing/2014/main" id="{0615ABD3-0E83-494D-BBE8-3CDE91D2436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3337" y="2137569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Line 24">
            <a:extLst>
              <a:ext uri="{FF2B5EF4-FFF2-40B4-BE49-F238E27FC236}">
                <a16:creationId xmlns:a16="http://schemas.microsoft.com/office/drawing/2014/main" id="{4DB6843F-A02B-D246-90B8-615034CBCB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3337" y="2982119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Line 25">
            <a:extLst>
              <a:ext uri="{FF2B5EF4-FFF2-40B4-BE49-F238E27FC236}">
                <a16:creationId xmlns:a16="http://schemas.microsoft.com/office/drawing/2014/main" id="{9B90195A-778F-FD45-8C10-D37440D0EB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3337" y="3825081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Line 26">
            <a:extLst>
              <a:ext uri="{FF2B5EF4-FFF2-40B4-BE49-F238E27FC236}">
                <a16:creationId xmlns:a16="http://schemas.microsoft.com/office/drawing/2014/main" id="{E5815D64-182A-B243-988C-04D5C4D996E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3337" y="4669631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Line 27">
            <a:extLst>
              <a:ext uri="{FF2B5EF4-FFF2-40B4-BE49-F238E27FC236}">
                <a16:creationId xmlns:a16="http://schemas.microsoft.com/office/drawing/2014/main" id="{C9134191-2E97-8E41-BAA2-F05451A704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3337" y="5514181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Line 28">
            <a:extLst>
              <a:ext uri="{FF2B5EF4-FFF2-40B4-BE49-F238E27FC236}">
                <a16:creationId xmlns:a16="http://schemas.microsoft.com/office/drawing/2014/main" id="{51049AC2-5051-D947-9559-F4F06C1CCF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3337" y="1715294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Line 29">
            <a:extLst>
              <a:ext uri="{FF2B5EF4-FFF2-40B4-BE49-F238E27FC236}">
                <a16:creationId xmlns:a16="http://schemas.microsoft.com/office/drawing/2014/main" id="{EFDAFB37-D1FB-EB4A-B2FF-784014EEE7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3337" y="2559844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Line 30">
            <a:extLst>
              <a:ext uri="{FF2B5EF4-FFF2-40B4-BE49-F238E27FC236}">
                <a16:creationId xmlns:a16="http://schemas.microsoft.com/office/drawing/2014/main" id="{9CA22220-F029-F145-BA17-B4277CE8A1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3337" y="3404394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Line 31">
            <a:extLst>
              <a:ext uri="{FF2B5EF4-FFF2-40B4-BE49-F238E27FC236}">
                <a16:creationId xmlns:a16="http://schemas.microsoft.com/office/drawing/2014/main" id="{95C31771-4FC4-464C-89D9-BCBCF3733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3337" y="4247356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" name="Line 32">
            <a:extLst>
              <a:ext uri="{FF2B5EF4-FFF2-40B4-BE49-F238E27FC236}">
                <a16:creationId xmlns:a16="http://schemas.microsoft.com/office/drawing/2014/main" id="{FE1A5A27-BF58-C340-96F4-0D6C98C2DB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3337" y="5091906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Line 33">
            <a:extLst>
              <a:ext uri="{FF2B5EF4-FFF2-40B4-BE49-F238E27FC236}">
                <a16:creationId xmlns:a16="http://schemas.microsoft.com/office/drawing/2014/main" id="{C054A155-CE0E-FC4A-BFC6-C7349FCD97F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3337" y="5936456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DB7D76CE-2126-F444-84EF-1F5AD1D714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3337" y="6361906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" name="Text Box 35">
            <a:extLst>
              <a:ext uri="{FF2B5EF4-FFF2-40B4-BE49-F238E27FC236}">
                <a16:creationId xmlns:a16="http://schemas.microsoft.com/office/drawing/2014/main" id="{3F2B8081-F56A-6A47-B239-FFA37A94E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525" y="1066006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cs typeface="ＭＳ Ｐゴシック" charset="0"/>
              </a:rPr>
              <a:t>0</a:t>
            </a:r>
          </a:p>
        </p:txBody>
      </p:sp>
      <p:sp>
        <p:nvSpPr>
          <p:cNvPr id="39" name="Text Box 36">
            <a:extLst>
              <a:ext uri="{FF2B5EF4-FFF2-40B4-BE49-F238E27FC236}">
                <a16:creationId xmlns:a16="http://schemas.microsoft.com/office/drawing/2014/main" id="{73BBF589-B352-A345-AE6A-AD9D33E60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1913731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cs typeface="ＭＳ Ｐゴシック" charset="0"/>
              </a:rPr>
              <a:t>0.5</a:t>
            </a:r>
          </a:p>
        </p:txBody>
      </p:sp>
      <p:sp>
        <p:nvSpPr>
          <p:cNvPr id="40" name="Text Box 37">
            <a:extLst>
              <a:ext uri="{FF2B5EF4-FFF2-40B4-BE49-F238E27FC236}">
                <a16:creationId xmlns:a16="http://schemas.microsoft.com/office/drawing/2014/main" id="{829FECE7-5447-3949-902E-F450A601E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2751931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cs typeface="ＭＳ Ｐゴシック" charset="0"/>
              </a:rPr>
              <a:t>1.0</a:t>
            </a:r>
          </a:p>
        </p:txBody>
      </p:sp>
      <p:sp>
        <p:nvSpPr>
          <p:cNvPr id="41" name="Text Box 38">
            <a:extLst>
              <a:ext uri="{FF2B5EF4-FFF2-40B4-BE49-F238E27FC236}">
                <a16:creationId xmlns:a16="http://schemas.microsoft.com/office/drawing/2014/main" id="{59CBAD3C-A729-EE47-9910-9A3D1077E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3599656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cs typeface="ＭＳ Ｐゴシック" charset="0"/>
              </a:rPr>
              <a:t>1.5</a:t>
            </a:r>
          </a:p>
        </p:txBody>
      </p:sp>
      <p:sp>
        <p:nvSpPr>
          <p:cNvPr id="42" name="Text Box 39">
            <a:extLst>
              <a:ext uri="{FF2B5EF4-FFF2-40B4-BE49-F238E27FC236}">
                <a16:creationId xmlns:a16="http://schemas.microsoft.com/office/drawing/2014/main" id="{36A59E23-A047-0143-B1FE-EF327029B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4437856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cs typeface="ＭＳ Ｐゴシック" charset="0"/>
              </a:rPr>
              <a:t>2.0</a:t>
            </a:r>
          </a:p>
        </p:txBody>
      </p:sp>
      <p:sp>
        <p:nvSpPr>
          <p:cNvPr id="43" name="Text Box 40">
            <a:extLst>
              <a:ext uri="{FF2B5EF4-FFF2-40B4-BE49-F238E27FC236}">
                <a16:creationId xmlns:a16="http://schemas.microsoft.com/office/drawing/2014/main" id="{BF5A673E-5A8F-BC48-AD7D-468563D41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5285581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cs typeface="ＭＳ Ｐゴシック" charset="0"/>
              </a:rPr>
              <a:t>2.5</a:t>
            </a:r>
          </a:p>
        </p:txBody>
      </p:sp>
      <p:sp>
        <p:nvSpPr>
          <p:cNvPr id="44" name="Text Box 41">
            <a:extLst>
              <a:ext uri="{FF2B5EF4-FFF2-40B4-BE49-F238E27FC236}">
                <a16:creationId xmlns:a16="http://schemas.microsoft.com/office/drawing/2014/main" id="{2207DEEA-919D-B443-AF64-5F00D23A9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6133306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cs typeface="ＭＳ Ｐゴシック" charset="0"/>
              </a:rPr>
              <a:t>3.0</a:t>
            </a:r>
          </a:p>
        </p:txBody>
      </p:sp>
      <p:sp>
        <p:nvSpPr>
          <p:cNvPr id="45" name="Text Box 42">
            <a:extLst>
              <a:ext uri="{FF2B5EF4-FFF2-40B4-BE49-F238E27FC236}">
                <a16:creationId xmlns:a16="http://schemas.microsoft.com/office/drawing/2014/main" id="{8D5E1E05-0F0D-CD4C-851A-6A0768FAD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2662" y="846931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cs typeface="ＭＳ Ｐゴシック" charset="0"/>
              </a:rPr>
              <a:t>(m)</a:t>
            </a:r>
          </a:p>
        </p:txBody>
      </p:sp>
      <p:sp>
        <p:nvSpPr>
          <p:cNvPr id="46" name="Text Box 43">
            <a:extLst>
              <a:ext uri="{FF2B5EF4-FFF2-40B4-BE49-F238E27FC236}">
                <a16:creationId xmlns:a16="http://schemas.microsoft.com/office/drawing/2014/main" id="{B9A27762-A134-5E4F-8DB9-04576CDA306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475580" y="3592513"/>
            <a:ext cx="86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cs typeface="ＭＳ Ｐゴシック" charset="0"/>
              </a:rPr>
              <a:t>(sec)</a:t>
            </a:r>
          </a:p>
        </p:txBody>
      </p:sp>
    </p:spTree>
    <p:extLst>
      <p:ext uri="{BB962C8B-B14F-4D97-AF65-F5344CB8AC3E}">
        <p14:creationId xmlns:p14="http://schemas.microsoft.com/office/powerpoint/2010/main" val="2377737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E460927E-B4F0-9C47-8916-10907928C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880" y="982177"/>
            <a:ext cx="906613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(3) The previous slide shows synthetic (idealized) data generated</a:t>
            </a:r>
          </a:p>
          <a:p>
            <a:pPr eaLnBrk="0" hangingPunct="0"/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   using a numerical (finite element) approach.  There are four</a:t>
            </a:r>
          </a:p>
          <a:p>
            <a:pPr eaLnBrk="0" hangingPunct="0"/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   </a:t>
            </a:r>
            <a:r>
              <a:rPr lang="en-US" i="1" dirty="0">
                <a:solidFill>
                  <a:srgbClr val="A3A3E0"/>
                </a:solidFill>
                <a:latin typeface="Arial Black" charset="0"/>
                <a:cs typeface="ＭＳ Ｐゴシック" charset="0"/>
              </a:rPr>
              <a:t>primary</a:t>
            </a:r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 reflections present in the data.  Pick five travel-times</a:t>
            </a:r>
          </a:p>
          <a:p>
            <a:pPr eaLnBrk="0" hangingPunct="0"/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   (i.e., at five different distances) from each of at least three of</a:t>
            </a:r>
          </a:p>
          <a:p>
            <a:pPr eaLnBrk="0" hangingPunct="0"/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   those reflections. Using Excel (or some similar software that</a:t>
            </a:r>
          </a:p>
          <a:p>
            <a:pPr eaLnBrk="0" hangingPunct="0"/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   allows you to regress a line fit– you can do this in </a:t>
            </a:r>
            <a:r>
              <a:rPr lang="en-US" dirty="0" err="1">
                <a:solidFill>
                  <a:srgbClr val="A3A3E0"/>
                </a:solidFill>
                <a:cs typeface="ＭＳ Ｐゴシック" charset="0"/>
              </a:rPr>
              <a:t>Matlab</a:t>
            </a:r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, or</a:t>
            </a:r>
          </a:p>
          <a:p>
            <a:pPr eaLnBrk="0" hangingPunct="0"/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   other software if you prefer), plot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  <a:latin typeface="Times New Roman" charset="0"/>
                <a:cs typeface="ＭＳ Ｐゴシック" charset="0"/>
              </a:rPr>
              <a:t>x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versus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  <a:latin typeface="Times New Roman" charset="0"/>
                <a:cs typeface="ＭＳ Ｐゴシック" charset="0"/>
              </a:rPr>
              <a:t>t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for each of your</a:t>
            </a:r>
          </a:p>
          <a:p>
            <a:pPr eaLnBrk="0" hangingPunct="0"/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   reflections, and calculate the velocities and thicknesses these</a:t>
            </a:r>
          </a:p>
          <a:p>
            <a:pPr eaLnBrk="0" hangingPunct="0"/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   would imply assuming each reflection is from a single-layer</a:t>
            </a:r>
          </a:p>
          <a:p>
            <a:pPr eaLnBrk="0" hangingPunct="0"/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   interface over a half-space.</a:t>
            </a:r>
          </a:p>
          <a:p>
            <a:pPr eaLnBrk="0" hangingPunct="0">
              <a:buFont typeface="Arial" charset="0"/>
              <a:buNone/>
            </a:pPr>
            <a:endParaRPr lang="en-US" dirty="0">
              <a:solidFill>
                <a:srgbClr val="A3A3E0"/>
              </a:solidFill>
              <a:cs typeface="ＭＳ Ｐゴシック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(4) Now do the same for one of the </a:t>
            </a:r>
            <a:r>
              <a:rPr lang="en-US" i="1" dirty="0">
                <a:solidFill>
                  <a:srgbClr val="A3A3E0"/>
                </a:solidFill>
                <a:latin typeface="Arial Black" charset="0"/>
                <a:cs typeface="ＭＳ Ｐゴシック" charset="0"/>
              </a:rPr>
              <a:t>multiple</a:t>
            </a:r>
            <a:r>
              <a:rPr lang="en-US" dirty="0">
                <a:solidFill>
                  <a:srgbClr val="A3A3E0"/>
                </a:solidFill>
                <a:cs typeface="ＭＳ Ｐゴシック" charset="0"/>
              </a:rPr>
              <a:t> reflections.</a:t>
            </a:r>
          </a:p>
        </p:txBody>
      </p:sp>
    </p:spTree>
    <p:extLst>
      <p:ext uri="{BB962C8B-B14F-4D97-AF65-F5344CB8AC3E}">
        <p14:creationId xmlns:p14="http://schemas.microsoft.com/office/powerpoint/2010/main" val="4169360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21343</TotalTime>
  <Words>1635</Words>
  <Application>Microsoft Macintosh PowerPoint</Application>
  <PresentationFormat>Widescreen</PresentationFormat>
  <Paragraphs>222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Ｐゴシック</vt:lpstr>
      <vt:lpstr>Arial</vt:lpstr>
      <vt:lpstr>Arial Black</vt:lpstr>
      <vt:lpstr>Calibri</vt:lpstr>
      <vt:lpstr>Calibri Light</vt:lpstr>
      <vt:lpstr>Times New Roman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54</cp:revision>
  <cp:lastPrinted>2022-01-10T14:45:35Z</cp:lastPrinted>
  <dcterms:created xsi:type="dcterms:W3CDTF">2022-01-10T14:15:51Z</dcterms:created>
  <dcterms:modified xsi:type="dcterms:W3CDTF">2026-04-08T20:21:00Z</dcterms:modified>
</cp:coreProperties>
</file>