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4" r:id="rId12"/>
    <p:sldId id="265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71"/>
    <p:restoredTop sz="96327"/>
  </p:normalViewPr>
  <p:slideViewPr>
    <p:cSldViewPr snapToGrid="0" snapToObjects="1">
      <p:cViewPr varScale="1">
        <p:scale>
          <a:sx n="224" d="100"/>
          <a:sy n="224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1/8/24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7940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Jan 2024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44366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2008-2024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E79EB611-113C-3448-894F-C7D67D59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718" y="6326188"/>
            <a:ext cx="5095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for Wed 10 Jan: </a:t>
            </a:r>
            <a:r>
              <a:rPr lang="en-US" sz="24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Burger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1-21</a:t>
            </a:r>
          </a:p>
        </p:txBody>
      </p:sp>
      <p:sp>
        <p:nvSpPr>
          <p:cNvPr id="24" name="Text Box 25">
            <a:extLst>
              <a:ext uri="{FF2B5EF4-FFF2-40B4-BE49-F238E27FC236}">
                <a16:creationId xmlns:a16="http://schemas.microsoft.com/office/drawing/2014/main" id="{A8208820-D4C2-4F48-B1D4-2DA002E29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280" y="1371600"/>
            <a:ext cx="9105441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Some important syllabus points</a:t>
            </a: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Labs: Most weeks less than one hour (sometimes mental 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exercises and demo; usually involves an application)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Some weeks may be longer (e.g., field data collection)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6660 differs from 5660 in requiring a course-related,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independent semester project which will be presented to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the class and submitted as a written report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Text: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Introduction to Applied Geophysics</a:t>
            </a:r>
            <a:r>
              <a:rPr lang="en-US" sz="2400" dirty="0">
                <a:solidFill>
                  <a:srgbClr val="0039AC"/>
                </a:solidFill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(Burger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et al.); can be accessed from Bookshelf tab in Canvas (</a:t>
            </a:r>
            <a:r>
              <a:rPr lang="en-US" sz="24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BUT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r>
              <a:rPr lang="en-US" sz="2400" dirty="0">
                <a:solidFill>
                  <a:srgbClr val="0039AC"/>
                </a:solidFill>
              </a:rPr>
              <a:t>• Math, physics, geology backgrounds?</a:t>
            </a:r>
          </a:p>
        </p:txBody>
      </p:sp>
      <p:pic>
        <p:nvPicPr>
          <p:cNvPr id="28" name="Picture 27" descr="a.png">
            <a:extLst>
              <a:ext uri="{FF2B5EF4-FFF2-40B4-BE49-F238E27FC236}">
                <a16:creationId xmlns:a16="http://schemas.microsoft.com/office/drawing/2014/main" id="{1C0E812A-CC4E-F842-B8E1-536954FA5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30" y="1864895"/>
            <a:ext cx="7162800" cy="954505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8A1DCE4E-3A22-1448-9C35-A31659A6D4CC}"/>
              </a:ext>
            </a:extLst>
          </p:cNvPr>
          <p:cNvSpPr/>
          <p:nvPr/>
        </p:nvSpPr>
        <p:spPr bwMode="auto">
          <a:xfrm>
            <a:off x="4000730" y="1418936"/>
            <a:ext cx="1219200" cy="457200"/>
          </a:xfrm>
          <a:prstGeom prst="ellipse">
            <a:avLst/>
          </a:prstGeom>
          <a:noFill/>
          <a:ln w="38100" cap="flat" cmpd="sng" algn="ctr">
            <a:solidFill>
              <a:srgbClr val="0039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 dirty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C3D0922-E254-414E-82DE-FE11B009CD21}"/>
              </a:ext>
            </a:extLst>
          </p:cNvPr>
          <p:cNvSpPr/>
          <p:nvPr/>
        </p:nvSpPr>
        <p:spPr bwMode="auto">
          <a:xfrm>
            <a:off x="2857730" y="2438400"/>
            <a:ext cx="1143000" cy="457200"/>
          </a:xfrm>
          <a:prstGeom prst="ellipse">
            <a:avLst/>
          </a:prstGeom>
          <a:noFill/>
          <a:ln w="38100" cap="flat" cmpd="sng" algn="ctr">
            <a:solidFill>
              <a:srgbClr val="0039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 dirty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E0D6D83-271D-7848-8973-811FA2829688}"/>
              </a:ext>
            </a:extLst>
          </p:cNvPr>
          <p:cNvCxnSpPr>
            <a:cxnSpLocks/>
            <a:endCxn id="29" idx="4"/>
          </p:cNvCxnSpPr>
          <p:nvPr/>
        </p:nvCxnSpPr>
        <p:spPr bwMode="auto">
          <a:xfrm flipV="1">
            <a:off x="3543530" y="1876136"/>
            <a:ext cx="1066800" cy="554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9AC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B017A5C-2A59-46D9-4E9B-7E1A70A61BC0}"/>
              </a:ext>
            </a:extLst>
          </p:cNvPr>
          <p:cNvSpPr txBox="1"/>
          <p:nvPr/>
        </p:nvSpPr>
        <p:spPr>
          <a:xfrm>
            <a:off x="6264472" y="1424905"/>
            <a:ext cx="408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aconcagua.geol.usu.edu</a:t>
            </a:r>
            <a:r>
              <a:rPr lang="en-US" dirty="0"/>
              <a:t>/~</a:t>
            </a:r>
            <a:r>
              <a:rPr lang="en-US" dirty="0" err="1"/>
              <a:t>arlowry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588597-5D08-4846-BEE0-8A1BB8E22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1257300"/>
            <a:ext cx="8997950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0A7699D5-5032-4E48-B518-51F02D52F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8157" y="342900"/>
            <a:ext cx="6074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39AC"/>
                </a:solidFill>
              </a:rPr>
              <a:t>Seismic Reflections</a:t>
            </a:r>
            <a:r>
              <a:rPr lang="en-US" dirty="0">
                <a:solidFill>
                  <a:srgbClr val="FF3300"/>
                </a:solidFill>
              </a:rPr>
              <a:t>*</a:t>
            </a:r>
            <a:r>
              <a:rPr lang="en-US" dirty="0"/>
              <a:t> </a:t>
            </a:r>
            <a:r>
              <a:rPr lang="en-US" dirty="0">
                <a:solidFill>
                  <a:srgbClr val="0039AC"/>
                </a:solidFill>
              </a:rPr>
              <a:t>from Upheaval Dome:</a:t>
            </a:r>
          </a:p>
          <a:p>
            <a:pPr algn="ctr"/>
            <a:r>
              <a:rPr lang="en-US" dirty="0">
                <a:solidFill>
                  <a:srgbClr val="0039AC"/>
                </a:solidFill>
              </a:rPr>
              <a:t>Salt Dome or Eroded Impact Structure?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6AAD938E-008D-B343-893B-C3D8F82B3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5" y="6057900"/>
            <a:ext cx="8909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Salt </a:t>
            </a:r>
            <a:r>
              <a:rPr lang="en-US" dirty="0" err="1">
                <a:solidFill>
                  <a:srgbClr val="0039AC"/>
                </a:solidFill>
              </a:rPr>
              <a:t>diapir</a:t>
            </a:r>
            <a:r>
              <a:rPr lang="en-US" dirty="0">
                <a:solidFill>
                  <a:srgbClr val="0039AC"/>
                </a:solidFill>
              </a:rPr>
              <a:t> imaged using 1960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’</a:t>
            </a:r>
            <a:r>
              <a:rPr lang="en-US" dirty="0">
                <a:solidFill>
                  <a:srgbClr val="0039AC"/>
                </a:solidFill>
              </a:rPr>
              <a:t>s era seismic in the Gulf of Mexico</a:t>
            </a:r>
          </a:p>
        </p:txBody>
      </p:sp>
    </p:spTree>
    <p:extLst>
      <p:ext uri="{BB962C8B-B14F-4D97-AF65-F5344CB8AC3E}">
        <p14:creationId xmlns:p14="http://schemas.microsoft.com/office/powerpoint/2010/main" val="1397086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7FA373BF-F577-2F4A-8671-3543508E5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162" y="112067"/>
            <a:ext cx="60687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39AC"/>
                </a:solidFill>
              </a:rPr>
              <a:t>Seismic Reflections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</a:t>
            </a:r>
            <a:r>
              <a:rPr lang="en-US" dirty="0">
                <a:solidFill>
                  <a:srgbClr val="0039AC"/>
                </a:solidFill>
              </a:rPr>
              <a:t>from Upheaval Dome:</a:t>
            </a:r>
          </a:p>
          <a:p>
            <a:pPr algn="ctr"/>
            <a:r>
              <a:rPr lang="en-US" dirty="0">
                <a:solidFill>
                  <a:srgbClr val="0039AC"/>
                </a:solidFill>
              </a:rPr>
              <a:t>Salt Dome or Eroded Impact Structure?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A41EFF9D-3D28-1247-A9F3-07FA5E3AF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15" y="6284267"/>
            <a:ext cx="85948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Salt </a:t>
            </a:r>
            <a:r>
              <a:rPr lang="en-US" dirty="0" err="1">
                <a:solidFill>
                  <a:srgbClr val="0039AC"/>
                </a:solidFill>
              </a:rPr>
              <a:t>diapirs</a:t>
            </a:r>
            <a:r>
              <a:rPr lang="en-US" dirty="0">
                <a:solidFill>
                  <a:srgbClr val="0039AC"/>
                </a:solidFill>
              </a:rPr>
              <a:t> imaged with more modern seismic, offshore Brazil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06A495-BD1C-BD4E-8BED-393E57414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50" y="950267"/>
            <a:ext cx="9004300" cy="5245100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F5BE76FE-3096-434E-A3DB-A8308DD2D19B}"/>
              </a:ext>
            </a:extLst>
          </p:cNvPr>
          <p:cNvSpPr txBox="1"/>
          <p:nvPr/>
        </p:nvSpPr>
        <p:spPr>
          <a:xfrm>
            <a:off x="1682750" y="1102667"/>
            <a:ext cx="3757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 dirty="0"/>
              <a:t>Image courtesy Peter Clift, via AGU’s </a:t>
            </a:r>
            <a:r>
              <a:rPr lang="en-US" sz="1200" dirty="0" err="1"/>
              <a:t>Georneys</a:t>
            </a:r>
            <a:r>
              <a:rPr lang="en-US" sz="1200" dirty="0"/>
              <a:t> blog </a:t>
            </a:r>
          </a:p>
        </p:txBody>
      </p:sp>
    </p:spTree>
    <p:extLst>
      <p:ext uri="{BB962C8B-B14F-4D97-AF65-F5344CB8AC3E}">
        <p14:creationId xmlns:p14="http://schemas.microsoft.com/office/powerpoint/2010/main" val="4064674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36DAD-9202-3D4E-A6CE-1067380E84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55"/>
          <a:stretch/>
        </p:blipFill>
        <p:spPr>
          <a:xfrm>
            <a:off x="132105" y="233497"/>
            <a:ext cx="7359753" cy="31920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4424F0-2248-D242-BE31-BE1DDD534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06830"/>
            <a:ext cx="7315200" cy="2889504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F98FF99F-5CF1-7445-BA55-E728B0F6ECB8}"/>
              </a:ext>
            </a:extLst>
          </p:cNvPr>
          <p:cNvSpPr txBox="1"/>
          <p:nvPr/>
        </p:nvSpPr>
        <p:spPr>
          <a:xfrm>
            <a:off x="8064289" y="774813"/>
            <a:ext cx="3742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Imaging of </a:t>
            </a:r>
            <a:r>
              <a:rPr lang="en-US" dirty="0" err="1">
                <a:solidFill>
                  <a:srgbClr val="0039AC"/>
                </a:solidFill>
              </a:rPr>
              <a:t>Silverpit</a:t>
            </a:r>
            <a:r>
              <a:rPr lang="en-US" dirty="0">
                <a:solidFill>
                  <a:srgbClr val="0039AC"/>
                </a:solidFill>
              </a:rPr>
              <a:t> crater,</a:t>
            </a:r>
          </a:p>
          <a:p>
            <a:r>
              <a:rPr lang="en-US" dirty="0">
                <a:solidFill>
                  <a:srgbClr val="0039AC"/>
                </a:solidFill>
              </a:rPr>
              <a:t>North Sea east of UK</a:t>
            </a:r>
          </a:p>
          <a:p>
            <a:r>
              <a:rPr lang="en-US" dirty="0">
                <a:solidFill>
                  <a:srgbClr val="0039AC"/>
                </a:solidFill>
              </a:rPr>
              <a:t>(from Stewart &amp; Allen,</a:t>
            </a:r>
          </a:p>
          <a:p>
            <a:r>
              <a:rPr lang="en-US" dirty="0">
                <a:solidFill>
                  <a:srgbClr val="0039AC"/>
                </a:solidFill>
              </a:rPr>
              <a:t>Nature, 2002)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E7BCB-95ED-064C-BD1B-11AFD3467B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91"/>
          <a:stretch/>
        </p:blipFill>
        <p:spPr>
          <a:xfrm>
            <a:off x="137900" y="3923731"/>
            <a:ext cx="4773972" cy="206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545BA795-7110-744E-A00D-456D24F95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018" y="447675"/>
            <a:ext cx="60687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39AC"/>
                </a:solidFill>
              </a:rPr>
              <a:t>Seismic Reflections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</a:t>
            </a:r>
            <a:r>
              <a:rPr lang="en-US" dirty="0">
                <a:solidFill>
                  <a:srgbClr val="0039AC"/>
                </a:solidFill>
              </a:rPr>
              <a:t>from Upheaval Dome:</a:t>
            </a:r>
          </a:p>
          <a:p>
            <a:pPr algn="ctr"/>
            <a:r>
              <a:rPr lang="en-US" dirty="0">
                <a:solidFill>
                  <a:srgbClr val="0039AC"/>
                </a:solidFill>
              </a:rPr>
              <a:t>Salt Dome or Eroded Impact Structure?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779BD9-5C93-4347-8995-994EAAE6B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206" y="1422400"/>
            <a:ext cx="8637588" cy="468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DB574EB5-C91F-5347-9470-E0326099D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831" y="6013450"/>
            <a:ext cx="6000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i="1">
                <a:solidFill>
                  <a:srgbClr val="0039AC"/>
                </a:solidFill>
              </a:rPr>
              <a:t>From Kanbur et al., J. Geophys. Res. Planets, 2000</a:t>
            </a:r>
          </a:p>
        </p:txBody>
      </p:sp>
    </p:spTree>
    <p:extLst>
      <p:ext uri="{BB962C8B-B14F-4D97-AF65-F5344CB8AC3E}">
        <p14:creationId xmlns:p14="http://schemas.microsoft.com/office/powerpoint/2010/main" val="1179931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B618F6-84A2-C648-AA4A-0C0C3EE8B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1193800"/>
            <a:ext cx="7194550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7AE10ADC-1BC7-6D49-88FE-354CF56DC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653" y="290512"/>
            <a:ext cx="70326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39AC"/>
                </a:solidFill>
              </a:rPr>
              <a:t>Magnetotelluric resistivity image of a mining claim </a:t>
            </a:r>
          </a:p>
          <a:p>
            <a:pPr algn="ctr"/>
            <a:r>
              <a:rPr lang="en-US">
                <a:solidFill>
                  <a:srgbClr val="0039AC"/>
                </a:solidFill>
              </a:rPr>
              <a:t>in Quebec, Canada</a:t>
            </a:r>
          </a:p>
        </p:txBody>
      </p:sp>
    </p:spTree>
    <p:extLst>
      <p:ext uri="{BB962C8B-B14F-4D97-AF65-F5344CB8AC3E}">
        <p14:creationId xmlns:p14="http://schemas.microsoft.com/office/powerpoint/2010/main" val="138142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F967C8-1644-ABCB-BF5F-176302749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13" y="831969"/>
            <a:ext cx="11236574" cy="5890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286627-7537-03A5-4816-8BCBF1A02707}"/>
              </a:ext>
            </a:extLst>
          </p:cNvPr>
          <p:cNvSpPr txBox="1"/>
          <p:nvPr/>
        </p:nvSpPr>
        <p:spPr>
          <a:xfrm>
            <a:off x="3709642" y="174568"/>
            <a:ext cx="4772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What is geophysics?</a:t>
            </a:r>
          </a:p>
        </p:txBody>
      </p:sp>
    </p:spTree>
    <p:extLst>
      <p:ext uri="{BB962C8B-B14F-4D97-AF65-F5344CB8AC3E}">
        <p14:creationId xmlns:p14="http://schemas.microsoft.com/office/powerpoint/2010/main" val="344113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E701AA7D-62DB-E844-A913-EE65EF4FF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634" y="884049"/>
            <a:ext cx="8614731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A 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VERY</a:t>
            </a:r>
            <a:r>
              <a:rPr lang="en-US" dirty="0">
                <a:solidFill>
                  <a:srgbClr val="0039AC"/>
                </a:solidFill>
              </a:rPr>
              <a:t>  large discipline that includes:</a:t>
            </a:r>
          </a:p>
          <a:p>
            <a:endParaRPr lang="en-US" sz="1200" dirty="0">
              <a:solidFill>
                <a:srgbClr val="0039AC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Atmospheric Science (Meteorology, Climatology, </a:t>
            </a:r>
            <a:r>
              <a:rPr lang="is-IS" dirty="0">
                <a:solidFill>
                  <a:srgbClr val="0039AC"/>
                </a:solidFill>
              </a:rPr>
              <a:t>&amp; above...</a:t>
            </a:r>
            <a:r>
              <a:rPr lang="en-US" dirty="0">
                <a:solidFill>
                  <a:srgbClr val="0039AC"/>
                </a:solidFill>
              </a:rPr>
              <a:t>) 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Hydrology, Glaciology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Oceanography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Planetary Science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Solid Earth Science</a:t>
            </a:r>
            <a:endParaRPr lang="en-US" dirty="0">
              <a:solidFill>
                <a:srgbClr val="0039AC"/>
              </a:solidFill>
              <a:latin typeface="Arial Black" charset="0"/>
            </a:endParaRPr>
          </a:p>
          <a:p>
            <a:endParaRPr lang="en-US" sz="1200" dirty="0">
              <a:solidFill>
                <a:srgbClr val="0039AC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Solid Earth geophysics includes:</a:t>
            </a:r>
          </a:p>
          <a:p>
            <a:endParaRPr lang="en-US" sz="1200" dirty="0">
              <a:solidFill>
                <a:srgbClr val="0039AC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Geodynamics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Geodesy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Earthquake Seismology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Mineral Physics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Subsurface Imaging</a:t>
            </a:r>
            <a:endParaRPr lang="en-US" dirty="0">
              <a:solidFill>
                <a:srgbClr val="0039AC"/>
              </a:solidFill>
            </a:endParaRPr>
          </a:p>
          <a:p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This course will emphasize the lattermost </a:t>
            </a:r>
            <a:r>
              <a:rPr lang="en-US" dirty="0" err="1">
                <a:solidFill>
                  <a:srgbClr val="0039AC"/>
                </a:solidFill>
              </a:rPr>
              <a:t>subdiscipline</a:t>
            </a:r>
            <a:endParaRPr lang="en-US" dirty="0">
              <a:solidFill>
                <a:srgbClr val="0039AC"/>
              </a:solidFill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C2D3285-64B1-8F4C-B3E7-E0317D903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971" y="156974"/>
            <a:ext cx="78449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Brief Overview of Geophysics:</a:t>
            </a:r>
          </a:p>
        </p:txBody>
      </p:sp>
    </p:spTree>
    <p:extLst>
      <p:ext uri="{BB962C8B-B14F-4D97-AF65-F5344CB8AC3E}">
        <p14:creationId xmlns:p14="http://schemas.microsoft.com/office/powerpoint/2010/main" val="248834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9AFE1988-A70E-E843-9E90-6B5204C40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265" y="160278"/>
            <a:ext cx="8769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Two Career Tracks in Geophysics: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E7270D1-216D-2C49-922E-92C1FB1B2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352" y="973078"/>
            <a:ext cx="4638129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Academic/Research (PhD):</a:t>
            </a:r>
            <a:endParaRPr lang="en-US" dirty="0">
              <a:solidFill>
                <a:srgbClr val="0039AC"/>
              </a:solidFill>
            </a:endParaRP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Universities</a:t>
            </a:r>
          </a:p>
          <a:p>
            <a:r>
              <a:rPr lang="en-US" dirty="0">
                <a:solidFill>
                  <a:srgbClr val="0039AC"/>
                </a:solidFill>
              </a:rPr>
              <a:t>    (Teaching &amp;/or Research)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Federal Agencies</a:t>
            </a:r>
          </a:p>
          <a:p>
            <a:r>
              <a:rPr lang="en-US" dirty="0">
                <a:solidFill>
                  <a:srgbClr val="0039AC"/>
                </a:solidFill>
              </a:rPr>
              <a:t>    (USGS, NOAA, NIST, NASA,</a:t>
            </a:r>
          </a:p>
          <a:p>
            <a:r>
              <a:rPr lang="en-US" dirty="0">
                <a:solidFill>
                  <a:srgbClr val="0039AC"/>
                </a:solidFill>
              </a:rPr>
              <a:t>    DHS, </a:t>
            </a:r>
            <a:r>
              <a:rPr lang="en-US" dirty="0" err="1">
                <a:solidFill>
                  <a:srgbClr val="0039AC"/>
                </a:solidFill>
              </a:rPr>
              <a:t>DoD</a:t>
            </a:r>
            <a:r>
              <a:rPr lang="en-US" dirty="0">
                <a:solidFill>
                  <a:srgbClr val="0039AC"/>
                </a:solidFill>
              </a:rPr>
              <a:t>, EPA)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Government Labs</a:t>
            </a:r>
          </a:p>
          <a:p>
            <a:r>
              <a:rPr lang="en-US" dirty="0">
                <a:solidFill>
                  <a:srgbClr val="0039AC"/>
                </a:solidFill>
              </a:rPr>
              <a:t>    (Lawrence Livermore NL, </a:t>
            </a:r>
          </a:p>
          <a:p>
            <a:r>
              <a:rPr lang="en-US" dirty="0">
                <a:solidFill>
                  <a:srgbClr val="0039AC"/>
                </a:solidFill>
              </a:rPr>
              <a:t>    Los Alamos NL, Pacific NL…)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Industry</a:t>
            </a:r>
          </a:p>
          <a:p>
            <a:r>
              <a:rPr lang="en-US" dirty="0">
                <a:solidFill>
                  <a:srgbClr val="0039AC"/>
                </a:solidFill>
              </a:rPr>
              <a:t>    (Petroleum/Natural Gas, </a:t>
            </a:r>
          </a:p>
          <a:p>
            <a:r>
              <a:rPr lang="en-US" dirty="0">
                <a:solidFill>
                  <a:srgbClr val="0039AC"/>
                </a:solidFill>
              </a:rPr>
              <a:t>    Mining, Contractors to PNGM</a:t>
            </a:r>
          </a:p>
          <a:p>
            <a:r>
              <a:rPr lang="en-US" dirty="0">
                <a:solidFill>
                  <a:srgbClr val="0039AC"/>
                </a:solidFill>
              </a:rPr>
              <a:t>    &amp; Defense, e.g. SAIC)</a:t>
            </a:r>
          </a:p>
          <a:p>
            <a:endParaRPr lang="en-US" sz="600" i="1" dirty="0">
              <a:solidFill>
                <a:srgbClr val="0039AC"/>
              </a:solidFill>
              <a:latin typeface="Arial Black" charset="0"/>
            </a:endParaRP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AGU ~130,000 members;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A9A13A3-ED9E-6344-B573-803E97DB6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736" y="973078"/>
            <a:ext cx="4241546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Industry: (MSc, PhD)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Energy</a:t>
            </a:r>
          </a:p>
          <a:p>
            <a:r>
              <a:rPr lang="en-US" dirty="0">
                <a:solidFill>
                  <a:srgbClr val="0039AC"/>
                </a:solidFill>
              </a:rPr>
              <a:t>    (Petroleum, Natural Gas,</a:t>
            </a:r>
          </a:p>
          <a:p>
            <a:r>
              <a:rPr lang="en-US" dirty="0">
                <a:solidFill>
                  <a:srgbClr val="0039AC"/>
                </a:solidFill>
              </a:rPr>
              <a:t>    Coal, Geothermal)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Mining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Environmental &amp; </a:t>
            </a:r>
          </a:p>
          <a:p>
            <a:r>
              <a:rPr lang="en-US" dirty="0">
                <a:solidFill>
                  <a:srgbClr val="0039AC"/>
                </a:solidFill>
              </a:rPr>
              <a:t>    Construction Contractors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Et al…</a:t>
            </a:r>
          </a:p>
          <a:p>
            <a:r>
              <a:rPr lang="en-US" dirty="0">
                <a:solidFill>
                  <a:srgbClr val="0039AC"/>
                </a:solidFill>
              </a:rPr>
              <a:t>    (Problem-solving skills</a:t>
            </a:r>
          </a:p>
          <a:p>
            <a:r>
              <a:rPr lang="en-US" dirty="0">
                <a:solidFill>
                  <a:srgbClr val="0039AC"/>
                </a:solidFill>
              </a:rPr>
              <a:t>    from geophysical</a:t>
            </a:r>
          </a:p>
          <a:p>
            <a:r>
              <a:rPr lang="en-US" dirty="0">
                <a:solidFill>
                  <a:srgbClr val="0039AC"/>
                </a:solidFill>
              </a:rPr>
              <a:t>    training has benefited</a:t>
            </a:r>
          </a:p>
          <a:p>
            <a:r>
              <a:rPr lang="en-US" dirty="0">
                <a:solidFill>
                  <a:srgbClr val="0039AC"/>
                </a:solidFill>
              </a:rPr>
              <a:t>    many entrepreneurs…)</a:t>
            </a:r>
          </a:p>
          <a:p>
            <a:endParaRPr lang="en-US" sz="800" dirty="0">
              <a:solidFill>
                <a:srgbClr val="0039AC"/>
              </a:solidFill>
            </a:endParaRPr>
          </a:p>
          <a:p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AAPG ~38,000 members</a:t>
            </a: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SEG ~14,000 members</a:t>
            </a:r>
            <a:endParaRPr lang="en-US" dirty="0">
              <a:solidFill>
                <a:srgbClr val="0039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6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D6AC01B2-B8F3-AB40-93C5-D6F829384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720" y="1997839"/>
            <a:ext cx="7400616" cy="2862322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We recognize most of you who are taking this course</a:t>
            </a:r>
          </a:p>
          <a:p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have no intention to pursue a career in geophysics!</a:t>
            </a:r>
          </a:p>
          <a:p>
            <a:endParaRPr lang="en-US" sz="1200" dirty="0">
              <a:solidFill>
                <a:srgbClr val="0039AC"/>
              </a:solidFill>
              <a:latin typeface="Arial"/>
              <a:cs typeface="Arial"/>
            </a:endParaRPr>
          </a:p>
          <a:p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But… </a:t>
            </a:r>
          </a:p>
          <a:p>
            <a:endParaRPr lang="en-US" sz="1200" i="1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If you work in the solid Earth sciences (e.g., geology)</a:t>
            </a:r>
          </a:p>
          <a:p>
            <a:r>
              <a:rPr lang="en-US" dirty="0">
                <a:solidFill>
                  <a:srgbClr val="0039AC"/>
                </a:solidFill>
              </a:rPr>
              <a:t>you will spend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a lot</a:t>
            </a:r>
            <a:r>
              <a:rPr lang="en-US" dirty="0">
                <a:solidFill>
                  <a:srgbClr val="0039AC"/>
                </a:solidFill>
              </a:rPr>
              <a:t> of time looking at the types of</a:t>
            </a:r>
          </a:p>
          <a:p>
            <a:r>
              <a:rPr lang="en-US" dirty="0">
                <a:solidFill>
                  <a:srgbClr val="0039AC"/>
                </a:solidFill>
              </a:rPr>
              <a:t>data that we discuss in this class.</a:t>
            </a:r>
          </a:p>
        </p:txBody>
      </p:sp>
    </p:spTree>
    <p:extLst>
      <p:ext uri="{BB962C8B-B14F-4D97-AF65-F5344CB8AC3E}">
        <p14:creationId xmlns:p14="http://schemas.microsoft.com/office/powerpoint/2010/main" val="2018855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C7452C10-695C-9247-8BA8-1CFA118EE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681" y="42863"/>
            <a:ext cx="87455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4400" i="1">
                <a:solidFill>
                  <a:srgbClr val="0039AC"/>
                </a:solidFill>
                <a:latin typeface="Arial Black" charset="0"/>
              </a:rPr>
              <a:t>Geophysics = Geo + physics</a:t>
            </a:r>
          </a:p>
        </p:txBody>
      </p:sp>
      <p:pic>
        <p:nvPicPr>
          <p:cNvPr id="5" name="Picture 4" descr="Globe Planet Earth NASA">
            <a:extLst>
              <a:ext uri="{FF2B5EF4-FFF2-40B4-BE49-F238E27FC236}">
                <a16:creationId xmlns:a16="http://schemas.microsoft.com/office/drawing/2014/main" id="{ABA9AE72-09D1-504B-A9B2-2FC3667BE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90687" y="915195"/>
            <a:ext cx="5699125" cy="575786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35665FE8-6007-0E4E-88B8-9A54E685C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7606" y="881063"/>
            <a:ext cx="3057247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Highly</a:t>
            </a:r>
          </a:p>
          <a:p>
            <a:r>
              <a:rPr lang="en-US" i="1" dirty="0">
                <a:solidFill>
                  <a:srgbClr val="0039AC"/>
                </a:solidFill>
              </a:rPr>
              <a:t>   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quantitative</a:t>
            </a:r>
            <a:endParaRPr lang="en-US" dirty="0">
              <a:solidFill>
                <a:srgbClr val="0039AC"/>
              </a:solidFill>
            </a:endParaRPr>
          </a:p>
          <a:p>
            <a:endParaRPr lang="en-US" sz="12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Applications-</a:t>
            </a:r>
            <a:endParaRPr lang="en-US" i="1" dirty="0">
              <a:solidFill>
                <a:srgbClr val="0039AC"/>
              </a:solidFill>
            </a:endParaRPr>
          </a:p>
          <a:p>
            <a:r>
              <a:rPr lang="en-US" i="1" dirty="0">
                <a:solidFill>
                  <a:srgbClr val="0039AC"/>
                </a:solidFill>
              </a:rPr>
              <a:t>  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oriented</a:t>
            </a:r>
            <a:r>
              <a:rPr lang="en-US" dirty="0">
                <a:solidFill>
                  <a:srgbClr val="0039AC"/>
                </a:solidFill>
              </a:rPr>
              <a:t>, </a:t>
            </a:r>
          </a:p>
          <a:p>
            <a:r>
              <a:rPr lang="en-US" dirty="0">
                <a:solidFill>
                  <a:srgbClr val="0039AC"/>
                </a:solidFill>
              </a:rPr>
              <a:t>   often with direct</a:t>
            </a:r>
          </a:p>
          <a:p>
            <a:r>
              <a:rPr lang="en-US" dirty="0">
                <a:solidFill>
                  <a:srgbClr val="0039AC"/>
                </a:solidFill>
              </a:rPr>
              <a:t>   societal impacts…</a:t>
            </a:r>
            <a:endParaRPr lang="en-US" i="1" dirty="0">
              <a:solidFill>
                <a:srgbClr val="0039AC"/>
              </a:solidFill>
            </a:endParaRPr>
          </a:p>
          <a:p>
            <a:endParaRPr lang="en-US" sz="12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Complex</a:t>
            </a:r>
          </a:p>
          <a:p>
            <a:r>
              <a:rPr lang="en-US" i="1" dirty="0">
                <a:solidFill>
                  <a:srgbClr val="0039AC"/>
                </a:solidFill>
              </a:rPr>
              <a:t>   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problems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ja-JP" altLang="en-US">
                <a:solidFill>
                  <a:srgbClr val="0039AC"/>
                </a:solidFill>
                <a:latin typeface="Arial"/>
              </a:rPr>
              <a:t>“</a:t>
            </a:r>
            <a:r>
              <a:rPr lang="en-US" dirty="0">
                <a:solidFill>
                  <a:srgbClr val="0039AC"/>
                </a:solidFill>
              </a:rPr>
              <a:t>Systems science</a:t>
            </a:r>
            <a:r>
              <a:rPr lang="ja-JP" altLang="en-US">
                <a:solidFill>
                  <a:srgbClr val="0039AC"/>
                </a:solidFill>
                <a:latin typeface="Arial"/>
              </a:rPr>
              <a:t>”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 often combines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elements of the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other physical 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sciences including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physics, chemistry,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biology, …</a:t>
            </a:r>
            <a:endParaRPr lang="en-US" dirty="0">
              <a:solidFill>
                <a:srgbClr val="0039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6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>
            <a:extLst>
              <a:ext uri="{FF2B5EF4-FFF2-40B4-BE49-F238E27FC236}">
                <a16:creationId xmlns:a16="http://schemas.microsoft.com/office/drawing/2014/main" id="{B79C6447-4D41-3D44-A69F-077410EDE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5539" y="428179"/>
            <a:ext cx="8095486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Geophysics</a:t>
            </a:r>
            <a:r>
              <a:rPr lang="en-US" dirty="0">
                <a:solidFill>
                  <a:srgbClr val="0039AC"/>
                </a:solidFill>
              </a:rPr>
              <a:t> is a specialized set of mathematical &amp;</a:t>
            </a:r>
          </a:p>
          <a:p>
            <a:r>
              <a:rPr lang="en-US" dirty="0">
                <a:solidFill>
                  <a:srgbClr val="0039AC"/>
                </a:solidFill>
              </a:rPr>
              <a:t>physical tools for measuring and modeling Earth</a:t>
            </a:r>
          </a:p>
          <a:p>
            <a:r>
              <a:rPr lang="en-US" dirty="0">
                <a:solidFill>
                  <a:srgbClr val="0039AC"/>
                </a:solidFill>
              </a:rPr>
              <a:t>(or planetary) processes…</a:t>
            </a:r>
          </a:p>
          <a:p>
            <a:endParaRPr lang="en-US" dirty="0">
              <a:solidFill>
                <a:srgbClr val="0039AC"/>
              </a:solidFill>
            </a:endParaRP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Geophysical imaging</a:t>
            </a:r>
            <a:r>
              <a:rPr lang="en-US" dirty="0">
                <a:solidFill>
                  <a:srgbClr val="0039AC"/>
                </a:solidFill>
              </a:rPr>
              <a:t> provides two main types of </a:t>
            </a:r>
          </a:p>
          <a:p>
            <a:r>
              <a:rPr lang="en-US" dirty="0">
                <a:solidFill>
                  <a:srgbClr val="0039AC"/>
                </a:solidFill>
              </a:rPr>
              <a:t>information:</a:t>
            </a:r>
          </a:p>
          <a:p>
            <a:endParaRPr lang="en-US" dirty="0">
              <a:solidFill>
                <a:srgbClr val="0039AC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Images of Structures </a:t>
            </a:r>
          </a:p>
          <a:p>
            <a:r>
              <a:rPr lang="en-US" dirty="0">
                <a:solidFill>
                  <a:srgbClr val="0039AC"/>
                </a:solidFill>
              </a:rPr>
              <a:t>          (e.g., dip of a surface)</a:t>
            </a:r>
          </a:p>
          <a:p>
            <a:pPr>
              <a:buFontTx/>
              <a:buChar char="•"/>
            </a:pPr>
            <a:endParaRPr lang="en-US" dirty="0">
              <a:solidFill>
                <a:srgbClr val="0039AC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Physical Properties</a:t>
            </a:r>
            <a:r>
              <a:rPr lang="en-US" dirty="0">
                <a:solidFill>
                  <a:srgbClr val="0039AC"/>
                </a:solidFill>
              </a:rPr>
              <a:t> </a:t>
            </a:r>
          </a:p>
          <a:p>
            <a:r>
              <a:rPr lang="en-US" dirty="0">
                <a:solidFill>
                  <a:srgbClr val="0039AC"/>
                </a:solidFill>
              </a:rPr>
              <a:t>          (e.g., impedance contrast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</a:t>
            </a:r>
            <a:r>
              <a:rPr lang="en-US" dirty="0">
                <a:solidFill>
                  <a:srgbClr val="0039AC"/>
                </a:solidFill>
              </a:rPr>
              <a:t> composition? fluids?)</a:t>
            </a:r>
          </a:p>
          <a:p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Newer applications also use imaging to track changes in </a:t>
            </a:r>
          </a:p>
          <a:p>
            <a:r>
              <a:rPr lang="en-US" dirty="0">
                <a:solidFill>
                  <a:srgbClr val="0039AC"/>
                </a:solidFill>
              </a:rPr>
              <a:t>subsurface properties through time (e.g. production </a:t>
            </a:r>
          </a:p>
          <a:p>
            <a:r>
              <a:rPr lang="en-US" dirty="0">
                <a:solidFill>
                  <a:srgbClr val="0039AC"/>
                </a:solidFill>
              </a:rPr>
              <a:t>monitoring in oilfields).</a:t>
            </a:r>
          </a:p>
        </p:txBody>
      </p:sp>
    </p:spTree>
    <p:extLst>
      <p:ext uri="{BB962C8B-B14F-4D97-AF65-F5344CB8AC3E}">
        <p14:creationId xmlns:p14="http://schemas.microsoft.com/office/powerpoint/2010/main" val="2652036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37743F7B-2A94-EE41-903A-2274D078D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1605" y="381000"/>
            <a:ext cx="60687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39AC"/>
                </a:solidFill>
              </a:rPr>
              <a:t>Seismic Reflections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</a:t>
            </a:r>
            <a:r>
              <a:rPr lang="en-US" dirty="0">
                <a:solidFill>
                  <a:srgbClr val="0039AC"/>
                </a:solidFill>
              </a:rPr>
              <a:t>from Upheaval Dome:</a:t>
            </a:r>
          </a:p>
          <a:p>
            <a:pPr algn="ctr"/>
            <a:r>
              <a:rPr lang="en-US" dirty="0">
                <a:solidFill>
                  <a:srgbClr val="0039AC"/>
                </a:solidFill>
              </a:rPr>
              <a:t>Salt Dome or Eroded Impact Structure?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0741EF-1629-AA4A-B1D3-A03D2D3FD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1438275"/>
            <a:ext cx="69056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181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AE990C-7D69-194C-8473-E8A038AB9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58" y="189707"/>
            <a:ext cx="5824538" cy="647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30B7B010-85F4-7D4D-BDBE-4D638A031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087" y="343694"/>
            <a:ext cx="22344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</a:t>
            </a:r>
          </a:p>
          <a:p>
            <a:pPr algn="ctr"/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Reflections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DC27EFBE-B093-DB44-BFDB-1CAF873B0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558" y="1296194"/>
            <a:ext cx="3610284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>
                <a:solidFill>
                  <a:srgbClr val="0039AC"/>
                </a:solidFill>
              </a:rPr>
              <a:t>Sound waves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reflect</a:t>
            </a:r>
          </a:p>
          <a:p>
            <a:r>
              <a:rPr lang="en-US" dirty="0">
                <a:solidFill>
                  <a:srgbClr val="0039AC"/>
                </a:solidFill>
              </a:rPr>
              <a:t>from points in the</a:t>
            </a:r>
          </a:p>
          <a:p>
            <a:r>
              <a:rPr lang="en-US" dirty="0">
                <a:solidFill>
                  <a:srgbClr val="0039AC"/>
                </a:solidFill>
              </a:rPr>
              <a:t>subsurface where rock</a:t>
            </a:r>
          </a:p>
          <a:p>
            <a:r>
              <a:rPr lang="en-US" dirty="0">
                <a:solidFill>
                  <a:srgbClr val="0039AC"/>
                </a:solidFill>
              </a:rPr>
              <a:t>elastic properties change</a:t>
            </a:r>
          </a:p>
          <a:p>
            <a:r>
              <a:rPr lang="en-US" dirty="0">
                <a:solidFill>
                  <a:srgbClr val="0039AC"/>
                </a:solidFill>
              </a:rPr>
              <a:t>(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 change in rock type,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porosity, fluid type, etc.).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E</a:t>
            </a:r>
            <a:r>
              <a:rPr lang="en-US" dirty="0">
                <a:solidFill>
                  <a:srgbClr val="0039AC"/>
                </a:solidFill>
              </a:rPr>
              <a:t>nergy returns (or</a:t>
            </a:r>
          </a:p>
          <a:p>
            <a:r>
              <a:rPr lang="en-US" dirty="0">
                <a:solidFill>
                  <a:srgbClr val="0039AC"/>
                </a:solidFill>
              </a:rPr>
              <a:t>“</a:t>
            </a:r>
            <a:r>
              <a:rPr lang="en-US" dirty="0" err="1">
                <a:solidFill>
                  <a:srgbClr val="0039AC"/>
                </a:solidFill>
              </a:rPr>
              <a:t>echos</a:t>
            </a:r>
            <a:r>
              <a:rPr lang="en-US" dirty="0">
                <a:solidFill>
                  <a:srgbClr val="0039AC"/>
                </a:solidFill>
              </a:rPr>
              <a:t>”) are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migrated</a:t>
            </a:r>
          </a:p>
          <a:p>
            <a:r>
              <a:rPr lang="en-US" dirty="0">
                <a:solidFill>
                  <a:srgbClr val="0039AC"/>
                </a:solidFill>
              </a:rPr>
              <a:t>to the approximate</a:t>
            </a:r>
          </a:p>
          <a:p>
            <a:r>
              <a:rPr lang="en-US" dirty="0">
                <a:solidFill>
                  <a:srgbClr val="0039AC"/>
                </a:solidFill>
              </a:rPr>
              <a:t>spatial location of the </a:t>
            </a:r>
          </a:p>
          <a:p>
            <a:r>
              <a:rPr lang="en-US" dirty="0">
                <a:solidFill>
                  <a:srgbClr val="0039AC"/>
                </a:solidFill>
              </a:rPr>
              <a:t>reflection source to form</a:t>
            </a:r>
          </a:p>
          <a:p>
            <a:r>
              <a:rPr lang="en-US" dirty="0">
                <a:solidFill>
                  <a:srgbClr val="0039AC"/>
                </a:solidFill>
              </a:rPr>
              <a:t>an image of the</a:t>
            </a:r>
          </a:p>
          <a:p>
            <a:r>
              <a:rPr lang="en-US" dirty="0">
                <a:solidFill>
                  <a:srgbClr val="0039AC"/>
                </a:solidFill>
              </a:rPr>
              <a:t>subsurface.</a:t>
            </a:r>
          </a:p>
        </p:txBody>
      </p:sp>
    </p:spTree>
    <p:extLst>
      <p:ext uri="{BB962C8B-B14F-4D97-AF65-F5344CB8AC3E}">
        <p14:creationId xmlns:p14="http://schemas.microsoft.com/office/powerpoint/2010/main" val="3158502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731</Words>
  <Application>Microsoft Macintosh PowerPoint</Application>
  <PresentationFormat>Widescreen</PresentationFormat>
  <Paragraphs>152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8</cp:revision>
  <cp:lastPrinted>2022-01-10T14:45:35Z</cp:lastPrinted>
  <dcterms:created xsi:type="dcterms:W3CDTF">2022-01-10T14:15:51Z</dcterms:created>
  <dcterms:modified xsi:type="dcterms:W3CDTF">2024-01-08T20:26:37Z</dcterms:modified>
</cp:coreProperties>
</file>