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55" r:id="rId2"/>
    <p:sldId id="291" r:id="rId3"/>
    <p:sldId id="297" r:id="rId4"/>
    <p:sldId id="356" r:id="rId5"/>
    <p:sldId id="357" r:id="rId6"/>
    <p:sldId id="3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45"/>
    <p:restoredTop sz="96327"/>
  </p:normalViewPr>
  <p:slideViewPr>
    <p:cSldViewPr snapToGrid="0" snapToObjects="1">
      <p:cViewPr varScale="1">
        <p:scale>
          <a:sx n="220" d="100"/>
          <a:sy n="220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Mar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893C9D7E-AA08-AF5E-6FD9-7C7A96726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3" y="6396335"/>
            <a:ext cx="6537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Mon 18 Mar: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349-378 (§6.1-6.4)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2" name="Text Box 30">
            <a:extLst>
              <a:ext uri="{FF2B5EF4-FFF2-40B4-BE49-F238E27FC236}">
                <a16:creationId xmlns:a16="http://schemas.microsoft.com/office/drawing/2014/main" id="{12B38206-50A2-2C58-BEF6-DC32B453A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212" y="1173114"/>
            <a:ext cx="914955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Last Time: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Ground Penetrating Radar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Radar reflections image variations in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Dielectric permittivity</a:t>
            </a:r>
          </a:p>
          <a:p>
            <a:pPr algn="l" eaLnBrk="0" hangingPunct="0"/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(real part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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=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permittivity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</a:t>
            </a:r>
            <a:endParaRPr lang="en-US" sz="2400" b="1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3-40 for most Earth materials;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higher when H</a:t>
            </a:r>
            <a:r>
              <a:rPr lang="en-US" sz="2400" baseline="-25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O &amp;/or clay present</a:t>
            </a:r>
            <a:endParaRPr lang="en-US" sz="2400" b="1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Radar attenuation similar to seismic: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       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where:</a:t>
            </a:r>
            <a:endParaRPr lang="en-US" sz="2400" b="1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higher for clay, silt, brines; limits imaging to upper few m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Velocity is not estimated (rather depth is approx. from </a:t>
            </a:r>
            <a:r>
              <a:rPr lang="en-US" sz="2400" dirty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~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(but can be estimated </a:t>
            </a:r>
            <a:r>
              <a:rPr lang="en-US" dirty="0">
                <a:solidFill>
                  <a:srgbClr val="0039AC"/>
                </a:solidFill>
              </a:rPr>
              <a:t>from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     NMO or diffraction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moveout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!!!)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Standard </a:t>
            </a:r>
            <a:r>
              <a:rPr lang="ja-JP" altLang="en-US" sz="2400" dirty="0">
                <a:solidFill>
                  <a:srgbClr val="0039AC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processing</a:t>
            </a:r>
            <a:r>
              <a:rPr lang="ja-JP" altLang="en-US" sz="2400" dirty="0">
                <a:solidFill>
                  <a:srgbClr val="0039AC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includes static corrections for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elevation, filtering, AGC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05E025-4BB7-3F6B-DB9C-4EBEB0149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949" y="3005089"/>
            <a:ext cx="11557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F4D807-D793-6C83-B9AE-878A87C732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00"/>
          <a:stretch/>
        </p:blipFill>
        <p:spPr bwMode="auto">
          <a:xfrm>
            <a:off x="5024272" y="3386089"/>
            <a:ext cx="2143456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9A804A-1C02-CC48-351F-8C0ADAB85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487" y="4910089"/>
            <a:ext cx="979488" cy="696913"/>
          </a:xfrm>
          <a:prstGeom prst="rect">
            <a:avLst/>
          </a:prstGeom>
          <a:solidFill>
            <a:srgbClr val="C8C8C8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F45A61-F191-CCAD-16C3-29C6B7598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987" y="2001789"/>
            <a:ext cx="2986088" cy="987425"/>
          </a:xfrm>
          <a:prstGeom prst="rect">
            <a:avLst/>
          </a:prstGeom>
          <a:solidFill>
            <a:srgbClr val="C8C8C8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45B22FA4-85B8-954B-9050-B32530D97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223" y="362164"/>
            <a:ext cx="53016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3200" i="1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Introduction to Gravity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F544144-9616-1848-BD45-F72EB647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136" y="1198777"/>
            <a:ext cx="889698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Gravity, Magnetic, &amp; DC Electrical methods are all examples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of the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Poisson’s equation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of the form:</a:t>
            </a: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                                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  <a:sym typeface="Symbol" charset="0"/>
              </a:rPr>
              <a:t></a:t>
            </a:r>
            <a:r>
              <a:rPr lang="en-US" sz="2400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u = f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(sources),   </a:t>
            </a: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where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u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is a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potential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,</a:t>
            </a: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             is the gradient operator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Notation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: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Here, the arrow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denotes a vector quantity;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                          the carat 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denotes a unit direction vector.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Hence, the gradient operator is just a directional form of slope…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Because Poisson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’s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eqn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always incorporates a potential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u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,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we call these </a:t>
            </a:r>
            <a:r>
              <a:rPr lang="ja-JP" altLang="en-US" sz="2400" dirty="0">
                <a:solidFill>
                  <a:srgbClr val="0039AC"/>
                </a:solidFill>
                <a:latin typeface="Arial"/>
                <a:ea typeface="ＭＳ Ｐゴシック" charset="0"/>
                <a:sym typeface="Symbol" charset="0"/>
              </a:rPr>
              <a:t>“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Potential Field Methods</a:t>
            </a:r>
            <a:r>
              <a:rPr lang="ja-JP" altLang="en-US" sz="2400" dirty="0">
                <a:solidFill>
                  <a:srgbClr val="0039AC"/>
                </a:solidFill>
                <a:latin typeface="Arial"/>
                <a:ea typeface="ＭＳ Ｐゴシック" charset="0"/>
                <a:sym typeface="Symbol" charset="0"/>
              </a:rPr>
              <a:t>”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.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25106A4A-D682-F544-8FD4-42BDA82E4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4586" y="391976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1800" baseline="30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→</a:t>
            </a:r>
            <a:endParaRPr lang="en-US" sz="1800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F11F7718-793C-E04D-9251-C9AF0B8B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711" y="4345210"/>
            <a:ext cx="34448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1000">
                <a:solidFill>
                  <a:schemeClr val="tx1"/>
                </a:solidFill>
                <a:latin typeface="Tahoma" charset="0"/>
                <a:ea typeface="ＭＳ Ｐゴシック" charset="0"/>
              </a:rPr>
              <a:t> </a:t>
            </a:r>
            <a:r>
              <a:rPr lang="en-US" sz="2000" baseline="30000">
                <a:solidFill>
                  <a:schemeClr val="tx1"/>
                </a:solidFill>
                <a:latin typeface="Tahoma" charset="0"/>
                <a:ea typeface="ＭＳ Ｐゴシック" charset="0"/>
              </a:rPr>
              <a:t>^</a:t>
            </a:r>
            <a:endParaRPr lang="en-US" sz="2000">
              <a:solidFill>
                <a:schemeClr val="tx1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91F3114-3BAC-6946-8B4E-CEC27A254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8" y="3188055"/>
            <a:ext cx="327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8814532-3CA9-B046-BBE5-239BBD204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48" y="3102825"/>
            <a:ext cx="255746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14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">
            <a:extLst>
              <a:ext uri="{FF2B5EF4-FFF2-40B4-BE49-F238E27FC236}">
                <a16:creationId xmlns:a16="http://schemas.microsoft.com/office/drawing/2014/main" id="{0F78C72F-189C-D145-8B7A-B0B47CC6C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168" y="327818"/>
            <a:ext cx="1785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Gravity</a:t>
            </a:r>
            <a:endParaRPr lang="en-US" sz="32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001E4A59-9F84-1A4D-99AD-486E3C66F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730" y="1034256"/>
            <a:ext cx="812454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We define the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gravitational field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as 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               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And by Laplace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’s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equation,</a:t>
            </a:r>
          </a:p>
          <a:p>
            <a:pPr algn="l"/>
            <a:endParaRPr lang="en-US" sz="2400" dirty="0">
              <a:solidFill>
                <a:schemeClr val="accent2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                				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                               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(1)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given a single body of total mass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; here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G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is th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e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universal gravitational constant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=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6.672x10</a:t>
            </a:r>
            <a:r>
              <a:rPr lang="en-US" sz="2400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-11</a:t>
            </a:r>
            <a:endParaRPr lang="en-US" sz="2400" dirty="0">
              <a:solidFill>
                <a:schemeClr val="accent2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2400" dirty="0">
              <a:solidFill>
                <a:schemeClr val="accent2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Integrating equation (1), we have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               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			                                        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(2)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8BD401-C3AE-F641-83EE-55351E8C6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894" y="4182268"/>
            <a:ext cx="77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Nm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D4412C-E042-4F4A-AB5A-26AC8767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1094" y="4563268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kg</a:t>
            </a:r>
            <a:r>
              <a:rPr lang="en-US" sz="2400" baseline="3000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2</a:t>
            </a:r>
          </a:p>
        </p:txBody>
      </p:sp>
      <p:sp>
        <p:nvSpPr>
          <p:cNvPr id="43" name="Line 7">
            <a:extLst>
              <a:ext uri="{FF2B5EF4-FFF2-40B4-BE49-F238E27FC236}">
                <a16:creationId xmlns:a16="http://schemas.microsoft.com/office/drawing/2014/main" id="{41730A09-8AA8-4148-9362-ABC9A4276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41094" y="4591843"/>
            <a:ext cx="533400" cy="0"/>
          </a:xfrm>
          <a:prstGeom prst="line">
            <a:avLst/>
          </a:prstGeom>
          <a:noFill/>
          <a:ln w="25400">
            <a:solidFill>
              <a:srgbClr val="0039AC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483E643-C86D-C344-80D0-59637D4B8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780" y="1002506"/>
            <a:ext cx="301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1C846AD-D308-9B44-9B89-91E2C4AC6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955" y="1743868"/>
            <a:ext cx="11239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15829F5-1192-F644-B3D5-65E654691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930" y="3191668"/>
            <a:ext cx="3048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61953E0-6408-3146-966B-E8927D68C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55" y="5699918"/>
            <a:ext cx="27479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55FAD6-25E9-1B88-E74B-D9EB464F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642" y="5638601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1800" baseline="300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→</a:t>
            </a:r>
            <a:endParaRPr lang="en-US" sz="1800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5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>
            <a:extLst>
              <a:ext uri="{FF2B5EF4-FFF2-40B4-BE49-F238E27FC236}">
                <a16:creationId xmlns:a16="http://schemas.microsoft.com/office/drawing/2014/main" id="{7DFBEB5C-9AE1-044E-99B2-086724461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945" y="292894"/>
            <a:ext cx="8598110" cy="526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IF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the body with mass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is spherical with constant density,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equation (2) has a solution given by: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12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Here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is distance from the center of mass;</a:t>
            </a:r>
          </a:p>
          <a:p>
            <a:pPr algn="l"/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    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is the (unit) direction vector pointing toward the center.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1200" i="1" dirty="0">
              <a:solidFill>
                <a:schemeClr val="accent2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Newton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’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s Law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of gravitation: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So 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expresses the acceleration of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due to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!</a:t>
            </a:r>
          </a:p>
          <a:p>
            <a:pPr algn="l"/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has units of acceleration  Gal in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cgs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(= 0.01 m/s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)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On the Earth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’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s surface, </a:t>
            </a:r>
            <a:endParaRPr lang="en-US" sz="2400" baseline="30000" dirty="0">
              <a:solidFill>
                <a:srgbClr val="0039AC"/>
              </a:solidFill>
              <a:latin typeface="Arial" charset="0"/>
              <a:ea typeface="ＭＳ Ｐゴシック" charset="0"/>
              <a:sym typeface="Symbol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1E5FDA-7E63-6B4D-A225-9D5A97098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070" y="1081881"/>
            <a:ext cx="1420813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B70481F-C25C-6C4A-93BF-57D23E628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70" y="2297906"/>
            <a:ext cx="269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D314943-2539-1D4A-874E-C091C645D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208" y="3278981"/>
            <a:ext cx="25241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6D37FDE-D6D2-ED45-8B4D-06A24D48E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58" y="4108589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D06C3CF-2995-0945-BB88-CE20F71F0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843" y="4484349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085CC77-C95C-FD41-A5A6-66CD26B21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58" y="5425281"/>
            <a:ext cx="54070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633EB10-88FB-BD4E-A574-AD60118EB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270" y="5696744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m/s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9789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>
            <a:extLst>
              <a:ext uri="{FF2B5EF4-FFF2-40B4-BE49-F238E27FC236}">
                <a16:creationId xmlns:a16="http://schemas.microsoft.com/office/drawing/2014/main" id="{8F024A23-06AA-324D-838F-3B434AEE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024" y="1307306"/>
            <a:ext cx="77706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HOWEVER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not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radially symmetric in the Earth…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     so    is not constant everywhere at the surface!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Gravity methods look for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anomalies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or perturbations,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     from a reference value of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at the Earth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 surface: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0E4CA697-F1A3-AE4A-B1FD-AF1361B2EB9D}"/>
              </a:ext>
            </a:extLst>
          </p:cNvPr>
          <p:cNvSpPr>
            <a:spLocks/>
          </p:cNvSpPr>
          <p:nvPr/>
        </p:nvSpPr>
        <p:spPr bwMode="auto">
          <a:xfrm>
            <a:off x="2104299" y="4483893"/>
            <a:ext cx="7975600" cy="622300"/>
          </a:xfrm>
          <a:custGeom>
            <a:avLst/>
            <a:gdLst>
              <a:gd name="T0" fmla="*/ 0 w 5024"/>
              <a:gd name="T1" fmla="*/ 392 h 392"/>
              <a:gd name="T2" fmla="*/ 720 w 5024"/>
              <a:gd name="T3" fmla="*/ 200 h 392"/>
              <a:gd name="T4" fmla="*/ 1632 w 5024"/>
              <a:gd name="T5" fmla="*/ 56 h 392"/>
              <a:gd name="T6" fmla="*/ 2640 w 5024"/>
              <a:gd name="T7" fmla="*/ 8 h 392"/>
              <a:gd name="T8" fmla="*/ 3840 w 5024"/>
              <a:gd name="T9" fmla="*/ 104 h 392"/>
              <a:gd name="T10" fmla="*/ 4848 w 5024"/>
              <a:gd name="T11" fmla="*/ 296 h 392"/>
              <a:gd name="T12" fmla="*/ 4896 w 5024"/>
              <a:gd name="T13" fmla="*/ 29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24" h="392">
                <a:moveTo>
                  <a:pt x="0" y="392"/>
                </a:moveTo>
                <a:cubicBezTo>
                  <a:pt x="224" y="324"/>
                  <a:pt x="448" y="256"/>
                  <a:pt x="720" y="200"/>
                </a:cubicBezTo>
                <a:cubicBezTo>
                  <a:pt x="992" y="144"/>
                  <a:pt x="1312" y="88"/>
                  <a:pt x="1632" y="56"/>
                </a:cubicBezTo>
                <a:cubicBezTo>
                  <a:pt x="1952" y="24"/>
                  <a:pt x="2272" y="0"/>
                  <a:pt x="2640" y="8"/>
                </a:cubicBezTo>
                <a:cubicBezTo>
                  <a:pt x="3008" y="16"/>
                  <a:pt x="3472" y="56"/>
                  <a:pt x="3840" y="104"/>
                </a:cubicBezTo>
                <a:cubicBezTo>
                  <a:pt x="4208" y="152"/>
                  <a:pt x="4672" y="264"/>
                  <a:pt x="4848" y="296"/>
                </a:cubicBezTo>
                <a:cubicBezTo>
                  <a:pt x="5024" y="328"/>
                  <a:pt x="4960" y="312"/>
                  <a:pt x="4896" y="2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B1FD478-561E-2745-BD32-2E1E8373BCAF}"/>
              </a:ext>
            </a:extLst>
          </p:cNvPr>
          <p:cNvSpPr>
            <a:spLocks/>
          </p:cNvSpPr>
          <p:nvPr/>
        </p:nvSpPr>
        <p:spPr bwMode="auto">
          <a:xfrm>
            <a:off x="5304699" y="4864893"/>
            <a:ext cx="762000" cy="685800"/>
          </a:xfrm>
          <a:custGeom>
            <a:avLst/>
            <a:gdLst>
              <a:gd name="T0" fmla="*/ 144 w 336"/>
              <a:gd name="T1" fmla="*/ 0 h 288"/>
              <a:gd name="T2" fmla="*/ 0 w 336"/>
              <a:gd name="T3" fmla="*/ 48 h 288"/>
              <a:gd name="T4" fmla="*/ 0 w 336"/>
              <a:gd name="T5" fmla="*/ 96 h 288"/>
              <a:gd name="T6" fmla="*/ 48 w 336"/>
              <a:gd name="T7" fmla="*/ 240 h 288"/>
              <a:gd name="T8" fmla="*/ 144 w 336"/>
              <a:gd name="T9" fmla="*/ 288 h 288"/>
              <a:gd name="T10" fmla="*/ 240 w 336"/>
              <a:gd name="T11" fmla="*/ 288 h 288"/>
              <a:gd name="T12" fmla="*/ 336 w 336"/>
              <a:gd name="T13" fmla="*/ 192 h 288"/>
              <a:gd name="T14" fmla="*/ 336 w 336"/>
              <a:gd name="T15" fmla="*/ 96 h 288"/>
              <a:gd name="T16" fmla="*/ 288 w 336"/>
              <a:gd name="T17" fmla="*/ 0 h 288"/>
              <a:gd name="T18" fmla="*/ 144 w 33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288">
                <a:moveTo>
                  <a:pt x="144" y="0"/>
                </a:moveTo>
                <a:lnTo>
                  <a:pt x="0" y="48"/>
                </a:lnTo>
                <a:lnTo>
                  <a:pt x="0" y="96"/>
                </a:lnTo>
                <a:lnTo>
                  <a:pt x="48" y="240"/>
                </a:lnTo>
                <a:lnTo>
                  <a:pt x="144" y="288"/>
                </a:lnTo>
                <a:lnTo>
                  <a:pt x="240" y="288"/>
                </a:lnTo>
                <a:lnTo>
                  <a:pt x="336" y="192"/>
                </a:lnTo>
                <a:lnTo>
                  <a:pt x="336" y="96"/>
                </a:lnTo>
                <a:lnTo>
                  <a:pt x="288" y="0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434FD8E6-B803-3D4F-ABD9-1A374D21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499" y="4864893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0</a:t>
            </a:r>
            <a:endParaRPr lang="en-US" sz="2400" baseline="-250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EC1D5947-5F46-D64F-A9A8-7738C0E1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299" y="4864893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400" baseline="-250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F784F29E-89FE-9647-AA54-794500B5C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299" y="3950493"/>
            <a:ext cx="6324600" cy="0"/>
          </a:xfrm>
          <a:prstGeom prst="line">
            <a:avLst/>
          </a:prstGeom>
          <a:noFill/>
          <a:ln w="38100">
            <a:solidFill>
              <a:srgbClr val="0039A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214872B-324A-4943-8F36-5166F0E9CFE2}"/>
              </a:ext>
            </a:extLst>
          </p:cNvPr>
          <p:cNvSpPr>
            <a:spLocks/>
          </p:cNvSpPr>
          <p:nvPr/>
        </p:nvSpPr>
        <p:spPr bwMode="auto">
          <a:xfrm>
            <a:off x="3323499" y="3480593"/>
            <a:ext cx="5105400" cy="495300"/>
          </a:xfrm>
          <a:custGeom>
            <a:avLst/>
            <a:gdLst>
              <a:gd name="T0" fmla="*/ 0 w 3216"/>
              <a:gd name="T1" fmla="*/ 296 h 312"/>
              <a:gd name="T2" fmla="*/ 288 w 3216"/>
              <a:gd name="T3" fmla="*/ 296 h 312"/>
              <a:gd name="T4" fmla="*/ 576 w 3216"/>
              <a:gd name="T5" fmla="*/ 200 h 312"/>
              <a:gd name="T6" fmla="*/ 864 w 3216"/>
              <a:gd name="T7" fmla="*/ 104 h 312"/>
              <a:gd name="T8" fmla="*/ 1104 w 3216"/>
              <a:gd name="T9" fmla="*/ 56 h 312"/>
              <a:gd name="T10" fmla="*/ 1344 w 3216"/>
              <a:gd name="T11" fmla="*/ 8 h 312"/>
              <a:gd name="T12" fmla="*/ 1584 w 3216"/>
              <a:gd name="T13" fmla="*/ 8 h 312"/>
              <a:gd name="T14" fmla="*/ 1824 w 3216"/>
              <a:gd name="T15" fmla="*/ 56 h 312"/>
              <a:gd name="T16" fmla="*/ 2160 w 3216"/>
              <a:gd name="T17" fmla="*/ 152 h 312"/>
              <a:gd name="T18" fmla="*/ 2256 w 3216"/>
              <a:gd name="T19" fmla="*/ 200 h 312"/>
              <a:gd name="T20" fmla="*/ 2496 w 3216"/>
              <a:gd name="T21" fmla="*/ 248 h 312"/>
              <a:gd name="T22" fmla="*/ 2928 w 3216"/>
              <a:gd name="T23" fmla="*/ 296 h 312"/>
              <a:gd name="T24" fmla="*/ 3216 w 3216"/>
              <a:gd name="T25" fmla="*/ 29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16" h="312">
                <a:moveTo>
                  <a:pt x="0" y="296"/>
                </a:moveTo>
                <a:cubicBezTo>
                  <a:pt x="96" y="304"/>
                  <a:pt x="192" y="312"/>
                  <a:pt x="288" y="296"/>
                </a:cubicBezTo>
                <a:cubicBezTo>
                  <a:pt x="384" y="280"/>
                  <a:pt x="480" y="232"/>
                  <a:pt x="576" y="200"/>
                </a:cubicBezTo>
                <a:cubicBezTo>
                  <a:pt x="672" y="168"/>
                  <a:pt x="776" y="128"/>
                  <a:pt x="864" y="104"/>
                </a:cubicBezTo>
                <a:cubicBezTo>
                  <a:pt x="952" y="80"/>
                  <a:pt x="1024" y="72"/>
                  <a:pt x="1104" y="56"/>
                </a:cubicBezTo>
                <a:cubicBezTo>
                  <a:pt x="1184" y="40"/>
                  <a:pt x="1264" y="16"/>
                  <a:pt x="1344" y="8"/>
                </a:cubicBezTo>
                <a:cubicBezTo>
                  <a:pt x="1424" y="0"/>
                  <a:pt x="1504" y="0"/>
                  <a:pt x="1584" y="8"/>
                </a:cubicBezTo>
                <a:cubicBezTo>
                  <a:pt x="1664" y="16"/>
                  <a:pt x="1728" y="32"/>
                  <a:pt x="1824" y="56"/>
                </a:cubicBezTo>
                <a:cubicBezTo>
                  <a:pt x="1920" y="80"/>
                  <a:pt x="2088" y="128"/>
                  <a:pt x="2160" y="152"/>
                </a:cubicBezTo>
                <a:cubicBezTo>
                  <a:pt x="2232" y="176"/>
                  <a:pt x="2200" y="184"/>
                  <a:pt x="2256" y="200"/>
                </a:cubicBezTo>
                <a:cubicBezTo>
                  <a:pt x="2312" y="216"/>
                  <a:pt x="2384" y="232"/>
                  <a:pt x="2496" y="248"/>
                </a:cubicBezTo>
                <a:cubicBezTo>
                  <a:pt x="2608" y="264"/>
                  <a:pt x="2808" y="288"/>
                  <a:pt x="2928" y="296"/>
                </a:cubicBezTo>
                <a:cubicBezTo>
                  <a:pt x="3048" y="304"/>
                  <a:pt x="3168" y="296"/>
                  <a:pt x="3216" y="29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D4714520-7920-8045-9B5C-2BD093202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024" y="3690143"/>
            <a:ext cx="504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 err="1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g</a:t>
            </a:r>
            <a:r>
              <a:rPr lang="en-US" sz="1800" i="1" baseline="-25000" dirty="0" err="1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ref</a:t>
            </a:r>
            <a:endParaRPr lang="en-US" sz="1800" i="1" baseline="-25000" dirty="0">
              <a:solidFill>
                <a:srgbClr val="0039AC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2A5D8EA5-F06D-8546-A001-3371600BB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187" y="3345656"/>
            <a:ext cx="580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g</a:t>
            </a:r>
            <a:r>
              <a:rPr lang="en-US" sz="1800" i="1" baseline="-25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obs</a:t>
            </a:r>
            <a:endParaRPr lang="en-US" sz="1800" dirty="0">
              <a:solidFill>
                <a:srgbClr val="FF0000"/>
              </a:solidFill>
              <a:ea typeface="ＭＳ Ｐゴシック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4584464-8519-5F45-83EC-B56FB96F4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74" y="1662906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70B3FA3-3739-6840-876F-0F1762FF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199" y="2764631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45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21E10DF3-92A8-1348-B7CC-7079BF32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3260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39AC"/>
                </a:solidFill>
              </a:rPr>
              <a:t>Global Free-Air Gravity Field from GRACE + GOCE + satellite altimetry + surface measurements</a:t>
            </a:r>
            <a:r>
              <a:rPr lang="mr-IN" dirty="0">
                <a:solidFill>
                  <a:srgbClr val="0039AC"/>
                </a:solidFill>
              </a:rPr>
              <a:t>…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787FB44-CF5D-AC42-A5E0-A19B3BBF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76994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Example: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0F28253E-C463-6A46-9A9E-5BFA0888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560" y="6411674"/>
            <a:ext cx="61248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 dirty="0">
                <a:solidFill>
                  <a:srgbClr val="0039AC"/>
                </a:solidFill>
              </a:rPr>
              <a:t>WGM2012 model from Bureau </a:t>
            </a:r>
            <a:r>
              <a:rPr lang="en-US" sz="1800" dirty="0" err="1">
                <a:solidFill>
                  <a:srgbClr val="0039AC"/>
                </a:solidFill>
              </a:rPr>
              <a:t>Gravimetríque</a:t>
            </a:r>
            <a:r>
              <a:rPr lang="en-US" sz="1800" dirty="0">
                <a:solidFill>
                  <a:srgbClr val="0039AC"/>
                </a:solidFill>
              </a:rPr>
              <a:t> International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111F52-E933-7340-A85F-96A4589A8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2" t="13625" r="7131" b="14954"/>
          <a:stretch/>
        </p:blipFill>
        <p:spPr>
          <a:xfrm>
            <a:off x="1828800" y="1363005"/>
            <a:ext cx="8610600" cy="5037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47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33010</TotalTime>
  <Words>440</Words>
  <Application>Microsoft Macintosh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49</cp:revision>
  <cp:lastPrinted>2022-01-10T14:45:35Z</cp:lastPrinted>
  <dcterms:created xsi:type="dcterms:W3CDTF">2022-01-10T14:15:51Z</dcterms:created>
  <dcterms:modified xsi:type="dcterms:W3CDTF">2024-03-08T23:32:47Z</dcterms:modified>
</cp:coreProperties>
</file>