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9" r:id="rId3"/>
    <p:sldId id="293" r:id="rId4"/>
    <p:sldId id="281" r:id="rId5"/>
    <p:sldId id="291" r:id="rId6"/>
    <p:sldId id="310" r:id="rId7"/>
    <p:sldId id="311" r:id="rId8"/>
    <p:sldId id="292" r:id="rId9"/>
    <p:sldId id="312" r:id="rId10"/>
    <p:sldId id="278" r:id="rId11"/>
    <p:sldId id="313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223" d="100"/>
          <a:sy n="223" d="100"/>
        </p:scale>
        <p:origin x="2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Feb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69947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Wed 7 Feb: </a:t>
            </a:r>
            <a:r>
              <a:rPr lang="en-US" sz="2400" i="1" kern="1200" dirty="0">
                <a:solidFill>
                  <a:srgbClr val="0039AC"/>
                </a:solidFill>
                <a:effectLst/>
                <a:latin typeface="Arial Black" panose="020B0604020202020204" pitchFamily="34" charset="0"/>
                <a:ea typeface="+mn-ea"/>
                <a:cs typeface="+mn-cs"/>
              </a:rPr>
              <a:t>Burger </a:t>
            </a:r>
            <a:r>
              <a:rPr lang="en-US" sz="2400" kern="1200" dirty="0">
                <a:solidFill>
                  <a:srgbClr val="0039A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167-199 (§4.2-4.3)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6EED4507-0128-DADC-3530-68FEEA846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584" y="1269966"/>
            <a:ext cx="7976864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Refraction in Non-Ideal Media: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Plus-Minus Method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for arbitrarily changing </a:t>
            </a:r>
            <a:r>
              <a:rPr lang="en-US" i="1" dirty="0">
                <a:latin typeface="Times New Roman" charset="0"/>
                <a:cs typeface="ＭＳ Ｐゴシック" charset="0"/>
              </a:rPr>
              <a:t>h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:</a:t>
            </a:r>
          </a:p>
          <a:p>
            <a:endParaRPr lang="en-US" i="1" dirty="0">
              <a:solidFill>
                <a:srgbClr val="0039AC"/>
              </a:solidFill>
              <a:latin typeface="Arial Black" charset="0"/>
              <a:cs typeface="ＭＳ Ｐゴシック" charset="0"/>
            </a:endParaRP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 where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i="1" baseline="-25000" dirty="0">
                <a:latin typeface="Times New Roman" charset="0"/>
              </a:rPr>
              <a:t>–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is slope of a plot of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i="1" dirty="0">
                <a:latin typeface="Times New Roman" charset="0"/>
                <a:cs typeface="ＭＳ Ｐゴシック" charset="0"/>
              </a:rPr>
              <a:t>–t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2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vs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i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for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</a:rPr>
              <a:t>SP</a:t>
            </a:r>
            <a:r>
              <a:rPr lang="en-US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</a:t>
            </a:r>
          </a:p>
          <a:p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geophones </a:t>
            </a:r>
            <a:r>
              <a:rPr lang="en-US" i="1" dirty="0" err="1">
                <a:latin typeface="Times New Roman" charset="0"/>
                <a:cs typeface="ＭＳ Ｐゴシック" charset="0"/>
              </a:rPr>
              <a:t>i</a:t>
            </a:r>
            <a:endParaRPr lang="en-US" i="1" dirty="0">
              <a:latin typeface="Times New Roman" charset="0"/>
              <a:cs typeface="ＭＳ Ｐゴシック" charset="0"/>
            </a:endParaRPr>
          </a:p>
          <a:p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Reflection Seismic 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Method:</a:t>
            </a:r>
          </a:p>
          <a:p>
            <a:r>
              <a:rPr lang="en-US" dirty="0">
                <a:solidFill>
                  <a:srgbClr val="0039AC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Reflection Travel-Times </a:t>
            </a:r>
            <a:r>
              <a:rPr lang="en-US" dirty="0">
                <a:solidFill>
                  <a:srgbClr val="0039AC"/>
                </a:solidFill>
              </a:rPr>
              <a:t>have </a:t>
            </a:r>
            <a:r>
              <a:rPr lang="en-US" dirty="0" err="1">
                <a:solidFill>
                  <a:srgbClr val="0039AC"/>
                </a:solidFill>
              </a:rPr>
              <a:t>eqns</a:t>
            </a:r>
            <a:r>
              <a:rPr lang="en-US" dirty="0">
                <a:solidFill>
                  <a:srgbClr val="0039AC"/>
                </a:solidFill>
              </a:rPr>
              <a:t> of a</a:t>
            </a:r>
          </a:p>
          <a:p>
            <a:r>
              <a:rPr lang="en-US" dirty="0">
                <a:solidFill>
                  <a:srgbClr val="0039AC"/>
                </a:solidFill>
              </a:rPr>
              <a:t>   hyperbola. For a single layer,</a:t>
            </a:r>
          </a:p>
          <a:p>
            <a:r>
              <a:rPr lang="en-US" dirty="0">
                <a:solidFill>
                  <a:srgbClr val="0039AC"/>
                </a:solidFill>
              </a:rPr>
              <a:t>                            has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intercept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and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   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slope of the asymptote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1/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!</a:t>
            </a:r>
          </a:p>
          <a:p>
            <a:endParaRPr lang="en-US" sz="10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• Defined </a:t>
            </a:r>
            <a:r>
              <a:rPr lang="en-US" i="1" dirty="0">
                <a:solidFill>
                  <a:srgbClr val="FF0300"/>
                </a:solidFill>
                <a:latin typeface="Arial Black" charset="0"/>
                <a:cs typeface="ＭＳ Ｐゴシック" charset="0"/>
              </a:rPr>
              <a:t>Normal Move-Out (</a:t>
            </a:r>
            <a:r>
              <a:rPr lang="en-US" i="1" dirty="0">
                <a:solidFill>
                  <a:srgbClr val="FF0501"/>
                </a:solidFill>
                <a:latin typeface="Arial Black" charset="0"/>
                <a:cs typeface="ＭＳ Ｐゴシック" charset="0"/>
              </a:rPr>
              <a:t>NMO)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as the reflection </a:t>
            </a:r>
          </a:p>
          <a:p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travel-time at distance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minus the intercept (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at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= 0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848294-19DE-AC3D-697C-A5342EDFD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580" y="1989402"/>
            <a:ext cx="30162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068FC2-7916-F449-D315-24CC5A9A0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380" y="2022740"/>
            <a:ext cx="9874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8318C1-F751-2EFD-F2C4-61A7080CF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648" y="4662572"/>
            <a:ext cx="1676400" cy="800100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D66B1B-CE37-AA69-F030-1CC1271A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556" y="5641104"/>
            <a:ext cx="2208213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F5FFF8E-F6AA-98BB-9933-535B572C66C0}"/>
              </a:ext>
            </a:extLst>
          </p:cNvPr>
          <p:cNvSpPr/>
          <p:nvPr/>
        </p:nvSpPr>
        <p:spPr>
          <a:xfrm>
            <a:off x="9456376" y="2629167"/>
            <a:ext cx="1913992" cy="16527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(NMO is used to shift reflection arrival times and make two-way travel time images!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A2112F-8674-5578-5975-B79DB111506E}"/>
              </a:ext>
            </a:extLst>
          </p:cNvPr>
          <p:cNvCxnSpPr>
            <a:cxnSpLocks/>
          </p:cNvCxnSpPr>
          <p:nvPr/>
        </p:nvCxnSpPr>
        <p:spPr>
          <a:xfrm flipH="1">
            <a:off x="10182690" y="4281903"/>
            <a:ext cx="119933" cy="1313286"/>
          </a:xfrm>
          <a:prstGeom prst="straightConnector1">
            <a:avLst/>
          </a:prstGeom>
          <a:ln w="38100">
            <a:solidFill>
              <a:srgbClr val="0039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078E7812-8372-5541-A20B-38A6048C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4706" y="1241425"/>
            <a:ext cx="3505200" cy="350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4">
            <a:extLst>
              <a:ext uri="{FF2B5EF4-FFF2-40B4-BE49-F238E27FC236}">
                <a16:creationId xmlns:a16="http://schemas.microsoft.com/office/drawing/2014/main" id="{3078D6D8-F71D-354F-B9CE-F14274BE5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0481" y="1228725"/>
            <a:ext cx="0" cy="3522663"/>
          </a:xfrm>
          <a:prstGeom prst="line">
            <a:avLst/>
          </a:prstGeom>
          <a:noFill/>
          <a:ln w="12700">
            <a:solidFill>
              <a:srgbClr val="0039A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2EB7C019-2113-CF46-A49A-25162EC29AE8}"/>
              </a:ext>
            </a:extLst>
          </p:cNvPr>
          <p:cNvSpPr>
            <a:spLocks/>
          </p:cNvSpPr>
          <p:nvPr/>
        </p:nvSpPr>
        <p:spPr bwMode="auto">
          <a:xfrm>
            <a:off x="2094706" y="1622425"/>
            <a:ext cx="3505200" cy="2197100"/>
          </a:xfrm>
          <a:custGeom>
            <a:avLst/>
            <a:gdLst>
              <a:gd name="T0" fmla="*/ 0 w 2383"/>
              <a:gd name="T1" fmla="*/ 4 h 1384"/>
              <a:gd name="T2" fmla="*/ 258 w 2383"/>
              <a:gd name="T3" fmla="*/ 375 h 1384"/>
              <a:gd name="T4" fmla="*/ 520 w 2383"/>
              <a:gd name="T5" fmla="*/ 744 h 1384"/>
              <a:gd name="T6" fmla="*/ 783 w 2383"/>
              <a:gd name="T7" fmla="*/ 1094 h 1384"/>
              <a:gd name="T8" fmla="*/ 964 w 2383"/>
              <a:gd name="T9" fmla="*/ 1263 h 1384"/>
              <a:gd name="T10" fmla="*/ 1145 w 2383"/>
              <a:gd name="T11" fmla="*/ 1369 h 1384"/>
              <a:gd name="T12" fmla="*/ 1258 w 2383"/>
              <a:gd name="T13" fmla="*/ 1356 h 1384"/>
              <a:gd name="T14" fmla="*/ 1439 w 2383"/>
              <a:gd name="T15" fmla="*/ 1256 h 1384"/>
              <a:gd name="T16" fmla="*/ 1664 w 2383"/>
              <a:gd name="T17" fmla="*/ 1025 h 1384"/>
              <a:gd name="T18" fmla="*/ 1845 w 2383"/>
              <a:gd name="T19" fmla="*/ 788 h 1384"/>
              <a:gd name="T20" fmla="*/ 2045 w 2383"/>
              <a:gd name="T21" fmla="*/ 500 h 1384"/>
              <a:gd name="T22" fmla="*/ 2177 w 2383"/>
              <a:gd name="T23" fmla="*/ 294 h 1384"/>
              <a:gd name="T24" fmla="*/ 2383 w 2383"/>
              <a:gd name="T25" fmla="*/ 0 h 1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83" h="1384">
                <a:moveTo>
                  <a:pt x="0" y="4"/>
                </a:moveTo>
                <a:cubicBezTo>
                  <a:pt x="85" y="128"/>
                  <a:pt x="171" y="252"/>
                  <a:pt x="258" y="375"/>
                </a:cubicBezTo>
                <a:cubicBezTo>
                  <a:pt x="345" y="498"/>
                  <a:pt x="433" y="624"/>
                  <a:pt x="520" y="744"/>
                </a:cubicBezTo>
                <a:cubicBezTo>
                  <a:pt x="607" y="864"/>
                  <a:pt x="709" y="1008"/>
                  <a:pt x="783" y="1094"/>
                </a:cubicBezTo>
                <a:cubicBezTo>
                  <a:pt x="857" y="1180"/>
                  <a:pt x="904" y="1217"/>
                  <a:pt x="964" y="1263"/>
                </a:cubicBezTo>
                <a:cubicBezTo>
                  <a:pt x="1024" y="1309"/>
                  <a:pt x="1096" y="1354"/>
                  <a:pt x="1145" y="1369"/>
                </a:cubicBezTo>
                <a:cubicBezTo>
                  <a:pt x="1194" y="1384"/>
                  <a:pt x="1209" y="1375"/>
                  <a:pt x="1258" y="1356"/>
                </a:cubicBezTo>
                <a:cubicBezTo>
                  <a:pt x="1307" y="1337"/>
                  <a:pt x="1371" y="1311"/>
                  <a:pt x="1439" y="1256"/>
                </a:cubicBezTo>
                <a:cubicBezTo>
                  <a:pt x="1507" y="1201"/>
                  <a:pt x="1596" y="1103"/>
                  <a:pt x="1664" y="1025"/>
                </a:cubicBezTo>
                <a:cubicBezTo>
                  <a:pt x="1732" y="947"/>
                  <a:pt x="1782" y="875"/>
                  <a:pt x="1845" y="788"/>
                </a:cubicBezTo>
                <a:cubicBezTo>
                  <a:pt x="1908" y="701"/>
                  <a:pt x="1990" y="582"/>
                  <a:pt x="2045" y="500"/>
                </a:cubicBezTo>
                <a:cubicBezTo>
                  <a:pt x="2100" y="418"/>
                  <a:pt x="2121" y="377"/>
                  <a:pt x="2177" y="294"/>
                </a:cubicBezTo>
                <a:cubicBezTo>
                  <a:pt x="2233" y="211"/>
                  <a:pt x="2308" y="105"/>
                  <a:pt x="2383" y="0"/>
                </a:cubicBezTo>
              </a:path>
            </a:pathLst>
          </a:custGeom>
          <a:noFill/>
          <a:ln w="38100">
            <a:solidFill>
              <a:srgbClr val="0039A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5442500-F3B8-264F-B01A-0BD77D360E50}"/>
              </a:ext>
            </a:extLst>
          </p:cNvPr>
          <p:cNvGrpSpPr>
            <a:grpSpLocks/>
          </p:cNvGrpSpPr>
          <p:nvPr/>
        </p:nvGrpSpPr>
        <p:grpSpPr bwMode="auto">
          <a:xfrm rot="456743">
            <a:off x="2258056" y="1250292"/>
            <a:ext cx="3571236" cy="3522663"/>
            <a:chOff x="384" y="952"/>
            <a:chExt cx="2208" cy="2219"/>
          </a:xfrm>
        </p:grpSpPr>
        <p:sp>
          <p:nvSpPr>
            <p:cNvPr id="68" name="Line 7">
              <a:extLst>
                <a:ext uri="{FF2B5EF4-FFF2-40B4-BE49-F238E27FC236}">
                  <a16:creationId xmlns:a16="http://schemas.microsoft.com/office/drawing/2014/main" id="{AA7A1917-ED5E-EF41-AB77-AE2A56CB9B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0" y="952"/>
              <a:ext cx="0" cy="2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F2C545B2-E0E8-B947-B56D-7EFAE98C6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" y="1200"/>
              <a:ext cx="2208" cy="1384"/>
            </a:xfrm>
            <a:custGeom>
              <a:avLst/>
              <a:gdLst>
                <a:gd name="T0" fmla="*/ 0 w 2383"/>
                <a:gd name="T1" fmla="*/ 4 h 1384"/>
                <a:gd name="T2" fmla="*/ 258 w 2383"/>
                <a:gd name="T3" fmla="*/ 375 h 1384"/>
                <a:gd name="T4" fmla="*/ 520 w 2383"/>
                <a:gd name="T5" fmla="*/ 744 h 1384"/>
                <a:gd name="T6" fmla="*/ 783 w 2383"/>
                <a:gd name="T7" fmla="*/ 1094 h 1384"/>
                <a:gd name="T8" fmla="*/ 964 w 2383"/>
                <a:gd name="T9" fmla="*/ 1263 h 1384"/>
                <a:gd name="T10" fmla="*/ 1145 w 2383"/>
                <a:gd name="T11" fmla="*/ 1369 h 1384"/>
                <a:gd name="T12" fmla="*/ 1258 w 2383"/>
                <a:gd name="T13" fmla="*/ 1356 h 1384"/>
                <a:gd name="T14" fmla="*/ 1439 w 2383"/>
                <a:gd name="T15" fmla="*/ 1256 h 1384"/>
                <a:gd name="T16" fmla="*/ 1664 w 2383"/>
                <a:gd name="T17" fmla="*/ 1025 h 1384"/>
                <a:gd name="T18" fmla="*/ 1845 w 2383"/>
                <a:gd name="T19" fmla="*/ 788 h 1384"/>
                <a:gd name="T20" fmla="*/ 2045 w 2383"/>
                <a:gd name="T21" fmla="*/ 500 h 1384"/>
                <a:gd name="T22" fmla="*/ 2177 w 2383"/>
                <a:gd name="T23" fmla="*/ 294 h 1384"/>
                <a:gd name="T24" fmla="*/ 2383 w 2383"/>
                <a:gd name="T25" fmla="*/ 0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83" h="1384">
                  <a:moveTo>
                    <a:pt x="0" y="4"/>
                  </a:moveTo>
                  <a:cubicBezTo>
                    <a:pt x="85" y="128"/>
                    <a:pt x="171" y="252"/>
                    <a:pt x="258" y="375"/>
                  </a:cubicBezTo>
                  <a:cubicBezTo>
                    <a:pt x="345" y="498"/>
                    <a:pt x="433" y="624"/>
                    <a:pt x="520" y="744"/>
                  </a:cubicBezTo>
                  <a:cubicBezTo>
                    <a:pt x="607" y="864"/>
                    <a:pt x="709" y="1008"/>
                    <a:pt x="783" y="1094"/>
                  </a:cubicBezTo>
                  <a:cubicBezTo>
                    <a:pt x="857" y="1180"/>
                    <a:pt x="904" y="1217"/>
                    <a:pt x="964" y="1263"/>
                  </a:cubicBezTo>
                  <a:cubicBezTo>
                    <a:pt x="1024" y="1309"/>
                    <a:pt x="1096" y="1354"/>
                    <a:pt x="1145" y="1369"/>
                  </a:cubicBezTo>
                  <a:cubicBezTo>
                    <a:pt x="1194" y="1384"/>
                    <a:pt x="1209" y="1375"/>
                    <a:pt x="1258" y="1356"/>
                  </a:cubicBezTo>
                  <a:cubicBezTo>
                    <a:pt x="1307" y="1337"/>
                    <a:pt x="1371" y="1311"/>
                    <a:pt x="1439" y="1256"/>
                  </a:cubicBezTo>
                  <a:cubicBezTo>
                    <a:pt x="1507" y="1201"/>
                    <a:pt x="1596" y="1103"/>
                    <a:pt x="1664" y="1025"/>
                  </a:cubicBezTo>
                  <a:cubicBezTo>
                    <a:pt x="1732" y="947"/>
                    <a:pt x="1782" y="875"/>
                    <a:pt x="1845" y="788"/>
                  </a:cubicBezTo>
                  <a:cubicBezTo>
                    <a:pt x="1908" y="701"/>
                    <a:pt x="1990" y="582"/>
                    <a:pt x="2045" y="500"/>
                  </a:cubicBezTo>
                  <a:cubicBezTo>
                    <a:pt x="2100" y="418"/>
                    <a:pt x="2121" y="377"/>
                    <a:pt x="2177" y="294"/>
                  </a:cubicBezTo>
                  <a:cubicBezTo>
                    <a:pt x="2233" y="211"/>
                    <a:pt x="2308" y="105"/>
                    <a:pt x="238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43" name="Text Box 9">
            <a:extLst>
              <a:ext uri="{FF2B5EF4-FFF2-40B4-BE49-F238E27FC236}">
                <a16:creationId xmlns:a16="http://schemas.microsoft.com/office/drawing/2014/main" id="{E199267E-4319-4449-A65A-073BB1503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9" y="1287463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Symbol" charset="0"/>
                <a:cs typeface="ＭＳ Ｐゴシック" charset="0"/>
                <a:sym typeface="Symbol" charset="0"/>
              </a:rPr>
              <a:t>q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941575B-BDCE-DD45-A377-B393DD9D4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706" y="4060825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5" name="Line 11">
            <a:extLst>
              <a:ext uri="{FF2B5EF4-FFF2-40B4-BE49-F238E27FC236}">
                <a16:creationId xmlns:a16="http://schemas.microsoft.com/office/drawing/2014/main" id="{E3BB776B-DE17-8448-A93D-B60845352D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5256" y="3833813"/>
            <a:ext cx="465138" cy="363537"/>
          </a:xfrm>
          <a:prstGeom prst="line">
            <a:avLst/>
          </a:prstGeom>
          <a:noFill/>
          <a:ln w="254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Line 12">
            <a:extLst>
              <a:ext uri="{FF2B5EF4-FFF2-40B4-BE49-F238E27FC236}">
                <a16:creationId xmlns:a16="http://schemas.microsoft.com/office/drawing/2014/main" id="{3ED84D06-B5C3-9841-BD46-35AE626C6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7306" y="1754188"/>
            <a:ext cx="1758950" cy="2992437"/>
          </a:xfrm>
          <a:prstGeom prst="line">
            <a:avLst/>
          </a:prstGeom>
          <a:noFill/>
          <a:ln w="12700">
            <a:solidFill>
              <a:srgbClr val="0039A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Line 13">
            <a:extLst>
              <a:ext uri="{FF2B5EF4-FFF2-40B4-BE49-F238E27FC236}">
                <a16:creationId xmlns:a16="http://schemas.microsoft.com/office/drawing/2014/main" id="{B373A87C-C48B-B14E-9F06-3BD0530788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85181" y="1758950"/>
            <a:ext cx="1758950" cy="2992438"/>
          </a:xfrm>
          <a:prstGeom prst="line">
            <a:avLst/>
          </a:prstGeom>
          <a:noFill/>
          <a:ln w="12700">
            <a:solidFill>
              <a:srgbClr val="0039A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A567CDD-1D51-A24D-917A-EAF28286C9A5}"/>
              </a:ext>
            </a:extLst>
          </p:cNvPr>
          <p:cNvGrpSpPr>
            <a:grpSpLocks/>
          </p:cNvGrpSpPr>
          <p:nvPr/>
        </p:nvGrpSpPr>
        <p:grpSpPr bwMode="auto">
          <a:xfrm rot="420537">
            <a:off x="2277268" y="1765300"/>
            <a:ext cx="3521075" cy="2997201"/>
            <a:chOff x="378" y="1283"/>
            <a:chExt cx="2218" cy="1888"/>
          </a:xfrm>
        </p:grpSpPr>
        <p:sp>
          <p:nvSpPr>
            <p:cNvPr id="66" name="Line 15">
              <a:extLst>
                <a:ext uri="{FF2B5EF4-FFF2-40B4-BE49-F238E27FC236}">
                  <a16:creationId xmlns:a16="http://schemas.microsoft.com/office/drawing/2014/main" id="{7BBBBC3F-B3C9-7D4E-8F70-2BDEF0DC29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1283"/>
              <a:ext cx="1108" cy="1885"/>
            </a:xfrm>
            <a:prstGeom prst="line">
              <a:avLst/>
            </a:prstGeom>
            <a:noFill/>
            <a:ln w="12700">
              <a:solidFill>
                <a:srgbClr val="FF050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Line 16">
              <a:extLst>
                <a:ext uri="{FF2B5EF4-FFF2-40B4-BE49-F238E27FC236}">
                  <a16:creationId xmlns:a16="http://schemas.microsoft.com/office/drawing/2014/main" id="{34A2ACE6-ACD5-314E-9528-EB7FE15D7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" y="1286"/>
              <a:ext cx="1108" cy="1885"/>
            </a:xfrm>
            <a:prstGeom prst="line">
              <a:avLst/>
            </a:prstGeom>
            <a:noFill/>
            <a:ln w="12700">
              <a:solidFill>
                <a:srgbClr val="FF050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73FF2619-0448-E748-A77D-619F060DC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106" y="1241425"/>
            <a:ext cx="3887788" cy="351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9F6E4EC5-AF1F-504D-AD2A-E2095846D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4369" y="472281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x</a:t>
            </a:r>
            <a:r>
              <a:rPr lang="en-US" baseline="30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51" name="Text Box 19">
            <a:extLst>
              <a:ext uri="{FF2B5EF4-FFF2-40B4-BE49-F238E27FC236}">
                <a16:creationId xmlns:a16="http://schemas.microsoft.com/office/drawing/2014/main" id="{407890F4-6D88-0149-818D-B71018962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56" y="261302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r>
              <a:rPr lang="en-US" baseline="30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423AC15-9C96-8745-9544-DA00E7978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856" y="5175250"/>
            <a:ext cx="34671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" name="Line 21">
            <a:extLst>
              <a:ext uri="{FF2B5EF4-FFF2-40B4-BE49-F238E27FC236}">
                <a16:creationId xmlns:a16="http://schemas.microsoft.com/office/drawing/2014/main" id="{B77C6527-918D-7840-8CE9-8F35BE2271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8106" y="2400300"/>
            <a:ext cx="2957513" cy="1279525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33172728-0B8C-6347-A328-E278C7476120}"/>
              </a:ext>
            </a:extLst>
          </p:cNvPr>
          <p:cNvSpPr>
            <a:spLocks/>
          </p:cNvSpPr>
          <p:nvPr/>
        </p:nvSpPr>
        <p:spPr bwMode="auto">
          <a:xfrm>
            <a:off x="6423819" y="2079625"/>
            <a:ext cx="2962275" cy="1608138"/>
          </a:xfrm>
          <a:custGeom>
            <a:avLst/>
            <a:gdLst>
              <a:gd name="T0" fmla="*/ 1785 w 1866"/>
              <a:gd name="T1" fmla="*/ 0 h 1013"/>
              <a:gd name="T2" fmla="*/ 1354 w 1866"/>
              <a:gd name="T3" fmla="*/ 214 h 1013"/>
              <a:gd name="T4" fmla="*/ 810 w 1866"/>
              <a:gd name="T5" fmla="*/ 508 h 1013"/>
              <a:gd name="T6" fmla="*/ 216 w 1866"/>
              <a:gd name="T7" fmla="*/ 827 h 1013"/>
              <a:gd name="T8" fmla="*/ 35 w 1866"/>
              <a:gd name="T9" fmla="*/ 970 h 1013"/>
              <a:gd name="T10" fmla="*/ 10 w 1866"/>
              <a:gd name="T11" fmla="*/ 1002 h 1013"/>
              <a:gd name="T12" fmla="*/ 97 w 1866"/>
              <a:gd name="T13" fmla="*/ 1008 h 1013"/>
              <a:gd name="T14" fmla="*/ 254 w 1866"/>
              <a:gd name="T15" fmla="*/ 970 h 1013"/>
              <a:gd name="T16" fmla="*/ 572 w 1866"/>
              <a:gd name="T17" fmla="*/ 870 h 1013"/>
              <a:gd name="T18" fmla="*/ 991 w 1866"/>
              <a:gd name="T19" fmla="*/ 720 h 1013"/>
              <a:gd name="T20" fmla="*/ 1429 w 1866"/>
              <a:gd name="T21" fmla="*/ 570 h 1013"/>
              <a:gd name="T22" fmla="*/ 1866 w 1866"/>
              <a:gd name="T23" fmla="*/ 445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66" h="1013">
                <a:moveTo>
                  <a:pt x="1785" y="0"/>
                </a:moveTo>
                <a:cubicBezTo>
                  <a:pt x="1651" y="64"/>
                  <a:pt x="1517" y="129"/>
                  <a:pt x="1354" y="214"/>
                </a:cubicBezTo>
                <a:cubicBezTo>
                  <a:pt x="1191" y="299"/>
                  <a:pt x="1000" y="406"/>
                  <a:pt x="810" y="508"/>
                </a:cubicBezTo>
                <a:cubicBezTo>
                  <a:pt x="620" y="610"/>
                  <a:pt x="345" y="750"/>
                  <a:pt x="216" y="827"/>
                </a:cubicBezTo>
                <a:cubicBezTo>
                  <a:pt x="87" y="904"/>
                  <a:pt x="69" y="941"/>
                  <a:pt x="35" y="970"/>
                </a:cubicBezTo>
                <a:cubicBezTo>
                  <a:pt x="1" y="999"/>
                  <a:pt x="0" y="996"/>
                  <a:pt x="10" y="1002"/>
                </a:cubicBezTo>
                <a:cubicBezTo>
                  <a:pt x="20" y="1008"/>
                  <a:pt x="56" y="1013"/>
                  <a:pt x="97" y="1008"/>
                </a:cubicBezTo>
                <a:cubicBezTo>
                  <a:pt x="138" y="1003"/>
                  <a:pt x="175" y="993"/>
                  <a:pt x="254" y="970"/>
                </a:cubicBezTo>
                <a:cubicBezTo>
                  <a:pt x="333" y="947"/>
                  <a:pt x="449" y="912"/>
                  <a:pt x="572" y="870"/>
                </a:cubicBezTo>
                <a:cubicBezTo>
                  <a:pt x="695" y="828"/>
                  <a:pt x="848" y="770"/>
                  <a:pt x="991" y="720"/>
                </a:cubicBezTo>
                <a:cubicBezTo>
                  <a:pt x="1134" y="670"/>
                  <a:pt x="1283" y="616"/>
                  <a:pt x="1429" y="570"/>
                </a:cubicBezTo>
                <a:cubicBezTo>
                  <a:pt x="1575" y="524"/>
                  <a:pt x="1720" y="484"/>
                  <a:pt x="1866" y="44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53F7EDD7-5A8C-8C41-9C1E-232F298DE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2631" y="1992313"/>
            <a:ext cx="692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>
                <a:solidFill>
                  <a:srgbClr val="0039AC"/>
                </a:solidFill>
                <a:cs typeface="ＭＳ Ｐゴシック" charset="0"/>
              </a:rPr>
              <a:t>mean</a:t>
            </a:r>
          </a:p>
          <a:p>
            <a:pPr eaLnBrk="0" hangingPunct="0"/>
            <a:r>
              <a:rPr lang="en-US" sz="1600">
                <a:solidFill>
                  <a:srgbClr val="0039AC"/>
                </a:solidFill>
                <a:cs typeface="ＭＳ Ｐゴシック" charset="0"/>
              </a:rPr>
              <a:t>slope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46CCCCB8-1121-5A44-B555-8DB8DE730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894" y="2536825"/>
            <a:ext cx="301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7" name="Line 25">
            <a:extLst>
              <a:ext uri="{FF2B5EF4-FFF2-40B4-BE49-F238E27FC236}">
                <a16:creationId xmlns:a16="http://schemas.microsoft.com/office/drawing/2014/main" id="{1438B209-232B-9445-8F91-29EDB55381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4031" y="2384425"/>
            <a:ext cx="2825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Line 26">
            <a:extLst>
              <a:ext uri="{FF2B5EF4-FFF2-40B4-BE49-F238E27FC236}">
                <a16:creationId xmlns:a16="http://schemas.microsoft.com/office/drawing/2014/main" id="{3BC02EDC-CF0D-6B4C-9432-6E4A89DBF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0169" y="2587625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AutoShape 27">
            <a:extLst>
              <a:ext uri="{FF2B5EF4-FFF2-40B4-BE49-F238E27FC236}">
                <a16:creationId xmlns:a16="http://schemas.microsoft.com/office/drawing/2014/main" id="{4564B514-E7C6-714F-917E-3BB765D2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7506" y="4959350"/>
            <a:ext cx="1600200" cy="141922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Line 28">
            <a:extLst>
              <a:ext uri="{FF2B5EF4-FFF2-40B4-BE49-F238E27FC236}">
                <a16:creationId xmlns:a16="http://schemas.microsoft.com/office/drawing/2014/main" id="{63ABB1EB-7CEC-C34E-A21E-30B78370E1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9994" y="2767013"/>
            <a:ext cx="2609850" cy="213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29">
            <a:extLst>
              <a:ext uri="{FF2B5EF4-FFF2-40B4-BE49-F238E27FC236}">
                <a16:creationId xmlns:a16="http://schemas.microsoft.com/office/drawing/2014/main" id="{96E7B4A2-433F-EB45-B37B-4242EBD2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531" y="1879600"/>
            <a:ext cx="1008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 dirty="0">
                <a:solidFill>
                  <a:srgbClr val="0039AC"/>
                </a:solidFill>
                <a:cs typeface="ＭＳ Ｐゴシック" charset="0"/>
              </a:rPr>
              <a:t>down-dip</a:t>
            </a:r>
          </a:p>
          <a:p>
            <a:pPr algn="ctr" eaLnBrk="0" hangingPunct="0"/>
            <a:r>
              <a:rPr lang="en-US" sz="1600" dirty="0">
                <a:solidFill>
                  <a:srgbClr val="0039AC"/>
                </a:solidFill>
                <a:cs typeface="ＭＳ Ｐゴシック" charset="0"/>
              </a:rPr>
              <a:t>limb</a:t>
            </a:r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0C62B342-F543-B442-921F-812DC97AC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406" y="2841625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>
                <a:solidFill>
                  <a:srgbClr val="0039AC"/>
                </a:solidFill>
                <a:cs typeface="ＭＳ Ｐゴシック" charset="0"/>
              </a:rPr>
              <a:t>up-dip</a:t>
            </a:r>
          </a:p>
          <a:p>
            <a:pPr algn="ctr" eaLnBrk="0" hangingPunct="0"/>
            <a:r>
              <a:rPr lang="en-US" sz="1600">
                <a:solidFill>
                  <a:srgbClr val="0039AC"/>
                </a:solidFill>
                <a:cs typeface="ＭＳ Ｐゴシック" charset="0"/>
              </a:rPr>
              <a:t>limb</a:t>
            </a:r>
          </a:p>
        </p:txBody>
      </p:sp>
      <p:sp>
        <p:nvSpPr>
          <p:cNvPr id="63" name="Text Box 31">
            <a:extLst>
              <a:ext uri="{FF2B5EF4-FFF2-40B4-BE49-F238E27FC236}">
                <a16:creationId xmlns:a16="http://schemas.microsoft.com/office/drawing/2014/main" id="{0C55BDCD-0B83-224B-B550-7EBFE1FEF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106" y="479425"/>
            <a:ext cx="7149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Note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 –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solidFill>
                  <a:schemeClr val="tx2"/>
                </a:solidFill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method is also useful for dipping layers!</a:t>
            </a:r>
          </a:p>
        </p:txBody>
      </p:sp>
      <p:sp>
        <p:nvSpPr>
          <p:cNvPr id="64" name="Text Box 32">
            <a:extLst>
              <a:ext uri="{FF2B5EF4-FFF2-40B4-BE49-F238E27FC236}">
                <a16:creationId xmlns:a16="http://schemas.microsoft.com/office/drawing/2014/main" id="{8EB4A583-9BC4-5A46-B884-398EEAC6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0619" y="467042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x</a:t>
            </a:r>
            <a:endParaRPr lang="en-US">
              <a:cs typeface="ＭＳ Ｐゴシック" charset="0"/>
            </a:endParaRP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849FC64-D92C-2F40-B08F-AE218F738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106" y="248443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endParaRPr lang="en-US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46A9F11E-D998-B445-8AE0-C288DE256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756569"/>
            <a:ext cx="52578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" name="Picture 40" descr="p1">
            <a:extLst>
              <a:ext uri="{FF2B5EF4-FFF2-40B4-BE49-F238E27FC236}">
                <a16:creationId xmlns:a16="http://schemas.microsoft.com/office/drawing/2014/main" id="{6784FE68-F37D-6E41-B2D0-98DCB83F5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" t="2951" r="3610" b="8630"/>
          <a:stretch>
            <a:fillRect/>
          </a:stretch>
        </p:blipFill>
        <p:spPr bwMode="auto">
          <a:xfrm rot="-5400000">
            <a:off x="357981" y="1679575"/>
            <a:ext cx="6142038" cy="3498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5">
            <a:extLst>
              <a:ext uri="{FF2B5EF4-FFF2-40B4-BE49-F238E27FC236}">
                <a16:creationId xmlns:a16="http://schemas.microsoft.com/office/drawing/2014/main" id="{506A4D90-A297-8E4C-9C60-FC66FC9E3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473869"/>
            <a:ext cx="5026136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This single-layer approximation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is the approach taken to inverting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data in </a:t>
            </a:r>
            <a:r>
              <a:rPr lang="en-US" b="1" i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6081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35F4A7E9-E9F3-4447-80DE-3CE30F174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918" y="2261027"/>
            <a:ext cx="4622800" cy="354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1" name="Picture 50" descr="p2">
            <a:extLst>
              <a:ext uri="{FF2B5EF4-FFF2-40B4-BE49-F238E27FC236}">
                <a16:creationId xmlns:a16="http://schemas.microsoft.com/office/drawing/2014/main" id="{3046E2C0-10ED-3542-9AEB-19FC7697E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9900" y="1414095"/>
            <a:ext cx="6553200" cy="4008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x1">
            <a:extLst>
              <a:ext uri="{FF2B5EF4-FFF2-40B4-BE49-F238E27FC236}">
                <a16:creationId xmlns:a16="http://schemas.microsoft.com/office/drawing/2014/main" id="{FA8C69D7-0EB5-9B42-92B2-E7E8A74F6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" t="1900" r="15462" b="9192"/>
          <a:stretch>
            <a:fillRect/>
          </a:stretch>
        </p:blipFill>
        <p:spPr bwMode="auto">
          <a:xfrm>
            <a:off x="2713831" y="3570714"/>
            <a:ext cx="2125662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 Box 6">
            <a:extLst>
              <a:ext uri="{FF2B5EF4-FFF2-40B4-BE49-F238E27FC236}">
                <a16:creationId xmlns:a16="http://schemas.microsoft.com/office/drawing/2014/main" id="{A24ED143-A0D1-7E48-AB52-3D90DC767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043" y="141714"/>
            <a:ext cx="4353826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Also works for multiple layers–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However instead of explicitly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solving e.g.: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C15CD23-43C6-9B49-B983-E1D5D76A4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18" y="1313289"/>
            <a:ext cx="41910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5" name="Text Box 8">
            <a:extLst>
              <a:ext uri="{FF2B5EF4-FFF2-40B4-BE49-F238E27FC236}">
                <a16:creationId xmlns:a16="http://schemas.microsoft.com/office/drawing/2014/main" id="{52CFA51D-EC0C-C348-B354-CC8A9D858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043" y="5885289"/>
            <a:ext cx="45587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We use an approximation called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Dix Equation</a:t>
            </a:r>
            <a:endParaRPr lang="en-US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2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16BA04-9553-0E43-9C93-C9B1F29D9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560387"/>
            <a:ext cx="8186737" cy="611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CE5F0AF7-3749-814C-88B1-19484AD9F920}"/>
              </a:ext>
            </a:extLst>
          </p:cNvPr>
          <p:cNvSpPr>
            <a:spLocks/>
          </p:cNvSpPr>
          <p:nvPr/>
        </p:nvSpPr>
        <p:spPr bwMode="auto">
          <a:xfrm>
            <a:off x="2760662" y="1630362"/>
            <a:ext cx="7115175" cy="5043488"/>
          </a:xfrm>
          <a:custGeom>
            <a:avLst/>
            <a:gdLst>
              <a:gd name="T0" fmla="*/ 0 w 3151"/>
              <a:gd name="T1" fmla="*/ 2217 h 2234"/>
              <a:gd name="T2" fmla="*/ 526 w 3151"/>
              <a:gd name="T3" fmla="*/ 1406 h 2234"/>
              <a:gd name="T4" fmla="*/ 963 w 3151"/>
              <a:gd name="T5" fmla="*/ 674 h 2234"/>
              <a:gd name="T6" fmla="*/ 1194 w 3151"/>
              <a:gd name="T7" fmla="*/ 343 h 2234"/>
              <a:gd name="T8" fmla="*/ 1382 w 3151"/>
              <a:gd name="T9" fmla="*/ 137 h 2234"/>
              <a:gd name="T10" fmla="*/ 1513 w 3151"/>
              <a:gd name="T11" fmla="*/ 24 h 2234"/>
              <a:gd name="T12" fmla="*/ 1644 w 3151"/>
              <a:gd name="T13" fmla="*/ 24 h 2234"/>
              <a:gd name="T14" fmla="*/ 1832 w 3151"/>
              <a:gd name="T15" fmla="*/ 168 h 2234"/>
              <a:gd name="T16" fmla="*/ 2063 w 3151"/>
              <a:gd name="T17" fmla="*/ 474 h 2234"/>
              <a:gd name="T18" fmla="*/ 2451 w 3151"/>
              <a:gd name="T19" fmla="*/ 1087 h 2234"/>
              <a:gd name="T20" fmla="*/ 2888 w 3151"/>
              <a:gd name="T21" fmla="*/ 1793 h 2234"/>
              <a:gd name="T22" fmla="*/ 3101 w 3151"/>
              <a:gd name="T23" fmla="*/ 2162 h 2234"/>
              <a:gd name="T24" fmla="*/ 3151 w 3151"/>
              <a:gd name="T25" fmla="*/ 2224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51" h="2234">
                <a:moveTo>
                  <a:pt x="0" y="2217"/>
                </a:moveTo>
                <a:cubicBezTo>
                  <a:pt x="183" y="1940"/>
                  <a:pt x="366" y="1663"/>
                  <a:pt x="526" y="1406"/>
                </a:cubicBezTo>
                <a:cubicBezTo>
                  <a:pt x="686" y="1149"/>
                  <a:pt x="852" y="851"/>
                  <a:pt x="963" y="674"/>
                </a:cubicBezTo>
                <a:cubicBezTo>
                  <a:pt x="1074" y="497"/>
                  <a:pt x="1124" y="432"/>
                  <a:pt x="1194" y="343"/>
                </a:cubicBezTo>
                <a:cubicBezTo>
                  <a:pt x="1264" y="254"/>
                  <a:pt x="1329" y="190"/>
                  <a:pt x="1382" y="137"/>
                </a:cubicBezTo>
                <a:cubicBezTo>
                  <a:pt x="1435" y="84"/>
                  <a:pt x="1469" y="43"/>
                  <a:pt x="1513" y="24"/>
                </a:cubicBezTo>
                <a:cubicBezTo>
                  <a:pt x="1557" y="5"/>
                  <a:pt x="1591" y="0"/>
                  <a:pt x="1644" y="24"/>
                </a:cubicBezTo>
                <a:cubicBezTo>
                  <a:pt x="1697" y="48"/>
                  <a:pt x="1762" y="93"/>
                  <a:pt x="1832" y="168"/>
                </a:cubicBezTo>
                <a:cubicBezTo>
                  <a:pt x="1902" y="243"/>
                  <a:pt x="1960" y="321"/>
                  <a:pt x="2063" y="474"/>
                </a:cubicBezTo>
                <a:cubicBezTo>
                  <a:pt x="2166" y="627"/>
                  <a:pt x="2313" y="867"/>
                  <a:pt x="2451" y="1087"/>
                </a:cubicBezTo>
                <a:cubicBezTo>
                  <a:pt x="2589" y="1307"/>
                  <a:pt x="2780" y="1614"/>
                  <a:pt x="2888" y="1793"/>
                </a:cubicBezTo>
                <a:cubicBezTo>
                  <a:pt x="2996" y="1972"/>
                  <a:pt x="3057" y="2090"/>
                  <a:pt x="3101" y="2162"/>
                </a:cubicBezTo>
                <a:cubicBezTo>
                  <a:pt x="3145" y="2234"/>
                  <a:pt x="3148" y="2229"/>
                  <a:pt x="3151" y="2224"/>
                </a:cubicBezTo>
              </a:path>
            </a:pathLst>
          </a:custGeom>
          <a:noFill/>
          <a:ln w="50800" cap="flat">
            <a:solidFill>
              <a:srgbClr val="FF0000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AC91CB-A852-F549-970D-BE4A56D71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784225"/>
            <a:ext cx="2168525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water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8149FA-DED7-BF41-A3F1-EAA70E3AE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1217612"/>
            <a:ext cx="2168525" cy="433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BF4F51-CAF2-DE49-A544-2FAED4D19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1651000"/>
            <a:ext cx="2168525" cy="433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gas sand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3B3925-7941-204B-A15C-154F3E3BC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2084387"/>
            <a:ext cx="2168525" cy="433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600" i="1">
                <a:latin typeface="Times New Roman" charset="0"/>
              </a:rPr>
              <a:t>shale</a:t>
            </a:r>
            <a:endParaRPr lang="en-US" i="1">
              <a:latin typeface="Times New Roman" charset="0"/>
            </a:endParaRP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0C3CDE3A-13EF-7148-8FD6-BB3223B14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6150" y="1627187"/>
            <a:ext cx="8129587" cy="20638"/>
          </a:xfrm>
          <a:prstGeom prst="line">
            <a:avLst/>
          </a:prstGeom>
          <a:noFill/>
          <a:ln w="50800">
            <a:solidFill>
              <a:srgbClr val="FF0000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944911C-B6CD-C847-B2B9-AA783C3F12BC}"/>
              </a:ext>
            </a:extLst>
          </p:cNvPr>
          <p:cNvSpPr>
            <a:spLocks/>
          </p:cNvSpPr>
          <p:nvPr/>
        </p:nvSpPr>
        <p:spPr bwMode="auto">
          <a:xfrm>
            <a:off x="2259012" y="2424112"/>
            <a:ext cx="8086725" cy="2479675"/>
          </a:xfrm>
          <a:custGeom>
            <a:avLst/>
            <a:gdLst>
              <a:gd name="T0" fmla="*/ 0 w 5094"/>
              <a:gd name="T1" fmla="*/ 1562 h 1562"/>
              <a:gd name="T2" fmla="*/ 848 w 5094"/>
              <a:gd name="T3" fmla="*/ 947 h 1562"/>
              <a:gd name="T4" fmla="*/ 1642 w 5094"/>
              <a:gd name="T5" fmla="*/ 374 h 1562"/>
              <a:gd name="T6" fmla="*/ 2272 w 5094"/>
              <a:gd name="T7" fmla="*/ 59 h 1562"/>
              <a:gd name="T8" fmla="*/ 2713 w 5094"/>
              <a:gd name="T9" fmla="*/ 21 h 1562"/>
              <a:gd name="T10" fmla="*/ 3236 w 5094"/>
              <a:gd name="T11" fmla="*/ 178 h 1562"/>
              <a:gd name="T12" fmla="*/ 4288 w 5094"/>
              <a:gd name="T13" fmla="*/ 915 h 1562"/>
              <a:gd name="T14" fmla="*/ 5094 w 5094"/>
              <a:gd name="T15" fmla="*/ 1526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94" h="1562">
                <a:moveTo>
                  <a:pt x="0" y="1562"/>
                </a:moveTo>
                <a:cubicBezTo>
                  <a:pt x="287" y="1353"/>
                  <a:pt x="574" y="1145"/>
                  <a:pt x="848" y="947"/>
                </a:cubicBezTo>
                <a:cubicBezTo>
                  <a:pt x="1122" y="749"/>
                  <a:pt x="1405" y="522"/>
                  <a:pt x="1642" y="374"/>
                </a:cubicBezTo>
                <a:cubicBezTo>
                  <a:pt x="1879" y="226"/>
                  <a:pt x="2094" y="118"/>
                  <a:pt x="2272" y="59"/>
                </a:cubicBezTo>
                <a:cubicBezTo>
                  <a:pt x="2450" y="0"/>
                  <a:pt x="2552" y="1"/>
                  <a:pt x="2713" y="21"/>
                </a:cubicBezTo>
                <a:cubicBezTo>
                  <a:pt x="2874" y="41"/>
                  <a:pt x="2974" y="29"/>
                  <a:pt x="3236" y="178"/>
                </a:cubicBezTo>
                <a:cubicBezTo>
                  <a:pt x="3498" y="327"/>
                  <a:pt x="3978" y="690"/>
                  <a:pt x="4288" y="915"/>
                </a:cubicBezTo>
                <a:cubicBezTo>
                  <a:pt x="4598" y="1140"/>
                  <a:pt x="4846" y="1333"/>
                  <a:pt x="5094" y="1526"/>
                </a:cubicBezTo>
              </a:path>
            </a:pathLst>
          </a:custGeom>
          <a:noFill/>
          <a:ln w="50800" cap="flat">
            <a:solidFill>
              <a:srgbClr val="002EE7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B785791-AB96-A649-99CE-BC0797BC6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312" y="2427287"/>
            <a:ext cx="8120063" cy="0"/>
          </a:xfrm>
          <a:prstGeom prst="line">
            <a:avLst/>
          </a:prstGeom>
          <a:noFill/>
          <a:ln w="50800">
            <a:solidFill>
              <a:srgbClr val="002EE7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F224B6A-60EA-5A43-93C6-7ED8649DE22D}"/>
              </a:ext>
            </a:extLst>
          </p:cNvPr>
          <p:cNvSpPr>
            <a:spLocks/>
          </p:cNvSpPr>
          <p:nvPr/>
        </p:nvSpPr>
        <p:spPr bwMode="auto">
          <a:xfrm>
            <a:off x="2335212" y="5026025"/>
            <a:ext cx="7970838" cy="1630362"/>
          </a:xfrm>
          <a:custGeom>
            <a:avLst/>
            <a:gdLst>
              <a:gd name="T0" fmla="*/ 0 w 5021"/>
              <a:gd name="T1" fmla="*/ 1027 h 1027"/>
              <a:gd name="T2" fmla="*/ 800 w 5021"/>
              <a:gd name="T3" fmla="*/ 580 h 1027"/>
              <a:gd name="T4" fmla="*/ 1512 w 5021"/>
              <a:gd name="T5" fmla="*/ 247 h 1027"/>
              <a:gd name="T6" fmla="*/ 2174 w 5021"/>
              <a:gd name="T7" fmla="*/ 51 h 1027"/>
              <a:gd name="T8" fmla="*/ 2854 w 5021"/>
              <a:gd name="T9" fmla="*/ 51 h 1027"/>
              <a:gd name="T10" fmla="*/ 3824 w 5021"/>
              <a:gd name="T11" fmla="*/ 360 h 1027"/>
              <a:gd name="T12" fmla="*/ 4536 w 5021"/>
              <a:gd name="T13" fmla="*/ 725 h 1027"/>
              <a:gd name="T14" fmla="*/ 5021 w 5021"/>
              <a:gd name="T15" fmla="*/ 1015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21" h="1027">
                <a:moveTo>
                  <a:pt x="0" y="1027"/>
                </a:moveTo>
                <a:cubicBezTo>
                  <a:pt x="274" y="868"/>
                  <a:pt x="548" y="710"/>
                  <a:pt x="800" y="580"/>
                </a:cubicBezTo>
                <a:cubicBezTo>
                  <a:pt x="1052" y="450"/>
                  <a:pt x="1283" y="335"/>
                  <a:pt x="1512" y="247"/>
                </a:cubicBezTo>
                <a:cubicBezTo>
                  <a:pt x="1741" y="159"/>
                  <a:pt x="1950" y="84"/>
                  <a:pt x="2174" y="51"/>
                </a:cubicBezTo>
                <a:cubicBezTo>
                  <a:pt x="2398" y="18"/>
                  <a:pt x="2579" y="0"/>
                  <a:pt x="2854" y="51"/>
                </a:cubicBezTo>
                <a:cubicBezTo>
                  <a:pt x="3129" y="102"/>
                  <a:pt x="3544" y="248"/>
                  <a:pt x="3824" y="360"/>
                </a:cubicBezTo>
                <a:cubicBezTo>
                  <a:pt x="4104" y="472"/>
                  <a:pt x="4337" y="616"/>
                  <a:pt x="4536" y="725"/>
                </a:cubicBezTo>
                <a:cubicBezTo>
                  <a:pt x="4735" y="834"/>
                  <a:pt x="4878" y="924"/>
                  <a:pt x="5021" y="1015"/>
                </a:cubicBezTo>
              </a:path>
            </a:pathLst>
          </a:custGeom>
          <a:noFill/>
          <a:ln w="50800" cap="flat">
            <a:solidFill>
              <a:srgbClr val="0CE321">
                <a:alpha val="75000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43047ADB-8C1A-C84D-9B2C-CAA4F1C61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2" y="5027612"/>
            <a:ext cx="8080375" cy="9525"/>
          </a:xfrm>
          <a:prstGeom prst="line">
            <a:avLst/>
          </a:prstGeom>
          <a:noFill/>
          <a:ln w="50800">
            <a:solidFill>
              <a:srgbClr val="0CE321">
                <a:alpha val="75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37BFF2A6-2289-2C48-B467-28BD6FF7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462" y="179387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39AC"/>
                </a:solidFill>
                <a:latin typeface="Arial Black" charset="0"/>
              </a:rPr>
              <a:t>Distance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26CE3AED-8290-0841-AD33-0D0238F2DA2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3668" y="3210719"/>
            <a:ext cx="377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solidFill>
                  <a:srgbClr val="0039AC"/>
                </a:solidFill>
                <a:latin typeface="Arial Black" charset="0"/>
              </a:rPr>
              <a:t>Two-Way Travel Time</a:t>
            </a:r>
          </a:p>
        </p:txBody>
      </p:sp>
    </p:spTree>
    <p:extLst>
      <p:ext uri="{BB962C8B-B14F-4D97-AF65-F5344CB8AC3E}">
        <p14:creationId xmlns:p14="http://schemas.microsoft.com/office/powerpoint/2010/main" val="13914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278_1_022i">
            <a:extLst>
              <a:ext uri="{FF2B5EF4-FFF2-40B4-BE49-F238E27FC236}">
                <a16:creationId xmlns:a16="http://schemas.microsoft.com/office/drawing/2014/main" id="{5DF5D293-705E-3147-813D-ADD7C813C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2038"/>
            <a:ext cx="8686800" cy="450056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4">
            <a:extLst>
              <a:ext uri="{FF2B5EF4-FFF2-40B4-BE49-F238E27FC236}">
                <a16:creationId xmlns:a16="http://schemas.microsoft.com/office/drawing/2014/main" id="{CBD9D4CA-DF76-224B-B0E7-EF882CE4E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243513"/>
            <a:ext cx="8426155" cy="637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Shifting the seismic reflection amplitude to where it would be</a:t>
            </a:r>
          </a:p>
          <a:p>
            <a:r>
              <a:rPr lang="en-US" dirty="0">
                <a:solidFill>
                  <a:srgbClr val="0039AC"/>
                </a:solidFill>
              </a:rPr>
              <a:t>(in two-way travel-time) for zero-offset produces an image…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Note that this approach is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VERY</a:t>
            </a:r>
            <a:r>
              <a:rPr lang="en-US" dirty="0">
                <a:solidFill>
                  <a:srgbClr val="0039AC"/>
                </a:solidFill>
              </a:rPr>
              <a:t> different from the model of</a:t>
            </a:r>
          </a:p>
          <a:p>
            <a:r>
              <a:rPr lang="en-US" dirty="0">
                <a:solidFill>
                  <a:srgbClr val="0039AC"/>
                </a:solidFill>
              </a:rPr>
              <a:t>velocity structure we generate from the refraction method!</a:t>
            </a:r>
          </a:p>
        </p:txBody>
      </p:sp>
    </p:spTree>
    <p:extLst>
      <p:ext uri="{BB962C8B-B14F-4D97-AF65-F5344CB8AC3E}">
        <p14:creationId xmlns:p14="http://schemas.microsoft.com/office/powerpoint/2010/main" val="160117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7E5F08D-0368-BD42-AB4F-1108594C5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7" y="1212850"/>
            <a:ext cx="7848600" cy="1220788"/>
          </a:xfrm>
          <a:prstGeom prst="rect">
            <a:avLst/>
          </a:prstGeom>
          <a:solidFill>
            <a:srgbClr val="F2D9D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AutoShape 4">
            <a:extLst>
              <a:ext uri="{FF2B5EF4-FFF2-40B4-BE49-F238E27FC236}">
                <a16:creationId xmlns:a16="http://schemas.microsoft.com/office/drawing/2014/main" id="{8F6C4CF7-283B-4141-A72D-B27BE271C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7" y="787400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2B254098-45D6-004B-8D75-B7619422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10160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3A4059-1526-D94D-906B-7CC673F1E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7" y="2433638"/>
            <a:ext cx="78486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C61AC619-D810-FE4E-8A46-98EF0DCBA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3737" y="1198563"/>
            <a:ext cx="9525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8">
            <a:extLst>
              <a:ext uri="{FF2B5EF4-FFF2-40B4-BE49-F238E27FC236}">
                <a16:creationId xmlns:a16="http://schemas.microsoft.com/office/drawing/2014/main" id="{B1E4CE6E-BD13-D44E-85EE-5F61A2D64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587" y="15954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28" name="Line 9">
            <a:extLst>
              <a:ext uri="{FF2B5EF4-FFF2-40B4-BE49-F238E27FC236}">
                <a16:creationId xmlns:a16="http://schemas.microsoft.com/office/drawing/2014/main" id="{0B0E6E71-3B5C-AE48-AFE8-BC8391D49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5112" y="1039813"/>
            <a:ext cx="170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73B1F342-E0EC-3147-B4AE-7B43A12F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7" y="121285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280DBFB6-4652-4347-A8F5-F2F618D46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7" y="669925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x</a:t>
            </a:r>
            <a:r>
              <a:rPr lang="en-US">
                <a:latin typeface="Times New Roman" charset="0"/>
                <a:cs typeface="ＭＳ Ｐゴシック" charset="0"/>
              </a:rPr>
              <a:t>/2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CD6D9308-19C3-844A-9C7F-D74071130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937" y="243363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2" name="Line 13">
            <a:extLst>
              <a:ext uri="{FF2B5EF4-FFF2-40B4-BE49-F238E27FC236}">
                <a16:creationId xmlns:a16="http://schemas.microsoft.com/office/drawing/2014/main" id="{B63C2D17-0056-904E-99F8-F114BB24D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5587" y="1211263"/>
            <a:ext cx="534988" cy="120015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04EF3224-1ABD-A743-9B74-009C7ED5A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2" y="2814638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F34C0D42-224A-9F4E-A031-4C859D65A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7062" y="1216025"/>
            <a:ext cx="534988" cy="120015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16">
            <a:extLst>
              <a:ext uri="{FF2B5EF4-FFF2-40B4-BE49-F238E27FC236}">
                <a16:creationId xmlns:a16="http://schemas.microsoft.com/office/drawing/2014/main" id="{E394EB2C-E3E0-954D-A6D0-204DF4A08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1687" y="2441575"/>
            <a:ext cx="1139825" cy="135890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17">
            <a:extLst>
              <a:ext uri="{FF2B5EF4-FFF2-40B4-BE49-F238E27FC236}">
                <a16:creationId xmlns:a16="http://schemas.microsoft.com/office/drawing/2014/main" id="{8C308F66-43C0-3C4B-8615-E20FE45B4D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5487" y="2444750"/>
            <a:ext cx="1139825" cy="135890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6BBCEB5B-59A6-7B49-AFD6-E8E07620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1037" y="2433638"/>
            <a:ext cx="12700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19">
            <a:extLst>
              <a:ext uri="{FF2B5EF4-FFF2-40B4-BE49-F238E27FC236}">
                <a16:creationId xmlns:a16="http://schemas.microsoft.com/office/drawing/2014/main" id="{FE837198-DCCE-154C-BBE7-0B42077C1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462" y="203200"/>
            <a:ext cx="7887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Reflection from a second layer interface over half-space:</a:t>
            </a:r>
          </a:p>
        </p:txBody>
      </p:sp>
      <p:sp>
        <p:nvSpPr>
          <p:cNvPr id="39" name="Text Box 20">
            <a:extLst>
              <a:ext uri="{FF2B5EF4-FFF2-40B4-BE49-F238E27FC236}">
                <a16:creationId xmlns:a16="http://schemas.microsoft.com/office/drawing/2014/main" id="{BD84ADB0-F4CE-694C-A8D9-D54450669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2" y="3994150"/>
            <a:ext cx="791755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Can derive using Snell’s law, but easier to consider that:</a:t>
            </a:r>
          </a:p>
          <a:p>
            <a:pPr eaLnBrk="0" hangingPunct="0"/>
            <a:endParaRPr lang="en-US" sz="14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For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latin typeface="Times New Roman" charset="0"/>
                <a:cs typeface="ＭＳ Ｐゴシック" charset="0"/>
              </a:rPr>
              <a:t> = 0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                  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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intercept of hyperbola</a:t>
            </a:r>
          </a:p>
          <a:p>
            <a:pPr eaLnBrk="0" hangingPunct="0">
              <a:buFontTx/>
              <a:buChar char="•"/>
            </a:pPr>
            <a:endParaRPr lang="en-US" i="1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For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>
                <a:cs typeface="ＭＳ Ｐゴシック" charset="0"/>
                <a:sym typeface="Symbol" charset="0"/>
              </a:rPr>
              <a:t> </a:t>
            </a:r>
            <a:r>
              <a:rPr lang="en-US" dirty="0">
                <a:solidFill>
                  <a:srgbClr val="0039AC"/>
                </a:solidFill>
                <a:cs typeface="ＭＳ Ｐゴシック" charset="0"/>
                <a:sym typeface="Symbol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asymptotic</a:t>
            </a:r>
            <a:r>
              <a:rPr lang="en-US" i="1" dirty="0">
                <a:solidFill>
                  <a:srgbClr val="FF0000"/>
                </a:solidFill>
                <a:cs typeface="ＭＳ Ｐゴシック" charset="0"/>
                <a:sym typeface="Symbol" charset="0"/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to the layer 2 refraction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E4ABFB7-1BDF-6A46-936A-91DB14BF6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7" y="4470400"/>
            <a:ext cx="1371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7FD5EC8-2D72-E340-856E-78283B6E0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7" y="5727700"/>
            <a:ext cx="24749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31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0EE9EA6-431F-AC4B-B63B-C9E8BE246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351" y="396875"/>
            <a:ext cx="6979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Equation for the hyperbola then can be written as: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5C7C9E-E973-3F48-8A61-27D26BB14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319" y="935038"/>
            <a:ext cx="7716838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098A5803-C164-3945-A5D4-0C816462F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351" y="2181225"/>
            <a:ext cx="4019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After some algebra we have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D42F78-F1D2-6A47-8256-DE907CA4E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119" y="2751138"/>
            <a:ext cx="634523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5036A6CD-BD37-F14B-93F5-038BEF03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351" y="4178300"/>
            <a:ext cx="79367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you might see where the algebra could start to get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complicated for </a:t>
            </a:r>
            <a:r>
              <a:rPr lang="en-US" dirty="0">
                <a:cs typeface="ＭＳ Ｐゴシック" charset="0"/>
              </a:rPr>
              <a:t>3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</a:t>
            </a:r>
            <a:r>
              <a:rPr lang="en-US" dirty="0">
                <a:cs typeface="ＭＳ Ｐゴシック" charset="0"/>
              </a:rPr>
              <a:t>4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… layers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This is part of why industry seismic reflection processing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historically did not go after full seismic velocity analysis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but instead sought shortcuts to image structures…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66B66E6-BBE7-A02D-F23F-F7F892FAA6EF}"/>
              </a:ext>
            </a:extLst>
          </p:cNvPr>
          <p:cNvSpPr/>
          <p:nvPr/>
        </p:nvSpPr>
        <p:spPr>
          <a:xfrm>
            <a:off x="628650" y="588645"/>
            <a:ext cx="1874520" cy="33375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Note here that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39AC"/>
                </a:solidFill>
              </a:rPr>
              <a:t> is the intercept time for the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refraction</a:t>
            </a:r>
            <a:r>
              <a:rPr lang="en-US" dirty="0">
                <a:solidFill>
                  <a:srgbClr val="0039AC"/>
                </a:solidFill>
              </a:rPr>
              <a:t> arrival; i.e., the asymptotes to the hyperbola are shifted in time relative to the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en-US" dirty="0">
                <a:solidFill>
                  <a:srgbClr val="0039AC"/>
                </a:solidFill>
              </a:rPr>
              <a:t>axis!</a:t>
            </a:r>
          </a:p>
        </p:txBody>
      </p:sp>
    </p:spTree>
    <p:extLst>
      <p:ext uri="{BB962C8B-B14F-4D97-AF65-F5344CB8AC3E}">
        <p14:creationId xmlns:p14="http://schemas.microsoft.com/office/powerpoint/2010/main" val="419652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0397C35-C825-7840-9405-62A994BC273E}"/>
              </a:ext>
            </a:extLst>
          </p:cNvPr>
          <p:cNvSpPr>
            <a:spLocks/>
          </p:cNvSpPr>
          <p:nvPr/>
        </p:nvSpPr>
        <p:spPr bwMode="auto">
          <a:xfrm>
            <a:off x="2190750" y="1603374"/>
            <a:ext cx="7888287" cy="2311400"/>
          </a:xfrm>
          <a:custGeom>
            <a:avLst/>
            <a:gdLst>
              <a:gd name="T0" fmla="*/ 0 w 4969"/>
              <a:gd name="T1" fmla="*/ 0 h 1456"/>
              <a:gd name="T2" fmla="*/ 4969 w 4969"/>
              <a:gd name="T3" fmla="*/ 0 h 1456"/>
              <a:gd name="T4" fmla="*/ 4969 w 4969"/>
              <a:gd name="T5" fmla="*/ 1456 h 1456"/>
              <a:gd name="T6" fmla="*/ 0 w 4969"/>
              <a:gd name="T7" fmla="*/ 512 h 1456"/>
              <a:gd name="T8" fmla="*/ 0 w 4969"/>
              <a:gd name="T9" fmla="*/ 0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9" h="1456">
                <a:moveTo>
                  <a:pt x="0" y="0"/>
                </a:moveTo>
                <a:lnTo>
                  <a:pt x="4969" y="0"/>
                </a:lnTo>
                <a:lnTo>
                  <a:pt x="4969" y="1456"/>
                </a:lnTo>
                <a:lnTo>
                  <a:pt x="0" y="512"/>
                </a:lnTo>
                <a:lnTo>
                  <a:pt x="0" y="0"/>
                </a:lnTo>
                <a:close/>
              </a:path>
            </a:pathLst>
          </a:custGeom>
          <a:solidFill>
            <a:srgbClr val="F2D9D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BD13FAE-BC52-BF43-84D8-D27341927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2" y="588962"/>
            <a:ext cx="3556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A Dipping Reflector: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E80D80E9-B348-5243-A367-71F4B0474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2" y="1149349"/>
            <a:ext cx="457200" cy="304800"/>
          </a:xfrm>
          <a:prstGeom prst="cloudCallout">
            <a:avLst>
              <a:gd name="adj1" fmla="val -9375"/>
              <a:gd name="adj2" fmla="val 119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3D21673-FD87-284F-A8C0-3143B799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1225" y="1411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A61E411-9F8C-7F4E-BDAA-9B7E213317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0887" y="1603374"/>
            <a:ext cx="346075" cy="148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42D4CAC6-8E3D-F244-8519-A6E3EF2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037" y="2063749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h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B8F38AEF-37FD-DC40-A475-FF1D1F604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7" y="1604962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53329206-1973-CB49-A374-317C72F4B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7" y="1406524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9FC69216-5673-8648-AEDD-34474DFE2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8550" y="1603374"/>
            <a:ext cx="0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3B88C31-0C68-BF4F-A719-A9882CCBA05D}"/>
              </a:ext>
            </a:extLst>
          </p:cNvPr>
          <p:cNvSpPr>
            <a:spLocks/>
          </p:cNvSpPr>
          <p:nvPr/>
        </p:nvSpPr>
        <p:spPr bwMode="auto">
          <a:xfrm>
            <a:off x="5970587" y="2495549"/>
            <a:ext cx="196850" cy="34925"/>
          </a:xfrm>
          <a:custGeom>
            <a:avLst/>
            <a:gdLst>
              <a:gd name="T0" fmla="*/ 124 w 124"/>
              <a:gd name="T1" fmla="*/ 16 h 22"/>
              <a:gd name="T2" fmla="*/ 38 w 124"/>
              <a:gd name="T3" fmla="*/ 19 h 22"/>
              <a:gd name="T4" fmla="*/ 0 w 124"/>
              <a:gd name="T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22">
                <a:moveTo>
                  <a:pt x="124" y="16"/>
                </a:moveTo>
                <a:cubicBezTo>
                  <a:pt x="91" y="19"/>
                  <a:pt x="59" y="22"/>
                  <a:pt x="38" y="19"/>
                </a:cubicBezTo>
                <a:cubicBezTo>
                  <a:pt x="17" y="16"/>
                  <a:pt x="8" y="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9EC17323-4C32-554A-A967-B3B1183EF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7" y="2444749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Symbol" charset="0"/>
                <a:cs typeface="ＭＳ Ｐゴシック" charset="0"/>
                <a:sym typeface="Symbol" charset="0"/>
              </a:rPr>
              <a:t></a:t>
            </a:r>
            <a:endParaRPr lang="en-US">
              <a:cs typeface="ＭＳ Ｐゴシック" charset="0"/>
            </a:endParaRP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EA4A35E0-F788-7442-A9DC-AE0BFD6BE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8550" y="1592262"/>
            <a:ext cx="831850" cy="1757362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61D51BAF-BEB8-FE40-9E23-4B2E1D9CB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7225" y="1614487"/>
            <a:ext cx="1570037" cy="174625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0733C884-5780-E34B-81B4-929E3CE760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5050" y="1603374"/>
            <a:ext cx="1323975" cy="1298575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CAEFD0C0-38CC-5343-8D18-2B1736E64F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9075" y="1616074"/>
            <a:ext cx="800100" cy="1289050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58A2BE30-A258-1148-919A-217E47833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6050" y="3468687"/>
            <a:ext cx="1865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FF0C8C4B-302F-6040-9B19-B0EF85A64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5437" y="3406774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Symbol" charset="0"/>
                <a:cs typeface="ＭＳ Ｐゴシック" charset="0"/>
                <a:sym typeface="Symbol" charset="0"/>
              </a:rPr>
              <a:t></a:t>
            </a:r>
            <a:endParaRPr lang="en-US">
              <a:cs typeface="ＭＳ Ｐゴシック" charset="0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75BFBCC1-DCD9-0541-A89A-05C8D5F63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2" y="3863974"/>
            <a:ext cx="76912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Geometrically, this is equivalent to rotating the axis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of the reflector by the dip angle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This rotates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hyperbola on the travel-time curve by 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</a:t>
            </a:r>
            <a:r>
              <a:rPr lang="en-US" dirty="0">
                <a:latin typeface="Times New Roman" charset="0"/>
                <a:cs typeface="ＭＳ Ｐゴシック" charset="0"/>
              </a:rPr>
              <a:t> = tan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-1</a:t>
            </a:r>
            <a:r>
              <a:rPr lang="en-US" dirty="0">
                <a:latin typeface="Times New Roman" charset="0"/>
                <a:cs typeface="ＭＳ Ｐゴシック" charset="0"/>
              </a:rPr>
              <a:t>(–2</a:t>
            </a:r>
            <a:r>
              <a:rPr lang="en-US" i="1" dirty="0">
                <a:latin typeface="Times New Roman" charset="0"/>
                <a:cs typeface="ＭＳ Ｐゴシック" charset="0"/>
              </a:rPr>
              <a:t>h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latin typeface="Times New Roman" charset="0"/>
                <a:cs typeface="ＭＳ Ｐゴシック" charset="0"/>
              </a:rPr>
              <a:t>sin</a:t>
            </a:r>
            <a:r>
              <a:rPr lang="en-US" i="1" dirty="0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dirty="0">
                <a:latin typeface="Times New Roman" charset="0"/>
                <a:cs typeface="ＭＳ Ｐゴシック" charset="0"/>
              </a:rPr>
              <a:t>)</a:t>
            </a:r>
            <a:endParaRPr lang="en-US" dirty="0">
              <a:solidFill>
                <a:schemeClr val="accent2"/>
              </a:solidFill>
              <a:latin typeface="Times New Roman" charset="0"/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has equation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A05C5C-A2E2-4046-8F3E-E45BE29EE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2" y="5663812"/>
            <a:ext cx="349726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94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A3549A39-6C9A-5245-95C9-4BC0FE715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955" y="733992"/>
            <a:ext cx="7558088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3" name="Text Box 4">
            <a:extLst>
              <a:ext uri="{FF2B5EF4-FFF2-40B4-BE49-F238E27FC236}">
                <a16:creationId xmlns:a16="http://schemas.microsoft.com/office/drawing/2014/main" id="{8948F06E-6EF9-AF4C-8BE6-152FF0022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3293" y="246063"/>
            <a:ext cx="54361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Example</a:t>
            </a:r>
            <a:r>
              <a:rPr lang="en-US" dirty="0">
                <a:solidFill>
                  <a:srgbClr val="0039AC"/>
                </a:solidFill>
              </a:rPr>
              <a:t>: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= 1500</a:t>
            </a:r>
            <a:r>
              <a:rPr lang="en-US" dirty="0">
                <a:solidFill>
                  <a:srgbClr val="0039AC"/>
                </a:solidFill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 = 45 m</a:t>
            </a:r>
            <a:r>
              <a:rPr lang="en-US" dirty="0">
                <a:solidFill>
                  <a:srgbClr val="0039AC"/>
                </a:solidFill>
                <a:latin typeface="Times New Roman" charset="0"/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dirty="0">
                <a:latin typeface="Times New Roman" charset="0"/>
              </a:rPr>
              <a:t> = 8°</a:t>
            </a:r>
            <a:endParaRPr lang="en-US" dirty="0"/>
          </a:p>
        </p:txBody>
      </p:sp>
      <p:sp>
        <p:nvSpPr>
          <p:cNvPr id="64" name="Text Box 5">
            <a:extLst>
              <a:ext uri="{FF2B5EF4-FFF2-40B4-BE49-F238E27FC236}">
                <a16:creationId xmlns:a16="http://schemas.microsoft.com/office/drawing/2014/main" id="{1ABBDB91-9DCB-7B43-8F59-65A05A1D4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7" y="5545385"/>
            <a:ext cx="838114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Helpful Hint</a:t>
            </a:r>
            <a:r>
              <a:rPr lang="en-US" sz="1000" i="1" dirty="0">
                <a:solidFill>
                  <a:srgbClr val="0039AC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: </a:t>
            </a:r>
            <a:r>
              <a:rPr lang="en-US" b="1" i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does not model dipping layers, but</a:t>
            </a:r>
          </a:p>
          <a:p>
            <a:r>
              <a:rPr lang="en-US" dirty="0">
                <a:solidFill>
                  <a:srgbClr val="0039AC"/>
                </a:solidFill>
              </a:rPr>
              <a:t>   the Table 4-6 Excel spreadsheet does! The textbook</a:t>
            </a:r>
          </a:p>
          <a:p>
            <a:r>
              <a:rPr lang="en-US" dirty="0">
                <a:solidFill>
                  <a:srgbClr val="0039AC"/>
                </a:solidFill>
              </a:rPr>
              <a:t>   spreadsheets are also available in the </a:t>
            </a:r>
            <a:r>
              <a:rPr lang="en-US" dirty="0" err="1">
                <a:solidFill>
                  <a:srgbClr val="0039AC"/>
                </a:solidFill>
              </a:rPr>
              <a:t>zipfile</a:t>
            </a:r>
            <a:r>
              <a:rPr lang="en-US" dirty="0">
                <a:solidFill>
                  <a:srgbClr val="0039AC"/>
                </a:solidFill>
              </a:rPr>
              <a:t> on Canvas…</a:t>
            </a:r>
          </a:p>
        </p:txBody>
      </p:sp>
    </p:spTree>
    <p:extLst>
      <p:ext uri="{BB962C8B-B14F-4D97-AF65-F5344CB8AC3E}">
        <p14:creationId xmlns:p14="http://schemas.microsoft.com/office/powerpoint/2010/main" val="63739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3">
            <a:extLst>
              <a:ext uri="{FF2B5EF4-FFF2-40B4-BE49-F238E27FC236}">
                <a16:creationId xmlns:a16="http://schemas.microsoft.com/office/drawing/2014/main" id="{A6A61BF9-1C46-7A48-B3E6-B220CDF3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170" y="542925"/>
            <a:ext cx="784166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Getting velocity structure: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The</a:t>
            </a:r>
            <a:r>
              <a:rPr lang="en-US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cs typeface="ＭＳ Ｐゴシック" charset="0"/>
              </a:rPr>
              <a:t> –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FF0501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method</a:t>
            </a:r>
            <a:endParaRPr lang="en-US" dirty="0">
              <a:solidFill>
                <a:srgbClr val="FF0000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chemeClr val="accent2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If we have travel-times from a reflection, can plot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vs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endParaRPr lang="en-US" dirty="0">
              <a:solidFill>
                <a:schemeClr val="accent2"/>
              </a:solidFill>
              <a:latin typeface="Times New Roman"/>
              <a:cs typeface="Times New Roman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to get parameters of thickness &amp; velocity from slope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and intercept of the resulting line fit!</a:t>
            </a:r>
          </a:p>
        </p:txBody>
      </p:sp>
      <p:sp>
        <p:nvSpPr>
          <p:cNvPr id="73" name="Text Box 4">
            <a:extLst>
              <a:ext uri="{FF2B5EF4-FFF2-40B4-BE49-F238E27FC236}">
                <a16:creationId xmlns:a16="http://schemas.microsoft.com/office/drawing/2014/main" id="{1994A37E-A8DA-5A4B-9981-6332DECD1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170" y="2374900"/>
            <a:ext cx="74889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Recall that the goal of geophysics is to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invert for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latin typeface="Arial"/>
                <a:cs typeface="Arial"/>
              </a:rPr>
              <a:t>  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parameters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(in this case, velocity and thickness)</a:t>
            </a: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Given travel-times from a reflection, can plot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vs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to get parameters of thickness &amp; velocity from slope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and intercept of the resulting line fit.</a:t>
            </a: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For the single layer case:</a:t>
            </a:r>
          </a:p>
          <a:p>
            <a:pPr eaLnBrk="0" hangingPunct="0"/>
            <a:endParaRPr lang="en-US" dirty="0">
              <a:cs typeface="ＭＳ Ｐゴシック" charset="0"/>
            </a:endParaRPr>
          </a:p>
          <a:p>
            <a:pPr eaLnBrk="0" hangingPunct="0"/>
            <a:endParaRPr lang="en-US" dirty="0">
              <a:cs typeface="ＭＳ Ｐゴシック" charset="0"/>
            </a:endParaRPr>
          </a:p>
          <a:p>
            <a:pPr eaLnBrk="0" hangingPunct="0"/>
            <a:endParaRPr lang="en-US" dirty="0">
              <a:cs typeface="ＭＳ Ｐゴシック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1D798F46-51E3-554A-A9EC-01E2FC4EB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732" y="5419725"/>
            <a:ext cx="4344988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22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092E4CEF-1889-044E-A604-1DB2A5897A03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1092200"/>
            <a:ext cx="4495800" cy="3933825"/>
            <a:chOff x="48" y="672"/>
            <a:chExt cx="2832" cy="2478"/>
          </a:xfrm>
        </p:grpSpPr>
        <p:pic>
          <p:nvPicPr>
            <p:cNvPr id="80" name="Picture 79" descr="r2">
              <a:extLst>
                <a:ext uri="{FF2B5EF4-FFF2-40B4-BE49-F238E27FC236}">
                  <a16:creationId xmlns:a16="http://schemas.microsoft.com/office/drawing/2014/main" id="{23523BF3-C126-954C-AF15-D5723BBA70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6" t="1079" r="4341" b="9938"/>
            <a:stretch>
              <a:fillRect/>
            </a:stretch>
          </p:blipFill>
          <p:spPr bwMode="auto">
            <a:xfrm rot="-5400000">
              <a:off x="923" y="1193"/>
              <a:ext cx="2478" cy="14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80" descr="r2">
              <a:extLst>
                <a:ext uri="{FF2B5EF4-FFF2-40B4-BE49-F238E27FC236}">
                  <a16:creationId xmlns:a16="http://schemas.microsoft.com/office/drawing/2014/main" id="{3D93111D-EE9F-0644-A4B5-AB550583B1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6" t="1079" r="4341" b="9938"/>
            <a:stretch>
              <a:fillRect/>
            </a:stretch>
          </p:blipFill>
          <p:spPr bwMode="auto">
            <a:xfrm rot="16200000" flipV="1">
              <a:off x="-473" y="1193"/>
              <a:ext cx="2478" cy="14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A40DE03-2E97-B442-92E8-045903117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1320800"/>
            <a:ext cx="3810000" cy="342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7">
            <a:extLst>
              <a:ext uri="{FF2B5EF4-FFF2-40B4-BE49-F238E27FC236}">
                <a16:creationId xmlns:a16="http://schemas.microsoft.com/office/drawing/2014/main" id="{7C82B9DB-F5CD-7C45-9AAF-02057DF56E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00" y="2524125"/>
            <a:ext cx="2984500" cy="1539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EE602F6-A445-8B44-B5A0-CEB3375CB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437188"/>
            <a:ext cx="12192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0DAB27C-DE39-3E4C-A487-5BC5F885D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473700"/>
            <a:ext cx="11430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1C82B64-0E8F-BE48-B6F5-F93F59958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00" y="3149600"/>
            <a:ext cx="7620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0" name="Line 11">
            <a:extLst>
              <a:ext uri="{FF2B5EF4-FFF2-40B4-BE49-F238E27FC236}">
                <a16:creationId xmlns:a16="http://schemas.microsoft.com/office/drawing/2014/main" id="{D8D7EAFA-B242-ED43-9E35-5195D60B19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48700" y="3073400"/>
            <a:ext cx="527050" cy="365125"/>
          </a:xfrm>
          <a:prstGeom prst="line">
            <a:avLst/>
          </a:prstGeom>
          <a:noFill/>
          <a:ln w="12700">
            <a:solidFill>
              <a:srgbClr val="0039AC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200F044-478C-AB4A-BE75-7418CEC0B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111625"/>
            <a:ext cx="7937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4" name="Line 13">
            <a:extLst>
              <a:ext uri="{FF2B5EF4-FFF2-40B4-BE49-F238E27FC236}">
                <a16:creationId xmlns:a16="http://schemas.microsoft.com/office/drawing/2014/main" id="{30BE131E-29A9-7D44-A3E5-D3EFF5B14C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86550" y="4032250"/>
            <a:ext cx="639763" cy="357188"/>
          </a:xfrm>
          <a:prstGeom prst="line">
            <a:avLst/>
          </a:prstGeom>
          <a:noFill/>
          <a:ln w="12700">
            <a:solidFill>
              <a:srgbClr val="0039AC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C1F8DF2-FFA4-4B40-9C9C-A5936F6AD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5588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 for slope </a:t>
            </a:r>
            <a:r>
              <a:rPr lang="en-US" i="1" dirty="0">
                <a:latin typeface="Times New Roman" charset="0"/>
                <a:cs typeface="ＭＳ Ｐゴシック" charset="0"/>
              </a:rPr>
              <a:t>m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intercept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0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of a line fit:</a:t>
            </a: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1BA9ABA0-FC43-2C4A-ADB1-5472449EB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613" y="4878388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endParaRPr lang="en-US" dirty="0">
              <a:cs typeface="ＭＳ Ｐゴシック" charset="0"/>
            </a:endParaRPr>
          </a:p>
        </p:txBody>
      </p:sp>
      <p:sp>
        <p:nvSpPr>
          <p:cNvPr id="77" name="Text Box 16">
            <a:extLst>
              <a:ext uri="{FF2B5EF4-FFF2-40B4-BE49-F238E27FC236}">
                <a16:creationId xmlns:a16="http://schemas.microsoft.com/office/drawing/2014/main" id="{BBDA5B7D-D2C3-1044-BA10-56F08E994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768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t</a:t>
            </a:r>
            <a:r>
              <a:rPr lang="en-US" baseline="30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78" name="Text Box 15">
            <a:extLst>
              <a:ext uri="{FF2B5EF4-FFF2-40B4-BE49-F238E27FC236}">
                <a16:creationId xmlns:a16="http://schemas.microsoft.com/office/drawing/2014/main" id="{2C8D4CF8-4B7D-9848-9AF8-F53D01C86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4878388"/>
            <a:ext cx="348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endParaRPr lang="en-US" dirty="0">
              <a:cs typeface="ＭＳ Ｐゴシック" charset="0"/>
            </a:endParaRPr>
          </a:p>
        </p:txBody>
      </p:sp>
      <p:sp>
        <p:nvSpPr>
          <p:cNvPr id="79" name="Text Box 16">
            <a:extLst>
              <a:ext uri="{FF2B5EF4-FFF2-40B4-BE49-F238E27FC236}">
                <a16:creationId xmlns:a16="http://schemas.microsoft.com/office/drawing/2014/main" id="{133585D1-AF28-3941-8493-9034E39B4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2" y="2768600"/>
            <a:ext cx="3097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endParaRPr lang="en-US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9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21491</TotalTime>
  <Words>607</Words>
  <Application>Microsoft Macintosh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31</cp:revision>
  <cp:lastPrinted>2022-01-10T14:45:35Z</cp:lastPrinted>
  <dcterms:created xsi:type="dcterms:W3CDTF">2022-01-10T14:15:51Z</dcterms:created>
  <dcterms:modified xsi:type="dcterms:W3CDTF">2024-02-09T17:34:17Z</dcterms:modified>
</cp:coreProperties>
</file>