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20" r:id="rId3"/>
    <p:sldId id="307" r:id="rId4"/>
    <p:sldId id="321" r:id="rId5"/>
    <p:sldId id="283" r:id="rId6"/>
    <p:sldId id="322" r:id="rId7"/>
    <p:sldId id="323" r:id="rId8"/>
    <p:sldId id="324" r:id="rId9"/>
    <p:sldId id="325" r:id="rId10"/>
    <p:sldId id="326" r:id="rId11"/>
    <p:sldId id="337" r:id="rId12"/>
    <p:sldId id="293" r:id="rId13"/>
    <p:sldId id="338" r:id="rId14"/>
    <p:sldId id="33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2/9/26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8277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Feb 2026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2008-2026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id="{B11C65D7-D9E1-E09E-B7B3-AEEC5737E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17" y="6394348"/>
            <a:ext cx="71257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for Wed 11 Feb: </a:t>
            </a:r>
            <a:r>
              <a:rPr lang="en-US" sz="24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Burger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167-199 (§4.2-4.3)</a:t>
            </a:r>
          </a:p>
        </p:txBody>
      </p:sp>
      <p:sp>
        <p:nvSpPr>
          <p:cNvPr id="8" name="Text Box 25">
            <a:extLst>
              <a:ext uri="{FF2B5EF4-FFF2-40B4-BE49-F238E27FC236}">
                <a16:creationId xmlns:a16="http://schemas.microsoft.com/office/drawing/2014/main" id="{B52E4E35-21E8-D712-122B-B5627D086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584" y="1435701"/>
            <a:ext cx="7923964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Reflection Seismic </a:t>
            </a:r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Method: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Seismic Reflection Travel-Times </a:t>
            </a:r>
            <a:r>
              <a:rPr lang="en-US" dirty="0">
                <a:solidFill>
                  <a:srgbClr val="0039AC"/>
                </a:solidFill>
              </a:rPr>
              <a:t>have </a:t>
            </a:r>
            <a:r>
              <a:rPr lang="en-US" dirty="0" err="1">
                <a:solidFill>
                  <a:srgbClr val="0039AC"/>
                </a:solidFill>
              </a:rPr>
              <a:t>eqns</a:t>
            </a:r>
            <a:r>
              <a:rPr lang="en-US" dirty="0">
                <a:solidFill>
                  <a:srgbClr val="0039AC"/>
                </a:solidFill>
              </a:rPr>
              <a:t> of a</a:t>
            </a:r>
          </a:p>
          <a:p>
            <a:r>
              <a:rPr lang="en-US" dirty="0">
                <a:solidFill>
                  <a:srgbClr val="0039AC"/>
                </a:solidFill>
              </a:rPr>
              <a:t>   hyperbola. For a single layer,</a:t>
            </a:r>
          </a:p>
          <a:p>
            <a:r>
              <a:rPr lang="en-US" dirty="0">
                <a:solidFill>
                  <a:srgbClr val="0039AC"/>
                </a:solidFill>
              </a:rPr>
              <a:t>                            has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intercept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latin typeface="Times New Roman" charset="0"/>
              </a:rPr>
              <a:t>2</a:t>
            </a:r>
            <a:r>
              <a:rPr lang="en-US" i="1" dirty="0">
                <a:latin typeface="Times New Roman" charset="0"/>
              </a:rPr>
              <a:t>h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/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/>
              <a:t> </a:t>
            </a:r>
            <a:r>
              <a:rPr lang="en-US" dirty="0">
                <a:solidFill>
                  <a:srgbClr val="0039AC"/>
                </a:solidFill>
              </a:rPr>
              <a:t>and</a:t>
            </a:r>
          </a:p>
          <a:p>
            <a:r>
              <a:rPr lang="en-US" dirty="0">
                <a:solidFill>
                  <a:schemeClr val="accent2"/>
                </a:solidFill>
              </a:rPr>
              <a:t>                         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slope of the asymptote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is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1/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solidFill>
                  <a:srgbClr val="0039AC"/>
                </a:solidFill>
              </a:rPr>
              <a:t>!</a:t>
            </a:r>
          </a:p>
          <a:p>
            <a:endParaRPr lang="en-US" sz="10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Defined </a:t>
            </a:r>
            <a:r>
              <a:rPr lang="en-US" i="1" dirty="0">
                <a:solidFill>
                  <a:srgbClr val="FF0300"/>
                </a:solidFill>
                <a:latin typeface="Arial Black" charset="0"/>
                <a:cs typeface="ＭＳ Ｐゴシック" charset="0"/>
              </a:rPr>
              <a:t>Normal Move-Out (</a:t>
            </a:r>
            <a:r>
              <a:rPr lang="en-US" i="1" dirty="0">
                <a:solidFill>
                  <a:srgbClr val="FF0501"/>
                </a:solidFill>
                <a:latin typeface="Arial Black" charset="0"/>
                <a:cs typeface="ＭＳ Ｐゴシック" charset="0"/>
              </a:rPr>
              <a:t>NMO)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as the reflection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travel-time at distance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x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minus the intercept (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at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= 0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:</a:t>
            </a:r>
          </a:p>
          <a:p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• A second (or more) layer reflection involves messy</a:t>
            </a:r>
          </a:p>
          <a:p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   algebra to represent exactly using Snell’s law!</a:t>
            </a:r>
          </a:p>
          <a:p>
            <a:endParaRPr lang="en-US" sz="600" dirty="0">
              <a:solidFill>
                <a:srgbClr val="0039AC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• For a single dipping layer,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1AA578-A85A-1E34-967A-B4D666C4C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48" y="2622317"/>
            <a:ext cx="1676400" cy="800100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0F8BCB-15D2-5934-E369-51B6C0BA2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556" y="3600849"/>
            <a:ext cx="2208213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03D7CE5-F28D-2378-B957-3315D7679AFB}"/>
              </a:ext>
            </a:extLst>
          </p:cNvPr>
          <p:cNvSpPr/>
          <p:nvPr/>
        </p:nvSpPr>
        <p:spPr>
          <a:xfrm>
            <a:off x="9456376" y="1074687"/>
            <a:ext cx="1913992" cy="16527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9AC"/>
                </a:solidFill>
              </a:rPr>
              <a:t>(NMO is used to shift reflection arrival times and make two-way travel time images!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269302-2000-590E-C750-33B019FE9E38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10182690" y="2727423"/>
            <a:ext cx="230682" cy="827511"/>
          </a:xfrm>
          <a:prstGeom prst="straightConnector1">
            <a:avLst/>
          </a:prstGeom>
          <a:ln w="38100">
            <a:solidFill>
              <a:srgbClr val="0039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10D9769-583A-D657-EF05-DDFD87ED0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5519345"/>
            <a:ext cx="2597150" cy="674687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081A8DEA-1B0D-0242-8B55-872391711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835" y="405607"/>
            <a:ext cx="8008667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Normal Move-Out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and the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dipping layer problem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</a:t>
            </a:r>
            <a:endParaRPr lang="en-US" u="sng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sz="1200" u="sng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Recall our definition of </a:t>
            </a:r>
            <a:r>
              <a:rPr lang="en-US" i="1" dirty="0">
                <a:solidFill>
                  <a:srgbClr val="FF0300"/>
                </a:solidFill>
                <a:latin typeface="Arial Black" charset="0"/>
                <a:cs typeface="ＭＳ Ｐゴシック" charset="0"/>
              </a:rPr>
              <a:t>NMO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 a single horizontal layer: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We can write: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binomial theorem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tells us that: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So letting           and             , and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assuming</a:t>
            </a:r>
            <a:r>
              <a:rPr lang="en-US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z</a:t>
            </a:r>
            <a:r>
              <a:rPr lang="en-US" dirty="0">
                <a:latin typeface="Times New Roman" charset="0"/>
                <a:cs typeface="ＭＳ Ｐゴシック" charset="0"/>
              </a:rPr>
              <a:t> &lt;&lt; 1</a:t>
            </a:r>
            <a:r>
              <a:rPr lang="en-US" dirty="0">
                <a:cs typeface="ＭＳ Ｐゴシック" charset="0"/>
              </a:rPr>
              <a:t>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(i.e.         ) then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E0A2AC-E49D-2C49-A7E0-840F745CA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172" y="1499394"/>
            <a:ext cx="304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401E3D-E8DF-484B-8FAB-18F9C2CF4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772" y="2642394"/>
            <a:ext cx="41148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AA0B8F-D8D5-414B-A5AA-DAEC321D4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072" y="4070794"/>
            <a:ext cx="464820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33680F-97B3-034B-993B-BD8187E9C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772" y="4866482"/>
            <a:ext cx="587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04643A-D4FA-4E4B-BDA3-540A079FD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372" y="4828382"/>
            <a:ext cx="914400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825048-696D-414C-BCD1-3662B7636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322" y="5309394"/>
            <a:ext cx="7810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B569D3-A411-D94E-AAB6-2FCE08A27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772" y="5755482"/>
            <a:ext cx="137160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Text Box 11">
            <a:extLst>
              <a:ext uri="{FF2B5EF4-FFF2-40B4-BE49-F238E27FC236}">
                <a16:creationId xmlns:a16="http://schemas.microsoft.com/office/drawing/2014/main" id="{E8F92049-ED7D-C44C-A53D-679C224BB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3497" y="5907882"/>
            <a:ext cx="69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and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68FB8D-6C67-9C4F-9765-940DFAF48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972" y="5755482"/>
            <a:ext cx="137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238ACBE-CE2A-F148-B94D-664D13458F45}"/>
              </a:ext>
            </a:extLst>
          </p:cNvPr>
          <p:cNvSpPr/>
          <p:nvPr/>
        </p:nvSpPr>
        <p:spPr>
          <a:xfrm>
            <a:off x="511160" y="5225143"/>
            <a:ext cx="1840160" cy="14028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9AC"/>
                </a:solidFill>
              </a:rPr>
              <a:t>(An equal-sign with a dot over it denotes truncation of an infinite series!)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AE08CAB-E892-EE48-853B-CB1D65421DBF}"/>
              </a:ext>
            </a:extLst>
          </p:cNvPr>
          <p:cNvCxnSpPr>
            <a:cxnSpLocks/>
          </p:cNvCxnSpPr>
          <p:nvPr/>
        </p:nvCxnSpPr>
        <p:spPr>
          <a:xfrm>
            <a:off x="2345640" y="6071389"/>
            <a:ext cx="1618658" cy="51115"/>
          </a:xfrm>
          <a:prstGeom prst="straightConnector1">
            <a:avLst/>
          </a:prstGeom>
          <a:ln w="28575">
            <a:solidFill>
              <a:srgbClr val="0039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247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>
            <a:extLst>
              <a:ext uri="{FF2B5EF4-FFF2-40B4-BE49-F238E27FC236}">
                <a16:creationId xmlns:a16="http://schemas.microsoft.com/office/drawing/2014/main" id="{07587824-C7BF-2E40-9CFD-8D4A8C9F4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269380"/>
            <a:ext cx="894507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Note: If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is not </a:t>
            </a:r>
            <a:r>
              <a:rPr lang="en-US" dirty="0">
                <a:latin typeface="Times New Roman" charset="0"/>
                <a:cs typeface="ＭＳ Ｐゴシック" charset="0"/>
              </a:rPr>
              <a:t>&lt;&lt; 2</a:t>
            </a:r>
            <a:r>
              <a:rPr lang="en-US" i="1" dirty="0">
                <a:latin typeface="Times New Roman" charset="0"/>
                <a:cs typeface="ＭＳ Ｐゴシック" charset="0"/>
              </a:rPr>
              <a:t>h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 we could expand the series further…</a:t>
            </a:r>
          </a:p>
          <a:p>
            <a:pPr eaLnBrk="0" hangingPunct="0"/>
            <a:endParaRPr lang="en-US" sz="1800" dirty="0">
              <a:solidFill>
                <a:schemeClr val="accent2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                                                      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(but that adds computation)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1E96E3-465D-5A47-A4DF-A291FCB9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666380"/>
            <a:ext cx="4953000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" name="Text Box 5">
            <a:extLst>
              <a:ext uri="{FF2B5EF4-FFF2-40B4-BE49-F238E27FC236}">
                <a16:creationId xmlns:a16="http://schemas.microsoft.com/office/drawing/2014/main" id="{B9D0CD8C-FAB8-2644-9648-35D2881A7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0" y="2428380"/>
            <a:ext cx="26452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This from the text,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using a 1500 m/s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velocity in a 30 m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thick layer…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AB0ECF-328B-194F-AF3A-E6364BBA6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828180"/>
            <a:ext cx="21907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" name="Text Box 7">
            <a:extLst>
              <a:ext uri="{FF2B5EF4-FFF2-40B4-BE49-F238E27FC236}">
                <a16:creationId xmlns:a16="http://schemas.microsoft.com/office/drawing/2014/main" id="{EB26CF33-1697-574D-8FFD-F9A4AA9AD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938" y="4990605"/>
            <a:ext cx="84080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Why express the reflection travel-time this way if it is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inaccurate?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Because now we can write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NMO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in terms of the (observed)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0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and (one) unknown velocity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4650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ADC170EA-8CA2-6F40-8887-0BC18B8EF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2" y="274638"/>
            <a:ext cx="824777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NMO correction can be applied to multiple layers using the 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Dix equation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approximation for </a:t>
            </a:r>
            <a:r>
              <a:rPr lang="en-US" i="1" dirty="0" err="1">
                <a:latin typeface="Times New Roman" charset="0"/>
              </a:rPr>
              <a:t>V</a:t>
            </a:r>
            <a:r>
              <a:rPr lang="en-US" i="1" baseline="-25000" dirty="0" err="1">
                <a:latin typeface="Times New Roman" charset="0"/>
              </a:rPr>
              <a:t>rms</a:t>
            </a:r>
            <a:r>
              <a:rPr lang="en-US" dirty="0">
                <a:solidFill>
                  <a:srgbClr val="0039AC"/>
                </a:solidFill>
              </a:rPr>
              <a:t>:</a:t>
            </a:r>
          </a:p>
          <a:p>
            <a:endParaRPr lang="en-US" dirty="0">
              <a:solidFill>
                <a:srgbClr val="0039AC"/>
              </a:solidFill>
            </a:endParaRPr>
          </a:p>
          <a:p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But what about dipping layers?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9EE641-58B3-FF4E-819B-B30FE6B3F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7" y="1077987"/>
            <a:ext cx="14605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F06E64C-2551-7442-A630-A1766232BD38}"/>
              </a:ext>
            </a:extLst>
          </p:cNvPr>
          <p:cNvSpPr>
            <a:spLocks/>
          </p:cNvSpPr>
          <p:nvPr/>
        </p:nvSpPr>
        <p:spPr bwMode="auto">
          <a:xfrm>
            <a:off x="2190750" y="2734204"/>
            <a:ext cx="7888287" cy="2311400"/>
          </a:xfrm>
          <a:custGeom>
            <a:avLst/>
            <a:gdLst>
              <a:gd name="T0" fmla="*/ 0 w 4969"/>
              <a:gd name="T1" fmla="*/ 0 h 1456"/>
              <a:gd name="T2" fmla="*/ 2147483647 w 4969"/>
              <a:gd name="T3" fmla="*/ 0 h 1456"/>
              <a:gd name="T4" fmla="*/ 2147483647 w 4969"/>
              <a:gd name="T5" fmla="*/ 2147483647 h 1456"/>
              <a:gd name="T6" fmla="*/ 0 w 4969"/>
              <a:gd name="T7" fmla="*/ 1290320000 h 1456"/>
              <a:gd name="T8" fmla="*/ 0 w 4969"/>
              <a:gd name="T9" fmla="*/ 0 h 14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69" h="1456">
                <a:moveTo>
                  <a:pt x="0" y="0"/>
                </a:moveTo>
                <a:lnTo>
                  <a:pt x="4969" y="0"/>
                </a:lnTo>
                <a:lnTo>
                  <a:pt x="4969" y="1456"/>
                </a:lnTo>
                <a:lnTo>
                  <a:pt x="0" y="512"/>
                </a:lnTo>
                <a:lnTo>
                  <a:pt x="0" y="0"/>
                </a:lnTo>
                <a:close/>
              </a:path>
            </a:pathLst>
          </a:custGeom>
          <a:solidFill>
            <a:srgbClr val="F2D9D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2B53A909-0902-554D-AFB4-FAADB7586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512" y="2280179"/>
            <a:ext cx="457200" cy="304800"/>
          </a:xfrm>
          <a:prstGeom prst="cloudCallout">
            <a:avLst>
              <a:gd name="adj1" fmla="val -9375"/>
              <a:gd name="adj2" fmla="val 119273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DC26D4A7-011F-0D42-BCFD-BA7C17796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1225" y="2542117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07211D30-E449-6942-9514-88A683C213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30887" y="2734204"/>
            <a:ext cx="346075" cy="148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FE5DDD1D-CA1F-F146-90D5-75D979BE0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037" y="3194579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h</a:t>
            </a:r>
            <a:r>
              <a:rPr lang="en-US" baseline="-25000">
                <a:latin typeface="Times New Roman" charset="0"/>
              </a:rPr>
              <a:t>1</a:t>
            </a:r>
            <a:endParaRPr lang="en-US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2DF08959-D588-8C48-981C-55F85D5FC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7" y="2735792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V</a:t>
            </a:r>
            <a:r>
              <a:rPr lang="en-US" baseline="-25000">
                <a:latin typeface="Times New Roman" charset="0"/>
              </a:rPr>
              <a:t>1</a:t>
            </a:r>
            <a:endParaRPr lang="en-US"/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BB9EF480-D638-5A46-949A-523C612CC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637" y="2537354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2E437887-4103-1043-A88E-7EE609D1F7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8550" y="2734204"/>
            <a:ext cx="0" cy="1071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48B8CB4-A803-0B4F-881F-A977D1557ECC}"/>
              </a:ext>
            </a:extLst>
          </p:cNvPr>
          <p:cNvSpPr>
            <a:spLocks/>
          </p:cNvSpPr>
          <p:nvPr/>
        </p:nvSpPr>
        <p:spPr bwMode="auto">
          <a:xfrm>
            <a:off x="5970587" y="3626379"/>
            <a:ext cx="196850" cy="34925"/>
          </a:xfrm>
          <a:custGeom>
            <a:avLst/>
            <a:gdLst>
              <a:gd name="T0" fmla="*/ 312499375 w 124"/>
              <a:gd name="T1" fmla="*/ 40322500 h 22"/>
              <a:gd name="T2" fmla="*/ 95765938 w 124"/>
              <a:gd name="T3" fmla="*/ 47883763 h 22"/>
              <a:gd name="T4" fmla="*/ 0 w 124"/>
              <a:gd name="T5" fmla="*/ 0 h 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22">
                <a:moveTo>
                  <a:pt x="124" y="16"/>
                </a:moveTo>
                <a:cubicBezTo>
                  <a:pt x="91" y="19"/>
                  <a:pt x="59" y="22"/>
                  <a:pt x="38" y="19"/>
                </a:cubicBezTo>
                <a:cubicBezTo>
                  <a:pt x="17" y="16"/>
                  <a:pt x="8" y="8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0B9E7D65-F2A0-CE4E-B66C-A7759B7A8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7" y="3575579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Symbol" charset="0"/>
                <a:sym typeface="Symbol" charset="0"/>
              </a:rPr>
              <a:t></a:t>
            </a:r>
            <a:endParaRPr lang="en-US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EE6C3395-ABD5-2E4B-8274-47802233E4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8549" y="2723092"/>
            <a:ext cx="1226523" cy="180747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87C1C40D-66F0-5B46-A1D3-48010E5D9B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6162" y="2745317"/>
            <a:ext cx="1181100" cy="17764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5868A253-78FF-224A-9C2E-B24FF66080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6825" y="2734204"/>
            <a:ext cx="1092200" cy="1358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D09AA68C-2FB4-E443-BFA5-600C8F3BB0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29075" y="2746904"/>
            <a:ext cx="1062037" cy="1328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270ADAC0-BB9D-E14F-90B1-E39796A2DBB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6050" y="4599517"/>
            <a:ext cx="1865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28DABC47-E519-E84F-BBF4-D929B8813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5437" y="4537604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Symbol" charset="0"/>
                <a:sym typeface="Symbol" charset="0"/>
              </a:rPr>
              <a:t></a:t>
            </a:r>
            <a:endParaRPr lang="en-US"/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0BEC00F9-AED7-7F40-A75C-ED936E51A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425" y="4205288"/>
            <a:ext cx="39958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Recall our dipping</a:t>
            </a:r>
          </a:p>
          <a:p>
            <a:r>
              <a:rPr lang="en-US" dirty="0">
                <a:solidFill>
                  <a:srgbClr val="0039AC"/>
                </a:solidFill>
              </a:rPr>
              <a:t>layer problem: We can write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66CA41D-A7B3-614B-8147-CDF5B1F0B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5180013"/>
            <a:ext cx="73628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315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3">
            <a:extLst>
              <a:ext uri="{FF2B5EF4-FFF2-40B4-BE49-F238E27FC236}">
                <a16:creationId xmlns:a16="http://schemas.microsoft.com/office/drawing/2014/main" id="{FE19DB34-0330-1A44-A449-4D8A62439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085" y="225425"/>
            <a:ext cx="9703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Using the same binomial </a:t>
            </a:r>
            <a:r>
              <a:rPr lang="en-US" dirty="0" err="1">
                <a:solidFill>
                  <a:srgbClr val="0039AC"/>
                </a:solidFill>
              </a:rPr>
              <a:t>thm</a:t>
            </a:r>
            <a:r>
              <a:rPr lang="en-US" dirty="0">
                <a:solidFill>
                  <a:srgbClr val="0039AC"/>
                </a:solidFill>
              </a:rPr>
              <a:t> approach we used for a horizontal layer,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3069728-F6D4-1241-A640-64AB6C73A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97" y="763588"/>
            <a:ext cx="8370888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4" name="Text Box 5">
            <a:extLst>
              <a:ext uri="{FF2B5EF4-FFF2-40B4-BE49-F238E27FC236}">
                <a16:creationId xmlns:a16="http://schemas.microsoft.com/office/drawing/2014/main" id="{81653B91-FE09-2140-95D0-F55472CC1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210" y="1625600"/>
            <a:ext cx="4927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can be expanded and truncated as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960494B-3BCC-424B-936D-B06A61274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5460" y="2043113"/>
            <a:ext cx="5681662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8B22A693-597C-4E48-BA0F-948A42D42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347" y="3101975"/>
            <a:ext cx="3433763" cy="31067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" name="Text Box 8">
            <a:extLst>
              <a:ext uri="{FF2B5EF4-FFF2-40B4-BE49-F238E27FC236}">
                <a16:creationId xmlns:a16="http://schemas.microsoft.com/office/drawing/2014/main" id="{37F407AB-F948-384A-8713-F71F761EE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710" y="617537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x</a:t>
            </a:r>
            <a:r>
              <a:rPr lang="en-US" baseline="30000">
                <a:latin typeface="Times New Roman" charset="0"/>
              </a:rPr>
              <a:t>2</a:t>
            </a:r>
            <a:endParaRPr lang="en-US"/>
          </a:p>
        </p:txBody>
      </p:sp>
      <p:sp>
        <p:nvSpPr>
          <p:cNvPr id="44" name="Text Box 9">
            <a:extLst>
              <a:ext uri="{FF2B5EF4-FFF2-40B4-BE49-F238E27FC236}">
                <a16:creationId xmlns:a16="http://schemas.microsoft.com/office/drawing/2014/main" id="{CC6F228D-3CE1-7E43-B60C-5411C7AEE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497" y="4313238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t</a:t>
            </a:r>
            <a:r>
              <a:rPr lang="en-US" baseline="30000">
                <a:latin typeface="Times New Roman" charset="0"/>
              </a:rPr>
              <a:t>2</a:t>
            </a:r>
            <a:endParaRPr lang="en-US"/>
          </a:p>
        </p:txBody>
      </p:sp>
      <p:sp>
        <p:nvSpPr>
          <p:cNvPr id="45" name="Line 10">
            <a:extLst>
              <a:ext uri="{FF2B5EF4-FFF2-40B4-BE49-F238E27FC236}">
                <a16:creationId xmlns:a16="http://schemas.microsoft.com/office/drawing/2014/main" id="{2E73E988-A341-7848-B5A6-93B78E9961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10347" y="4125913"/>
            <a:ext cx="2613025" cy="1128712"/>
          </a:xfrm>
          <a:prstGeom prst="line">
            <a:avLst/>
          </a:prstGeom>
          <a:noFill/>
          <a:ln w="38100">
            <a:solidFill>
              <a:srgbClr val="0039A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89F72A0E-3AC5-7346-89BE-68499847D617}"/>
              </a:ext>
            </a:extLst>
          </p:cNvPr>
          <p:cNvSpPr>
            <a:spLocks/>
          </p:cNvSpPr>
          <p:nvPr/>
        </p:nvSpPr>
        <p:spPr bwMode="auto">
          <a:xfrm>
            <a:off x="6397647" y="3841750"/>
            <a:ext cx="2616200" cy="1420813"/>
          </a:xfrm>
          <a:custGeom>
            <a:avLst/>
            <a:gdLst>
              <a:gd name="T0" fmla="*/ 2147483647 w 1866"/>
              <a:gd name="T1" fmla="*/ 0 h 1013"/>
              <a:gd name="T2" fmla="*/ 2147483647 w 1866"/>
              <a:gd name="T3" fmla="*/ 420987032 h 1013"/>
              <a:gd name="T4" fmla="*/ 1592222685 w 1866"/>
              <a:gd name="T5" fmla="*/ 999351896 h 1013"/>
              <a:gd name="T6" fmla="*/ 424592716 w 1866"/>
              <a:gd name="T7" fmla="*/ 1626898209 h 1013"/>
              <a:gd name="T8" fmla="*/ 68799330 w 1866"/>
              <a:gd name="T9" fmla="*/ 1908212170 h 1013"/>
              <a:gd name="T10" fmla="*/ 19656551 w 1866"/>
              <a:gd name="T11" fmla="*/ 1971164144 h 1013"/>
              <a:gd name="T12" fmla="*/ 190674152 w 1866"/>
              <a:gd name="T13" fmla="*/ 1982966850 h 1013"/>
              <a:gd name="T14" fmla="*/ 499289011 w 1866"/>
              <a:gd name="T15" fmla="*/ 1908212170 h 1013"/>
              <a:gd name="T16" fmla="*/ 1124384155 w 1866"/>
              <a:gd name="T17" fmla="*/ 1711489179 h 1013"/>
              <a:gd name="T18" fmla="*/ 1948014669 w 1866"/>
              <a:gd name="T19" fmla="*/ 1416404693 h 1013"/>
              <a:gd name="T20" fmla="*/ 2147483647 w 1866"/>
              <a:gd name="T21" fmla="*/ 1121320206 h 1013"/>
              <a:gd name="T22" fmla="*/ 2147483647 w 1866"/>
              <a:gd name="T23" fmla="*/ 875417169 h 10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866" h="1013">
                <a:moveTo>
                  <a:pt x="1785" y="0"/>
                </a:moveTo>
                <a:cubicBezTo>
                  <a:pt x="1651" y="64"/>
                  <a:pt x="1517" y="129"/>
                  <a:pt x="1354" y="214"/>
                </a:cubicBezTo>
                <a:cubicBezTo>
                  <a:pt x="1191" y="299"/>
                  <a:pt x="1000" y="406"/>
                  <a:pt x="810" y="508"/>
                </a:cubicBezTo>
                <a:cubicBezTo>
                  <a:pt x="620" y="610"/>
                  <a:pt x="345" y="750"/>
                  <a:pt x="216" y="827"/>
                </a:cubicBezTo>
                <a:cubicBezTo>
                  <a:pt x="87" y="904"/>
                  <a:pt x="69" y="941"/>
                  <a:pt x="35" y="970"/>
                </a:cubicBezTo>
                <a:cubicBezTo>
                  <a:pt x="1" y="999"/>
                  <a:pt x="0" y="996"/>
                  <a:pt x="10" y="1002"/>
                </a:cubicBezTo>
                <a:cubicBezTo>
                  <a:pt x="20" y="1008"/>
                  <a:pt x="56" y="1013"/>
                  <a:pt x="97" y="1008"/>
                </a:cubicBezTo>
                <a:cubicBezTo>
                  <a:pt x="138" y="1003"/>
                  <a:pt x="175" y="993"/>
                  <a:pt x="254" y="970"/>
                </a:cubicBezTo>
                <a:cubicBezTo>
                  <a:pt x="333" y="947"/>
                  <a:pt x="449" y="912"/>
                  <a:pt x="572" y="870"/>
                </a:cubicBezTo>
                <a:cubicBezTo>
                  <a:pt x="695" y="828"/>
                  <a:pt x="848" y="770"/>
                  <a:pt x="991" y="720"/>
                </a:cubicBezTo>
                <a:cubicBezTo>
                  <a:pt x="1134" y="670"/>
                  <a:pt x="1283" y="616"/>
                  <a:pt x="1429" y="570"/>
                </a:cubicBezTo>
                <a:cubicBezTo>
                  <a:pt x="1575" y="524"/>
                  <a:pt x="1720" y="484"/>
                  <a:pt x="1866" y="44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7" name="Text Box 12">
            <a:extLst>
              <a:ext uri="{FF2B5EF4-FFF2-40B4-BE49-F238E27FC236}">
                <a16:creationId xmlns:a16="http://schemas.microsoft.com/office/drawing/2014/main" id="{DA3FD1A0-81C5-A246-82A7-64128F5AB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4985" y="3767138"/>
            <a:ext cx="692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/>
              <a:t>mean</a:t>
            </a:r>
          </a:p>
          <a:p>
            <a:r>
              <a:rPr lang="en-US" sz="1600"/>
              <a:t>slope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479497E-4D90-F04E-9AC6-E8274BF19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847" y="4244975"/>
            <a:ext cx="2667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49" name="Line 14">
            <a:extLst>
              <a:ext uri="{FF2B5EF4-FFF2-40B4-BE49-F238E27FC236}">
                <a16:creationId xmlns:a16="http://schemas.microsoft.com/office/drawing/2014/main" id="{00CDE6A7-D57F-7B4F-8E0B-82A14E946B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21785" y="4111625"/>
            <a:ext cx="249237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0" name="Line 15">
            <a:extLst>
              <a:ext uri="{FF2B5EF4-FFF2-40B4-BE49-F238E27FC236}">
                <a16:creationId xmlns:a16="http://schemas.microsoft.com/office/drawing/2014/main" id="{7CAFBF2F-8B80-764A-B852-695FCA029B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5547" y="4275138"/>
            <a:ext cx="158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1" name="Text Box 16">
            <a:extLst>
              <a:ext uri="{FF2B5EF4-FFF2-40B4-BE49-F238E27FC236}">
                <a16:creationId xmlns:a16="http://schemas.microsoft.com/office/drawing/2014/main" id="{246D29EF-8535-3041-ABF1-7F79EF2C5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997" y="3606800"/>
            <a:ext cx="10080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600"/>
              <a:t>down-dip</a:t>
            </a:r>
          </a:p>
          <a:p>
            <a:pPr algn="ctr"/>
            <a:r>
              <a:rPr lang="en-US" sz="1600"/>
              <a:t>limb</a:t>
            </a:r>
          </a:p>
        </p:txBody>
      </p:sp>
      <p:sp>
        <p:nvSpPr>
          <p:cNvPr id="52" name="Text Box 17">
            <a:extLst>
              <a:ext uri="{FF2B5EF4-FFF2-40B4-BE49-F238E27FC236}">
                <a16:creationId xmlns:a16="http://schemas.microsoft.com/office/drawing/2014/main" id="{73433210-EE2D-7C44-BCCA-CC255C13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9510" y="4513263"/>
            <a:ext cx="749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600"/>
              <a:t>up-dip</a:t>
            </a:r>
          </a:p>
          <a:p>
            <a:pPr algn="ctr"/>
            <a:r>
              <a:rPr lang="en-US" sz="1600"/>
              <a:t>limb</a:t>
            </a:r>
          </a:p>
        </p:txBody>
      </p:sp>
      <p:sp>
        <p:nvSpPr>
          <p:cNvPr id="53" name="Text Box 18">
            <a:extLst>
              <a:ext uri="{FF2B5EF4-FFF2-40B4-BE49-F238E27FC236}">
                <a16:creationId xmlns:a16="http://schemas.microsoft.com/office/drawing/2014/main" id="{65CE9657-1722-8042-A4AE-B9A451B92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97" y="3149600"/>
            <a:ext cx="43460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Recall the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 –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plot for a </a:t>
            </a:r>
          </a:p>
          <a:p>
            <a:r>
              <a:rPr lang="en-US" dirty="0">
                <a:solidFill>
                  <a:srgbClr val="0039AC"/>
                </a:solidFill>
              </a:rPr>
              <a:t>dipping layer: Could average</a:t>
            </a:r>
          </a:p>
          <a:p>
            <a:r>
              <a:rPr lang="en-US" i="1" dirty="0">
                <a:solidFill>
                  <a:srgbClr val="0039AC"/>
                </a:solidFill>
                <a:latin typeface="Times New Roman" charset="0"/>
              </a:rPr>
              <a:t>         </a:t>
            </a:r>
            <a:r>
              <a:rPr lang="en-US" dirty="0">
                <a:solidFill>
                  <a:srgbClr val="0039AC"/>
                </a:solidFill>
              </a:rPr>
              <a:t>         to get a line with</a:t>
            </a:r>
          </a:p>
          <a:p>
            <a:r>
              <a:rPr lang="en-US" dirty="0">
                <a:solidFill>
                  <a:srgbClr val="0039AC"/>
                </a:solidFill>
              </a:rPr>
              <a:t>slope </a:t>
            </a:r>
            <a:r>
              <a:rPr lang="en-US" dirty="0">
                <a:latin typeface="Times New Roman" charset="0"/>
              </a:rPr>
              <a:t>1/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solidFill>
                  <a:srgbClr val="0039AC"/>
                </a:solidFill>
              </a:rPr>
              <a:t>, and the difference</a:t>
            </a:r>
          </a:p>
          <a:p>
            <a:r>
              <a:rPr lang="en-US" dirty="0">
                <a:solidFill>
                  <a:srgbClr val="0039AC"/>
                </a:solidFill>
              </a:rPr>
              <a:t>between the line and the limbs</a:t>
            </a:r>
          </a:p>
          <a:p>
            <a:r>
              <a:rPr lang="en-US" dirty="0">
                <a:solidFill>
                  <a:srgbClr val="0039AC"/>
                </a:solidFill>
              </a:rPr>
              <a:t>related to the dip angle: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721D0ED-8FC8-814B-BF11-FB4677C37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10" y="3859213"/>
            <a:ext cx="1284287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55" name="Line 20">
            <a:extLst>
              <a:ext uri="{FF2B5EF4-FFF2-40B4-BE49-F238E27FC236}">
                <a16:creationId xmlns:a16="http://schemas.microsoft.com/office/drawing/2014/main" id="{B7EA2FD3-B147-0E46-9B00-931E5CF815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24397" y="4413250"/>
            <a:ext cx="4100513" cy="1555750"/>
          </a:xfrm>
          <a:prstGeom prst="line">
            <a:avLst/>
          </a:prstGeom>
          <a:noFill/>
          <a:ln w="25400">
            <a:solidFill>
              <a:srgbClr val="00FF0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2F98354-9DE9-9D4D-8B7C-D4AB9C7F1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22" y="5561013"/>
            <a:ext cx="31559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57" name="AutoShape 22">
            <a:extLst>
              <a:ext uri="{FF2B5EF4-FFF2-40B4-BE49-F238E27FC236}">
                <a16:creationId xmlns:a16="http://schemas.microsoft.com/office/drawing/2014/main" id="{75E7ABCE-85C6-9C48-8706-94AA4B2DF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97" y="5400675"/>
            <a:ext cx="1447800" cy="1173163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FF0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49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794619C-DB5C-394C-8951-71508D741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25" y="1808956"/>
            <a:ext cx="5867400" cy="44021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E9ED44AC-6778-C94F-973D-D23388E23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488" y="6177756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x</a:t>
            </a:r>
            <a:endParaRPr lang="en-US"/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F779B0A9-4C8D-3D4A-9B14-8EB4D570E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5" y="4315619"/>
            <a:ext cx="804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T</a:t>
            </a:r>
            <a:r>
              <a:rPr lang="en-US" i="1" baseline="-25000">
                <a:latin typeface="Times New Roman" charset="0"/>
              </a:rPr>
              <a:t>NMO</a:t>
            </a:r>
            <a:endParaRPr lang="en-US"/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0B831A04-1AE1-4844-98DB-B74F27424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725" y="3758406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/>
              <a:t>mean</a:t>
            </a:r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E9CAC1B5-D4BD-2549-ACA6-BC0692FE7E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92925" y="4171156"/>
            <a:ext cx="24923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4B1C7700-C367-EC40-9394-BD1F2EEDB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5" y="4047331"/>
            <a:ext cx="10080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600"/>
              <a:t>down-dip</a:t>
            </a:r>
          </a:p>
          <a:p>
            <a:pPr algn="ctr"/>
            <a:r>
              <a:rPr lang="en-US" sz="1600"/>
              <a:t>limb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CCF1FA36-50A4-6F42-9742-168AD27DC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0925" y="5209381"/>
            <a:ext cx="749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600"/>
              <a:t>up-dip</a:t>
            </a:r>
          </a:p>
          <a:p>
            <a:pPr algn="ctr"/>
            <a:r>
              <a:rPr lang="en-US" sz="1600"/>
              <a:t>limb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2FDE22C-97EC-BB42-94BB-C524DDBA1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640556"/>
            <a:ext cx="5762625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9" name="AutoShape 11">
            <a:extLst>
              <a:ext uri="{FF2B5EF4-FFF2-40B4-BE49-F238E27FC236}">
                <a16:creationId xmlns:a16="http://schemas.microsoft.com/office/drawing/2014/main" id="{C6757360-B3DA-7142-ADBE-E8838059E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6963" y="808831"/>
            <a:ext cx="563562" cy="4667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FF0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FC884C-AD69-C748-9DCD-E44B2DAC9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5" y="5260181"/>
            <a:ext cx="19050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1" name="Freeform 20">
            <a:extLst>
              <a:ext uri="{FF2B5EF4-FFF2-40B4-BE49-F238E27FC236}">
                <a16:creationId xmlns:a16="http://schemas.microsoft.com/office/drawing/2014/main" id="{477CC64D-F40E-4949-802C-257A30DDC4EF}"/>
              </a:ext>
            </a:extLst>
          </p:cNvPr>
          <p:cNvSpPr>
            <a:spLocks/>
          </p:cNvSpPr>
          <p:nvPr/>
        </p:nvSpPr>
        <p:spPr bwMode="auto">
          <a:xfrm>
            <a:off x="2397125" y="4198144"/>
            <a:ext cx="4543425" cy="2011362"/>
          </a:xfrm>
          <a:custGeom>
            <a:avLst/>
            <a:gdLst>
              <a:gd name="T0" fmla="*/ 0 w 2862"/>
              <a:gd name="T1" fmla="*/ 2147483647 h 1267"/>
              <a:gd name="T2" fmla="*/ 1587698438 w 2862"/>
              <a:gd name="T3" fmla="*/ 2147483647 h 1267"/>
              <a:gd name="T4" fmla="*/ 2147483647 w 2862"/>
              <a:gd name="T5" fmla="*/ 2147483647 h 1267"/>
              <a:gd name="T6" fmla="*/ 2147483647 w 2862"/>
              <a:gd name="T7" fmla="*/ 1998482616 h 1267"/>
              <a:gd name="T8" fmla="*/ 2147483647 w 2862"/>
              <a:gd name="T9" fmla="*/ 1212194061 h 1267"/>
              <a:gd name="T10" fmla="*/ 2147483647 w 2862"/>
              <a:gd name="T11" fmla="*/ 0 h 12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62" h="1267">
                <a:moveTo>
                  <a:pt x="0" y="1267"/>
                </a:moveTo>
                <a:cubicBezTo>
                  <a:pt x="213" y="1235"/>
                  <a:pt x="427" y="1203"/>
                  <a:pt x="630" y="1162"/>
                </a:cubicBezTo>
                <a:cubicBezTo>
                  <a:pt x="833" y="1121"/>
                  <a:pt x="1022" y="1079"/>
                  <a:pt x="1218" y="1018"/>
                </a:cubicBezTo>
                <a:cubicBezTo>
                  <a:pt x="1414" y="957"/>
                  <a:pt x="1620" y="882"/>
                  <a:pt x="1805" y="793"/>
                </a:cubicBezTo>
                <a:cubicBezTo>
                  <a:pt x="1990" y="704"/>
                  <a:pt x="2154" y="613"/>
                  <a:pt x="2330" y="481"/>
                </a:cubicBezTo>
                <a:cubicBezTo>
                  <a:pt x="2506" y="349"/>
                  <a:pt x="2684" y="174"/>
                  <a:pt x="2862" y="0"/>
                </a:cubicBezTo>
              </a:path>
            </a:pathLst>
          </a:custGeom>
          <a:noFill/>
          <a:ln w="38100">
            <a:solidFill>
              <a:srgbClr val="0039A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0B2FDE27-62D5-0F40-B365-18FB0F69D762}"/>
              </a:ext>
            </a:extLst>
          </p:cNvPr>
          <p:cNvSpPr>
            <a:spLocks/>
          </p:cNvSpPr>
          <p:nvPr/>
        </p:nvSpPr>
        <p:spPr bwMode="auto">
          <a:xfrm rot="21293446">
            <a:off x="2308225" y="4010819"/>
            <a:ext cx="4543425" cy="2011362"/>
          </a:xfrm>
          <a:custGeom>
            <a:avLst/>
            <a:gdLst>
              <a:gd name="T0" fmla="*/ 0 w 2862"/>
              <a:gd name="T1" fmla="*/ 2147483647 h 1267"/>
              <a:gd name="T2" fmla="*/ 1587698438 w 2862"/>
              <a:gd name="T3" fmla="*/ 2147483647 h 1267"/>
              <a:gd name="T4" fmla="*/ 2147483647 w 2862"/>
              <a:gd name="T5" fmla="*/ 2147483647 h 1267"/>
              <a:gd name="T6" fmla="*/ 2147483647 w 2862"/>
              <a:gd name="T7" fmla="*/ 1998482616 h 1267"/>
              <a:gd name="T8" fmla="*/ 2147483647 w 2862"/>
              <a:gd name="T9" fmla="*/ 1212194061 h 1267"/>
              <a:gd name="T10" fmla="*/ 2147483647 w 2862"/>
              <a:gd name="T11" fmla="*/ 0 h 12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62" h="1267">
                <a:moveTo>
                  <a:pt x="0" y="1267"/>
                </a:moveTo>
                <a:cubicBezTo>
                  <a:pt x="213" y="1235"/>
                  <a:pt x="427" y="1203"/>
                  <a:pt x="630" y="1162"/>
                </a:cubicBezTo>
                <a:cubicBezTo>
                  <a:pt x="833" y="1121"/>
                  <a:pt x="1022" y="1079"/>
                  <a:pt x="1218" y="1018"/>
                </a:cubicBezTo>
                <a:cubicBezTo>
                  <a:pt x="1414" y="957"/>
                  <a:pt x="1620" y="882"/>
                  <a:pt x="1805" y="793"/>
                </a:cubicBezTo>
                <a:cubicBezTo>
                  <a:pt x="1990" y="704"/>
                  <a:pt x="2154" y="613"/>
                  <a:pt x="2330" y="481"/>
                </a:cubicBezTo>
                <a:cubicBezTo>
                  <a:pt x="2506" y="349"/>
                  <a:pt x="2684" y="174"/>
                  <a:pt x="2862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A679E964-B3CE-7B41-9B8A-6FF28A05046E}"/>
              </a:ext>
            </a:extLst>
          </p:cNvPr>
          <p:cNvSpPr>
            <a:spLocks/>
          </p:cNvSpPr>
          <p:nvPr/>
        </p:nvSpPr>
        <p:spPr bwMode="auto">
          <a:xfrm rot="315829">
            <a:off x="2501900" y="4426744"/>
            <a:ext cx="4543425" cy="2011362"/>
          </a:xfrm>
          <a:custGeom>
            <a:avLst/>
            <a:gdLst>
              <a:gd name="T0" fmla="*/ 0 w 2862"/>
              <a:gd name="T1" fmla="*/ 2147483647 h 1267"/>
              <a:gd name="T2" fmla="*/ 1587698438 w 2862"/>
              <a:gd name="T3" fmla="*/ 2147483647 h 1267"/>
              <a:gd name="T4" fmla="*/ 2147483647 w 2862"/>
              <a:gd name="T5" fmla="*/ 2147483647 h 1267"/>
              <a:gd name="T6" fmla="*/ 2147483647 w 2862"/>
              <a:gd name="T7" fmla="*/ 1998482616 h 1267"/>
              <a:gd name="T8" fmla="*/ 2147483647 w 2862"/>
              <a:gd name="T9" fmla="*/ 1212194061 h 1267"/>
              <a:gd name="T10" fmla="*/ 2147483647 w 2862"/>
              <a:gd name="T11" fmla="*/ 0 h 12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62" h="1267">
                <a:moveTo>
                  <a:pt x="0" y="1267"/>
                </a:moveTo>
                <a:cubicBezTo>
                  <a:pt x="213" y="1235"/>
                  <a:pt x="427" y="1203"/>
                  <a:pt x="630" y="1162"/>
                </a:cubicBezTo>
                <a:cubicBezTo>
                  <a:pt x="833" y="1121"/>
                  <a:pt x="1022" y="1079"/>
                  <a:pt x="1218" y="1018"/>
                </a:cubicBezTo>
                <a:cubicBezTo>
                  <a:pt x="1414" y="957"/>
                  <a:pt x="1620" y="882"/>
                  <a:pt x="1805" y="793"/>
                </a:cubicBezTo>
                <a:cubicBezTo>
                  <a:pt x="1990" y="704"/>
                  <a:pt x="2154" y="613"/>
                  <a:pt x="2330" y="481"/>
                </a:cubicBezTo>
                <a:cubicBezTo>
                  <a:pt x="2506" y="349"/>
                  <a:pt x="2684" y="174"/>
                  <a:pt x="2862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468B0E7-B03C-C349-945A-BAE505A7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3942556"/>
            <a:ext cx="1143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5" name="Line 17">
            <a:extLst>
              <a:ext uri="{FF2B5EF4-FFF2-40B4-BE49-F238E27FC236}">
                <a16:creationId xmlns:a16="http://schemas.microsoft.com/office/drawing/2014/main" id="{3F05644B-427F-A240-95CA-2A9346AF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91263" y="4336256"/>
            <a:ext cx="0" cy="873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18">
            <a:extLst>
              <a:ext uri="{FF2B5EF4-FFF2-40B4-BE49-F238E27FC236}">
                <a16:creationId xmlns:a16="http://schemas.microsoft.com/office/drawing/2014/main" id="{4B2C0F71-55E8-FB45-B021-CF13EFB2C8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15074" y="1255929"/>
            <a:ext cx="3673857" cy="3347027"/>
          </a:xfrm>
          <a:prstGeom prst="line">
            <a:avLst/>
          </a:prstGeom>
          <a:noFill/>
          <a:ln w="25400">
            <a:solidFill>
              <a:srgbClr val="00FF0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Text Box 19">
            <a:extLst>
              <a:ext uri="{FF2B5EF4-FFF2-40B4-BE49-F238E27FC236}">
                <a16:creationId xmlns:a16="http://schemas.microsoft.com/office/drawing/2014/main" id="{AE37D5A7-762D-214F-BDBA-BFE627852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0725" y="1929465"/>
            <a:ext cx="223971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We can </a:t>
            </a:r>
          </a:p>
          <a:p>
            <a:r>
              <a:rPr lang="en-US" dirty="0">
                <a:solidFill>
                  <a:srgbClr val="0039AC"/>
                </a:solidFill>
              </a:rPr>
              <a:t>similarly use</a:t>
            </a:r>
          </a:p>
          <a:p>
            <a:r>
              <a:rPr lang="en-US" dirty="0">
                <a:solidFill>
                  <a:srgbClr val="0039AC"/>
                </a:solidFill>
              </a:rPr>
              <a:t>the (observed)</a:t>
            </a:r>
          </a:p>
          <a:p>
            <a:r>
              <a:rPr lang="en-US" dirty="0">
                <a:solidFill>
                  <a:srgbClr val="0039AC"/>
                </a:solidFill>
              </a:rPr>
              <a:t>difference</a:t>
            </a:r>
          </a:p>
          <a:p>
            <a:r>
              <a:rPr lang="en-US" dirty="0">
                <a:solidFill>
                  <a:srgbClr val="0039AC"/>
                </a:solidFill>
              </a:rPr>
              <a:t>between </a:t>
            </a:r>
          </a:p>
          <a:p>
            <a:r>
              <a:rPr lang="en-US" dirty="0">
                <a:solidFill>
                  <a:srgbClr val="0039AC"/>
                </a:solidFill>
              </a:rPr>
              <a:t>up-dip &amp; </a:t>
            </a:r>
          </a:p>
          <a:p>
            <a:r>
              <a:rPr lang="en-US" dirty="0">
                <a:solidFill>
                  <a:srgbClr val="0039AC"/>
                </a:solidFill>
              </a:rPr>
              <a:t>down-dip NMO</a:t>
            </a:r>
          </a:p>
          <a:p>
            <a:r>
              <a:rPr lang="en-US" dirty="0">
                <a:solidFill>
                  <a:srgbClr val="0039AC"/>
                </a:solidFill>
              </a:rPr>
              <a:t>to estimate dip</a:t>
            </a:r>
          </a:p>
          <a:p>
            <a:r>
              <a:rPr lang="en-US" dirty="0">
                <a:solidFill>
                  <a:srgbClr val="0039AC"/>
                </a:solidFill>
              </a:rPr>
              <a:t>via: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339FF60-4215-1045-8554-74500DE5A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562769"/>
            <a:ext cx="27749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9" name="Text Box 21">
            <a:extLst>
              <a:ext uri="{FF2B5EF4-FFF2-40B4-BE49-F238E27FC236}">
                <a16:creationId xmlns:a16="http://schemas.microsoft.com/office/drawing/2014/main" id="{AA220FF6-E37B-8F46-96B6-6A1E48E6C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850" y="154890"/>
            <a:ext cx="4381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>
                <a:solidFill>
                  <a:srgbClr val="0039AC"/>
                </a:solidFill>
                <a:cs typeface="+mn-cs"/>
              </a:rPr>
              <a:t>Binomial series approximation:</a:t>
            </a:r>
          </a:p>
        </p:txBody>
      </p:sp>
    </p:spTree>
    <p:extLst>
      <p:ext uri="{BB962C8B-B14F-4D97-AF65-F5344CB8AC3E}">
        <p14:creationId xmlns:p14="http://schemas.microsoft.com/office/powerpoint/2010/main" val="42779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5">
            <a:extLst>
              <a:ext uri="{FF2B5EF4-FFF2-40B4-BE49-F238E27FC236}">
                <a16:creationId xmlns:a16="http://schemas.microsoft.com/office/drawing/2014/main" id="{D41A978A-EC91-0A27-210D-EDE892F44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704" y="2258950"/>
            <a:ext cx="8345874" cy="210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 continued: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Seismic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Reflection Method: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latin typeface="Times New Roman" charset="0"/>
                <a:cs typeface="ＭＳ Ｐゴシック" charset="0"/>
              </a:rPr>
              <a:t> –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Method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On a plot of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solidFill>
                  <a:schemeClr val="tx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vs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 for a single layer: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br>
              <a:rPr lang="en-US" dirty="0">
                <a:solidFill>
                  <a:schemeClr val="accent2"/>
                </a:solidFill>
              </a:rPr>
            </a:br>
            <a:endParaRPr lang="en-US" sz="11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For dipping layer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Mean slope is     ; limb separation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0E5386-3B29-C297-6AEE-2A697A00E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736" y="3115693"/>
            <a:ext cx="968375" cy="684212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9771A3-2900-FA5F-CBBC-13E1208AD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736" y="3098230"/>
            <a:ext cx="1039813" cy="719138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163FC8-E3C5-94F2-710E-382835C78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936" y="3098230"/>
            <a:ext cx="863600" cy="719138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B4024E-43CA-43BA-8B3B-34A82E5F0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574" y="3098230"/>
            <a:ext cx="950912" cy="719138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5EEDFC-1BEF-ACCA-8AFC-4F41306A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936" y="3875151"/>
            <a:ext cx="3016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757B9E-D0DE-52CD-6796-33152C420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296" y="3933888"/>
            <a:ext cx="11430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" name="Text Box 80">
            <a:extLst>
              <a:ext uri="{FF2B5EF4-FFF2-40B4-BE49-F238E27FC236}">
                <a16:creationId xmlns:a16="http://schemas.microsoft.com/office/drawing/2014/main" id="{1D646487-7E44-3B0A-BC3C-2A94D0D7E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111" y="3182368"/>
            <a:ext cx="5810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000" dirty="0">
                <a:sym typeface="Symbol" charset="0"/>
              </a:rPr>
              <a:t>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8439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46A9F11E-D998-B445-8AE0-C288DE256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75" y="1756569"/>
            <a:ext cx="5257800" cy="403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" name="Picture 40" descr="p1">
            <a:extLst>
              <a:ext uri="{FF2B5EF4-FFF2-40B4-BE49-F238E27FC236}">
                <a16:creationId xmlns:a16="http://schemas.microsoft.com/office/drawing/2014/main" id="{6784FE68-F37D-6E41-B2D0-98DCB83F5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t="2951" r="3610" b="8630"/>
          <a:stretch>
            <a:fillRect/>
          </a:stretch>
        </p:blipFill>
        <p:spPr bwMode="auto">
          <a:xfrm rot="-5400000">
            <a:off x="-45269" y="1679575"/>
            <a:ext cx="6142038" cy="3498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5">
            <a:extLst>
              <a:ext uri="{FF2B5EF4-FFF2-40B4-BE49-F238E27FC236}">
                <a16:creationId xmlns:a16="http://schemas.microsoft.com/office/drawing/2014/main" id="{506A4D90-A297-8E4C-9C60-FC66FC9E3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00" y="473869"/>
            <a:ext cx="62937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latin typeface="Times New Roman" charset="0"/>
                <a:cs typeface="ＭＳ Ｐゴシック" charset="0"/>
              </a:rPr>
              <a:t> –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Method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plus a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n assumption of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a single-layer approximation is the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approach taken to inverting data in </a:t>
            </a:r>
            <a:r>
              <a:rPr lang="en-US" i="1" dirty="0">
                <a:solidFill>
                  <a:schemeClr val="tx2"/>
                </a:solidFill>
                <a:cs typeface="ＭＳ Ｐゴシック" charset="0"/>
              </a:rPr>
              <a:t>Reflect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2387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35F4A7E9-E9F3-4447-80DE-3CE30F174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18" y="2261027"/>
            <a:ext cx="4622800" cy="354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" name="Picture 50" descr="p2">
            <a:extLst>
              <a:ext uri="{FF2B5EF4-FFF2-40B4-BE49-F238E27FC236}">
                <a16:creationId xmlns:a16="http://schemas.microsoft.com/office/drawing/2014/main" id="{3046E2C0-10ED-3542-9AEB-19FC7697E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9900" y="1414095"/>
            <a:ext cx="6553200" cy="4008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x1">
            <a:extLst>
              <a:ext uri="{FF2B5EF4-FFF2-40B4-BE49-F238E27FC236}">
                <a16:creationId xmlns:a16="http://schemas.microsoft.com/office/drawing/2014/main" id="{FA8C69D7-0EB5-9B42-92B2-E7E8A74F6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1900" r="15462" b="9192"/>
          <a:stretch>
            <a:fillRect/>
          </a:stretch>
        </p:blipFill>
        <p:spPr bwMode="auto">
          <a:xfrm>
            <a:off x="2713831" y="3570714"/>
            <a:ext cx="2125662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Box 6">
            <a:extLst>
              <a:ext uri="{FF2B5EF4-FFF2-40B4-BE49-F238E27FC236}">
                <a16:creationId xmlns:a16="http://schemas.microsoft.com/office/drawing/2014/main" id="{A24ED143-A0D1-7E48-AB52-3D90DC767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043" y="141714"/>
            <a:ext cx="49776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This also works for multiple layers–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However instead of explicitly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solving e.g.: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C15CD23-43C6-9B49-B983-E1D5D76A4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518" y="1313289"/>
            <a:ext cx="4191000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5" name="Text Box 8">
            <a:extLst>
              <a:ext uri="{FF2B5EF4-FFF2-40B4-BE49-F238E27FC236}">
                <a16:creationId xmlns:a16="http://schemas.microsoft.com/office/drawing/2014/main" id="{52CFA51D-EC0C-C348-B354-CC8A9D858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043" y="5885289"/>
            <a:ext cx="45587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We use an approximation called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Dix Equation</a:t>
            </a:r>
            <a:endParaRPr lang="en-US" dirty="0">
              <a:solidFill>
                <a:srgbClr val="FF0000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0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8F25911-D65F-A44C-AE9F-511C5E335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157" y="1213872"/>
            <a:ext cx="7848600" cy="1220788"/>
          </a:xfrm>
          <a:prstGeom prst="rect">
            <a:avLst/>
          </a:prstGeom>
          <a:solidFill>
            <a:srgbClr val="F2D9D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6B0C461E-ED5D-6640-B3FD-829BCE3D4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007" y="788422"/>
            <a:ext cx="457200" cy="304800"/>
          </a:xfrm>
          <a:prstGeom prst="cloudCallout">
            <a:avLst>
              <a:gd name="adj1" fmla="val -9375"/>
              <a:gd name="adj2" fmla="val 94273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20" name="AutoShape 5">
            <a:extLst>
              <a:ext uri="{FF2B5EF4-FFF2-40B4-BE49-F238E27FC236}">
                <a16:creationId xmlns:a16="http://schemas.microsoft.com/office/drawing/2014/main" id="{41540D6E-0696-4140-A564-86F86E89D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8820" y="1017022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840720-A696-2E41-81A9-67B227AB8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157" y="2434660"/>
            <a:ext cx="7848600" cy="1371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Line 7">
            <a:extLst>
              <a:ext uri="{FF2B5EF4-FFF2-40B4-BE49-F238E27FC236}">
                <a16:creationId xmlns:a16="http://schemas.microsoft.com/office/drawing/2014/main" id="{40C1825B-27B6-9D49-90AB-67BC591091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4957" y="1199585"/>
            <a:ext cx="9525" cy="1235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6DDFE976-CC03-A146-9714-B3089A4A9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807" y="159646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h</a:t>
            </a:r>
            <a:r>
              <a:rPr lang="en-US" baseline="-25000">
                <a:latin typeface="Times New Roman" charset="0"/>
                <a:cs typeface="ＭＳ Ｐゴシック" charset="0"/>
              </a:rPr>
              <a:t>1</a:t>
            </a:r>
            <a:endParaRPr lang="en-US">
              <a:cs typeface="ＭＳ Ｐゴシック" charset="0"/>
            </a:endParaRPr>
          </a:p>
        </p:txBody>
      </p:sp>
      <p:sp>
        <p:nvSpPr>
          <p:cNvPr id="24" name="Line 9">
            <a:extLst>
              <a:ext uri="{FF2B5EF4-FFF2-40B4-BE49-F238E27FC236}">
                <a16:creationId xmlns:a16="http://schemas.microsoft.com/office/drawing/2014/main" id="{2E5FA5A7-39E8-2F4E-A5E2-0781E0280A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6332" y="1040835"/>
            <a:ext cx="17065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2DD33BC1-142C-0C48-AF1D-4C8A47AE8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157" y="1213872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V</a:t>
            </a:r>
            <a:r>
              <a:rPr lang="en-US" baseline="-25000">
                <a:latin typeface="Times New Roman" charset="0"/>
                <a:cs typeface="ＭＳ Ｐゴシック" charset="0"/>
              </a:rPr>
              <a:t>1</a:t>
            </a:r>
            <a:endParaRPr lang="en-US">
              <a:cs typeface="ＭＳ Ｐゴシック" charset="0"/>
            </a:endParaRP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764631F8-D444-814E-9EEB-1D7FF90FF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157" y="670947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x</a:t>
            </a:r>
            <a:r>
              <a:rPr lang="en-US">
                <a:latin typeface="Times New Roman" charset="0"/>
                <a:cs typeface="ＭＳ Ｐゴシック" charset="0"/>
              </a:rPr>
              <a:t>/2</a:t>
            </a: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B2E56E3E-4777-F040-9DCE-35E3C3D05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157" y="2434660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V</a:t>
            </a:r>
            <a:r>
              <a:rPr lang="en-US" baseline="-25000">
                <a:latin typeface="Times New Roman" charset="0"/>
                <a:cs typeface="ＭＳ Ｐゴシック" charset="0"/>
              </a:rPr>
              <a:t>2</a:t>
            </a:r>
            <a:endParaRPr lang="en-US">
              <a:cs typeface="ＭＳ Ｐゴシック" charset="0"/>
            </a:endParaRPr>
          </a:p>
        </p:txBody>
      </p:sp>
      <p:sp>
        <p:nvSpPr>
          <p:cNvPr id="28" name="Line 13">
            <a:extLst>
              <a:ext uri="{FF2B5EF4-FFF2-40B4-BE49-F238E27FC236}">
                <a16:creationId xmlns:a16="http://schemas.microsoft.com/office/drawing/2014/main" id="{33A610A0-40B4-CA4A-915A-103146C6D2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6807" y="1212285"/>
            <a:ext cx="534988" cy="1200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921F0F1A-624E-B84F-B570-47CC826F3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8282" y="281566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h</a:t>
            </a:r>
            <a:r>
              <a:rPr lang="en-US" baseline="-25000">
                <a:latin typeface="Times New Roman" charset="0"/>
                <a:cs typeface="ＭＳ Ｐゴシック" charset="0"/>
              </a:rPr>
              <a:t>2</a:t>
            </a:r>
            <a:endParaRPr lang="en-US">
              <a:cs typeface="ＭＳ Ｐゴシック" charset="0"/>
            </a:endParaRPr>
          </a:p>
        </p:txBody>
      </p:sp>
      <p:sp>
        <p:nvSpPr>
          <p:cNvPr id="30" name="Line 15">
            <a:extLst>
              <a:ext uri="{FF2B5EF4-FFF2-40B4-BE49-F238E27FC236}">
                <a16:creationId xmlns:a16="http://schemas.microsoft.com/office/drawing/2014/main" id="{F10CCFFC-1581-4940-875F-C8A85FF369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98282" y="1217047"/>
            <a:ext cx="534988" cy="1200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Line 16">
            <a:extLst>
              <a:ext uri="{FF2B5EF4-FFF2-40B4-BE49-F238E27FC236}">
                <a16:creationId xmlns:a16="http://schemas.microsoft.com/office/drawing/2014/main" id="{8DEBD55C-0DC4-0A46-BF1B-1E05012CE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2907" y="2442597"/>
            <a:ext cx="1139825" cy="1358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Line 17">
            <a:extLst>
              <a:ext uri="{FF2B5EF4-FFF2-40B4-BE49-F238E27FC236}">
                <a16:creationId xmlns:a16="http://schemas.microsoft.com/office/drawing/2014/main" id="{6B2037C6-9792-7648-B07F-795AD99F20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26707" y="2445772"/>
            <a:ext cx="1139825" cy="1358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Line 18">
            <a:extLst>
              <a:ext uri="{FF2B5EF4-FFF2-40B4-BE49-F238E27FC236}">
                <a16:creationId xmlns:a16="http://schemas.microsoft.com/office/drawing/2014/main" id="{004EF2B5-9652-264B-A6D0-5AC5778356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2257" y="2434660"/>
            <a:ext cx="12700" cy="140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2" name="Line 19">
            <a:extLst>
              <a:ext uri="{FF2B5EF4-FFF2-40B4-BE49-F238E27FC236}">
                <a16:creationId xmlns:a16="http://schemas.microsoft.com/office/drawing/2014/main" id="{ABC9FCC5-50A9-7B43-99E5-2823F0AB8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6807" y="1215460"/>
            <a:ext cx="1706563" cy="2598737"/>
          </a:xfrm>
          <a:prstGeom prst="line">
            <a:avLst/>
          </a:prstGeom>
          <a:noFill/>
          <a:ln w="38100">
            <a:solidFill>
              <a:srgbClr val="00FF02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3" name="Line 20">
            <a:extLst>
              <a:ext uri="{FF2B5EF4-FFF2-40B4-BE49-F238E27FC236}">
                <a16:creationId xmlns:a16="http://schemas.microsoft.com/office/drawing/2014/main" id="{52FAB531-B0D1-094D-AE4C-61888D98C4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7020" y="1218635"/>
            <a:ext cx="1706562" cy="2598737"/>
          </a:xfrm>
          <a:prstGeom prst="line">
            <a:avLst/>
          </a:prstGeom>
          <a:noFill/>
          <a:ln w="38100">
            <a:solidFill>
              <a:srgbClr val="00FF02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Text Box 21">
            <a:extLst>
              <a:ext uri="{FF2B5EF4-FFF2-40B4-BE49-F238E27FC236}">
                <a16:creationId xmlns:a16="http://schemas.microsoft.com/office/drawing/2014/main" id="{3C4E34CE-A17C-E44C-A0F5-74E4F94D0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882" y="185172"/>
            <a:ext cx="91227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First, consider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Green’s method: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Recall the multiple layer case:</a:t>
            </a:r>
          </a:p>
        </p:txBody>
      </p:sp>
      <p:sp>
        <p:nvSpPr>
          <p:cNvPr id="45" name="Text Box 22">
            <a:extLst>
              <a:ext uri="{FF2B5EF4-FFF2-40B4-BE49-F238E27FC236}">
                <a16:creationId xmlns:a16="http://schemas.microsoft.com/office/drawing/2014/main" id="{1DF7228A-8EED-6941-A94E-0D354D359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082" y="3995172"/>
            <a:ext cx="828203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Solving for path length in each layer using Snell’s law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results in a complicated function of all velocities &amp;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thicknesses…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Green’s method: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Uses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latin typeface="Times New Roman" charset="0"/>
                <a:cs typeface="ＭＳ Ｐゴシック" charset="0"/>
              </a:rPr>
              <a:t> –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and ignores bending of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the ray to get approximate thicknesses and velocities of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second, third </a:t>
            </a:r>
            <a:r>
              <a:rPr lang="en-US" dirty="0" err="1">
                <a:solidFill>
                  <a:srgbClr val="0039AC"/>
                </a:solidFill>
                <a:cs typeface="ＭＳ Ｐゴシック" charset="0"/>
              </a:rPr>
              <a:t>etc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layers using the single-layer equation…</a:t>
            </a:r>
          </a:p>
        </p:txBody>
      </p:sp>
    </p:spTree>
    <p:extLst>
      <p:ext uri="{BB962C8B-B14F-4D97-AF65-F5344CB8AC3E}">
        <p14:creationId xmlns:p14="http://schemas.microsoft.com/office/powerpoint/2010/main" val="405546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B342FF2F-FE46-8849-936B-FF473E7AE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228725"/>
            <a:ext cx="7848600" cy="1220788"/>
          </a:xfrm>
          <a:prstGeom prst="rect">
            <a:avLst/>
          </a:prstGeom>
          <a:solidFill>
            <a:srgbClr val="F2D9D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6" name="AutoShape 4">
            <a:extLst>
              <a:ext uri="{FF2B5EF4-FFF2-40B4-BE49-F238E27FC236}">
                <a16:creationId xmlns:a16="http://schemas.microsoft.com/office/drawing/2014/main" id="{BD2B682C-F631-444E-B693-8291DA4A0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803275"/>
            <a:ext cx="457200" cy="304800"/>
          </a:xfrm>
          <a:prstGeom prst="cloudCallout">
            <a:avLst>
              <a:gd name="adj1" fmla="val -9375"/>
              <a:gd name="adj2" fmla="val 94273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87" name="AutoShape 5">
            <a:extLst>
              <a:ext uri="{FF2B5EF4-FFF2-40B4-BE49-F238E27FC236}">
                <a16:creationId xmlns:a16="http://schemas.microsoft.com/office/drawing/2014/main" id="{7747B499-8F5E-8841-B696-BC31A9A0D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263" y="1031875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>
              <a:cs typeface="ＭＳ Ｐゴシック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691A2D9-BAB8-2C49-B0FA-4124A585F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449513"/>
            <a:ext cx="7848600" cy="1371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9" name="Line 7">
            <a:extLst>
              <a:ext uri="{FF2B5EF4-FFF2-40B4-BE49-F238E27FC236}">
                <a16:creationId xmlns:a16="http://schemas.microsoft.com/office/drawing/2014/main" id="{F8FC38C3-648B-424D-A662-C0511C3658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1214438"/>
            <a:ext cx="9525" cy="1235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0" name="Text Box 8">
            <a:extLst>
              <a:ext uri="{FF2B5EF4-FFF2-40B4-BE49-F238E27FC236}">
                <a16:creationId xmlns:a16="http://schemas.microsoft.com/office/drawing/2014/main" id="{498F2871-DF67-B343-ABFE-6BAC5FFE5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1611313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h</a:t>
            </a:r>
            <a:r>
              <a:rPr lang="en-US" baseline="-25000">
                <a:latin typeface="Times New Roman" charset="0"/>
                <a:cs typeface="ＭＳ Ｐゴシック" charset="0"/>
              </a:rPr>
              <a:t>1</a:t>
            </a:r>
            <a:endParaRPr lang="en-US">
              <a:cs typeface="ＭＳ Ｐゴシック" charset="0"/>
            </a:endParaRPr>
          </a:p>
        </p:txBody>
      </p:sp>
      <p:sp>
        <p:nvSpPr>
          <p:cNvPr id="91" name="Line 9">
            <a:extLst>
              <a:ext uri="{FF2B5EF4-FFF2-40B4-BE49-F238E27FC236}">
                <a16:creationId xmlns:a16="http://schemas.microsoft.com/office/drawing/2014/main" id="{F080F737-2001-EC4A-B845-21B827D084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4775" y="1055688"/>
            <a:ext cx="17065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2" name="Text Box 10">
            <a:extLst>
              <a:ext uri="{FF2B5EF4-FFF2-40B4-BE49-F238E27FC236}">
                <a16:creationId xmlns:a16="http://schemas.microsoft.com/office/drawing/2014/main" id="{73BF89AF-25A5-604F-AFBC-D432634BE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228725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V</a:t>
            </a:r>
            <a:r>
              <a:rPr lang="en-US" baseline="-25000">
                <a:latin typeface="Times New Roman" charset="0"/>
                <a:cs typeface="ＭＳ Ｐゴシック" charset="0"/>
              </a:rPr>
              <a:t>1</a:t>
            </a:r>
            <a:endParaRPr lang="en-US">
              <a:cs typeface="ＭＳ Ｐゴシック" charset="0"/>
            </a:endParaRPr>
          </a:p>
        </p:txBody>
      </p:sp>
      <p:sp>
        <p:nvSpPr>
          <p:cNvPr id="93" name="Text Box 11">
            <a:extLst>
              <a:ext uri="{FF2B5EF4-FFF2-40B4-BE49-F238E27FC236}">
                <a16:creationId xmlns:a16="http://schemas.microsoft.com/office/drawing/2014/main" id="{23A8623D-2447-E24C-A5C1-32408B2F7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85800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x</a:t>
            </a:r>
            <a:r>
              <a:rPr lang="en-US">
                <a:latin typeface="Times New Roman" charset="0"/>
                <a:cs typeface="ＭＳ Ｐゴシック" charset="0"/>
              </a:rPr>
              <a:t>/2</a:t>
            </a:r>
          </a:p>
        </p:txBody>
      </p:sp>
      <p:sp>
        <p:nvSpPr>
          <p:cNvPr id="94" name="Text Box 12">
            <a:extLst>
              <a:ext uri="{FF2B5EF4-FFF2-40B4-BE49-F238E27FC236}">
                <a16:creationId xmlns:a16="http://schemas.microsoft.com/office/drawing/2014/main" id="{53C2A8F7-4980-F646-8D02-5F3F8F445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449513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V</a:t>
            </a:r>
            <a:r>
              <a:rPr lang="en-US" baseline="-25000">
                <a:latin typeface="Times New Roman" charset="0"/>
                <a:cs typeface="ＭＳ Ｐゴシック" charset="0"/>
              </a:rPr>
              <a:t>2</a:t>
            </a:r>
            <a:endParaRPr lang="en-US">
              <a:cs typeface="ＭＳ Ｐゴシック" charset="0"/>
            </a:endParaRPr>
          </a:p>
        </p:txBody>
      </p:sp>
      <p:sp>
        <p:nvSpPr>
          <p:cNvPr id="95" name="Line 13">
            <a:extLst>
              <a:ext uri="{FF2B5EF4-FFF2-40B4-BE49-F238E27FC236}">
                <a16:creationId xmlns:a16="http://schemas.microsoft.com/office/drawing/2014/main" id="{98184DB2-FD92-AE4C-8B33-1C1AAF9D1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5250" y="1227138"/>
            <a:ext cx="534988" cy="1200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6" name="Text Box 14">
            <a:extLst>
              <a:ext uri="{FF2B5EF4-FFF2-40B4-BE49-F238E27FC236}">
                <a16:creationId xmlns:a16="http://schemas.microsoft.com/office/drawing/2014/main" id="{94CCE5DA-4E90-CE45-B72F-6A4CBE51B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2830513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h</a:t>
            </a:r>
            <a:r>
              <a:rPr lang="en-US" baseline="-25000">
                <a:latin typeface="Times New Roman" charset="0"/>
                <a:cs typeface="ＭＳ Ｐゴシック" charset="0"/>
              </a:rPr>
              <a:t>2</a:t>
            </a:r>
            <a:endParaRPr lang="en-US">
              <a:cs typeface="ＭＳ Ｐゴシック" charset="0"/>
            </a:endParaRPr>
          </a:p>
        </p:txBody>
      </p:sp>
      <p:sp>
        <p:nvSpPr>
          <p:cNvPr id="97" name="Line 15">
            <a:extLst>
              <a:ext uri="{FF2B5EF4-FFF2-40B4-BE49-F238E27FC236}">
                <a16:creationId xmlns:a16="http://schemas.microsoft.com/office/drawing/2014/main" id="{755FBCC4-ABE8-934C-B8EB-E02ECDB9DA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6725" y="1231900"/>
            <a:ext cx="534988" cy="1200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8" name="Line 16">
            <a:extLst>
              <a:ext uri="{FF2B5EF4-FFF2-40B4-BE49-F238E27FC236}">
                <a16:creationId xmlns:a16="http://schemas.microsoft.com/office/drawing/2014/main" id="{091B838A-6C69-014C-98C4-DC0D6D2654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1350" y="2457450"/>
            <a:ext cx="1139825" cy="1358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9" name="Line 17">
            <a:extLst>
              <a:ext uri="{FF2B5EF4-FFF2-40B4-BE49-F238E27FC236}">
                <a16:creationId xmlns:a16="http://schemas.microsoft.com/office/drawing/2014/main" id="{63E9E4BC-1F48-8F47-8EAE-09A3B88349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75150" y="2460625"/>
            <a:ext cx="1139825" cy="1358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0" name="Line 18">
            <a:extLst>
              <a:ext uri="{FF2B5EF4-FFF2-40B4-BE49-F238E27FC236}">
                <a16:creationId xmlns:a16="http://schemas.microsoft.com/office/drawing/2014/main" id="{A4156E72-938A-9944-973A-ED242428CD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30700" y="2449513"/>
            <a:ext cx="12700" cy="140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1" name="Line 19">
            <a:extLst>
              <a:ext uri="{FF2B5EF4-FFF2-40B4-BE49-F238E27FC236}">
                <a16:creationId xmlns:a16="http://schemas.microsoft.com/office/drawing/2014/main" id="{0B8AE5F4-3187-4944-9883-2215B6C981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5250" y="1230313"/>
            <a:ext cx="1706563" cy="2598737"/>
          </a:xfrm>
          <a:prstGeom prst="line">
            <a:avLst/>
          </a:prstGeom>
          <a:noFill/>
          <a:ln w="38100">
            <a:solidFill>
              <a:srgbClr val="00FF02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2" name="Line 20">
            <a:extLst>
              <a:ext uri="{FF2B5EF4-FFF2-40B4-BE49-F238E27FC236}">
                <a16:creationId xmlns:a16="http://schemas.microsoft.com/office/drawing/2014/main" id="{3AA902B0-1EA5-8B4A-8CE3-E9CBF9C1F9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35463" y="1233488"/>
            <a:ext cx="1706562" cy="2598737"/>
          </a:xfrm>
          <a:prstGeom prst="line">
            <a:avLst/>
          </a:prstGeom>
          <a:noFill/>
          <a:ln w="38100">
            <a:solidFill>
              <a:srgbClr val="00FF02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4" name="Text Box 22">
            <a:extLst>
              <a:ext uri="{FF2B5EF4-FFF2-40B4-BE49-F238E27FC236}">
                <a16:creationId xmlns:a16="http://schemas.microsoft.com/office/drawing/2014/main" id="{ABD780E4-259C-CD4A-9041-3C5625C50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518" y="4010025"/>
            <a:ext cx="29770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Green’s method:</a:t>
            </a:r>
            <a:endParaRPr lang="en-US" dirty="0">
              <a:solidFill>
                <a:srgbClr val="FF0000"/>
              </a:solidFill>
              <a:cs typeface="ＭＳ Ｐゴシック" charset="0"/>
            </a:endParaRP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D99ED908-F952-C243-8E62-EBF1B02A41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41326" y="4724400"/>
            <a:ext cx="3823335" cy="68580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5724D457-9B5E-A04C-A866-3BF00B503C4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25818" y="5680075"/>
            <a:ext cx="3067050" cy="720725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7AC077F-5693-4B42-A346-9557C7A89F0C}"/>
              </a:ext>
            </a:extLst>
          </p:cNvPr>
          <p:cNvSpPr/>
          <p:nvPr/>
        </p:nvSpPr>
        <p:spPr>
          <a:xfrm>
            <a:off x="4004044" y="4691270"/>
            <a:ext cx="1431235" cy="692899"/>
          </a:xfrm>
          <a:prstGeom prst="roundRect">
            <a:avLst/>
          </a:prstGeom>
          <a:noFill/>
          <a:ln w="28575">
            <a:solidFill>
              <a:srgbClr val="003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35AAC9E-A318-4D4F-B80A-C2E16FA69A15}"/>
              </a:ext>
            </a:extLst>
          </p:cNvPr>
          <p:cNvSpPr/>
          <p:nvPr/>
        </p:nvSpPr>
        <p:spPr>
          <a:xfrm>
            <a:off x="1510743" y="5497759"/>
            <a:ext cx="1732248" cy="73833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3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9AC"/>
                </a:solidFill>
              </a:rPr>
              <a:t>Distance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B57E51-8EDC-C347-871C-842251F28AB4}"/>
              </a:ext>
            </a:extLst>
          </p:cNvPr>
          <p:cNvCxnSpPr/>
          <p:nvPr/>
        </p:nvCxnSpPr>
        <p:spPr>
          <a:xfrm flipV="1">
            <a:off x="3237311" y="5327374"/>
            <a:ext cx="761053" cy="249898"/>
          </a:xfrm>
          <a:prstGeom prst="straightConnector1">
            <a:avLst/>
          </a:prstGeom>
          <a:ln w="28575">
            <a:solidFill>
              <a:srgbClr val="0039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41C9F897-D967-3D43-811E-EB86B3DE7DD1}"/>
              </a:ext>
            </a:extLst>
          </p:cNvPr>
          <p:cNvSpPr/>
          <p:nvPr/>
        </p:nvSpPr>
        <p:spPr>
          <a:xfrm>
            <a:off x="5440012" y="4718721"/>
            <a:ext cx="2125080" cy="692899"/>
          </a:xfrm>
          <a:prstGeom prst="roundRect">
            <a:avLst/>
          </a:prstGeom>
          <a:noFill/>
          <a:ln w="28575">
            <a:solidFill>
              <a:srgbClr val="003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F216522D-A124-844A-B7FA-D157DB1DDC17}"/>
              </a:ext>
            </a:extLst>
          </p:cNvPr>
          <p:cNvSpPr/>
          <p:nvPr/>
        </p:nvSpPr>
        <p:spPr>
          <a:xfrm>
            <a:off x="8126417" y="4060844"/>
            <a:ext cx="2499928" cy="10677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3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9AC"/>
                </a:solidFill>
              </a:rPr>
              <a:t>Inverse velocity, weighted by layer thickness</a:t>
            </a:r>
          </a:p>
          <a:p>
            <a:pPr algn="ctr"/>
            <a:r>
              <a:rPr lang="en-US" dirty="0">
                <a:solidFill>
                  <a:srgbClr val="0039AC"/>
                </a:solidFill>
              </a:rPr>
              <a:t>over total thickness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AE6AE0-7360-DA46-8ED2-8EFA1FEC287C}"/>
              </a:ext>
            </a:extLst>
          </p:cNvPr>
          <p:cNvCxnSpPr/>
          <p:nvPr/>
        </p:nvCxnSpPr>
        <p:spPr>
          <a:xfrm flipH="1">
            <a:off x="7531015" y="4566320"/>
            <a:ext cx="584989" cy="193104"/>
          </a:xfrm>
          <a:prstGeom prst="straightConnector1">
            <a:avLst/>
          </a:prstGeom>
          <a:ln w="28575">
            <a:solidFill>
              <a:srgbClr val="0039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21">
            <a:extLst>
              <a:ext uri="{FF2B5EF4-FFF2-40B4-BE49-F238E27FC236}">
                <a16:creationId xmlns:a16="http://schemas.microsoft.com/office/drawing/2014/main" id="{64BCBFA9-29B9-DE73-EE43-84D82893B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882" y="185172"/>
            <a:ext cx="91227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First, consider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Green’s method: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Recall the multiple layer case:</a:t>
            </a:r>
          </a:p>
        </p:txBody>
      </p:sp>
    </p:spTree>
    <p:extLst>
      <p:ext uri="{BB962C8B-B14F-4D97-AF65-F5344CB8AC3E}">
        <p14:creationId xmlns:p14="http://schemas.microsoft.com/office/powerpoint/2010/main" val="1243258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>
            <a:extLst>
              <a:ext uri="{FF2B5EF4-FFF2-40B4-BE49-F238E27FC236}">
                <a16:creationId xmlns:a16="http://schemas.microsoft.com/office/drawing/2014/main" id="{F00B9605-6445-A343-9DED-E8552445F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00" y="290512"/>
            <a:ext cx="82377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Dix’ Equation: 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latin typeface="Times New Roman" charset="0"/>
                <a:cs typeface="ＭＳ Ｐゴシック" charset="0"/>
              </a:rPr>
              <a:t> –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has slope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 so we can improve</a:t>
            </a:r>
            <a:endParaRPr lang="en-US" i="1" dirty="0">
              <a:solidFill>
                <a:srgbClr val="0039AC"/>
              </a:solidFill>
              <a:latin typeface="Arial Black" charset="0"/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slightly on Green’s method by defining a weighted</a:t>
            </a:r>
          </a:p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root mean square (RMS) velocity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n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layers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as: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01CCF9D-7C5B-454D-B987-5B4DFD93D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738312"/>
            <a:ext cx="32004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93CFA46D-6460-ED40-A90E-F9B9EB808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713" y="1890712"/>
            <a:ext cx="44005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Here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latin typeface="Symbol" charset="0"/>
                <a:cs typeface="ＭＳ Ｐゴシック" charset="0"/>
                <a:sym typeface="Symbol" charset="0"/>
              </a:rPr>
              <a:t></a:t>
            </a:r>
            <a:r>
              <a:rPr lang="en-US" i="1" dirty="0" err="1">
                <a:latin typeface="Times New Roman" charset="0"/>
                <a:cs typeface="ＭＳ Ｐゴシック" charset="0"/>
              </a:rPr>
              <a:t>t</a:t>
            </a:r>
            <a:r>
              <a:rPr lang="en-US" i="1" baseline="-25000" dirty="0" err="1">
                <a:latin typeface="Times New Roman" charset="0"/>
                <a:cs typeface="ＭＳ Ｐゴシック" charset="0"/>
              </a:rPr>
              <a:t>i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is the one-way vertical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travel-time through layer </a:t>
            </a:r>
            <a:r>
              <a:rPr lang="en-US" i="1" dirty="0" err="1">
                <a:latin typeface="Times New Roman" charset="0"/>
                <a:cs typeface="ＭＳ Ｐゴシック" charset="0"/>
              </a:rPr>
              <a:t>i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 i.e.,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19B6718-55B0-2C42-B300-ECD2DC76D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2687637"/>
            <a:ext cx="99060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" name="Text Box 7">
            <a:extLst>
              <a:ext uri="{FF2B5EF4-FFF2-40B4-BE49-F238E27FC236}">
                <a16:creationId xmlns:a16="http://schemas.microsoft.com/office/drawing/2014/main" id="{A168FC5A-282D-D345-9026-0367FBFA2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240" y="3593327"/>
            <a:ext cx="882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Then on an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latin typeface="Times New Roman" charset="0"/>
                <a:cs typeface="ＭＳ Ｐゴシック" charset="0"/>
              </a:rPr>
              <a:t> –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plot, we approximate with the linear equation: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1DF8504-CFDF-0447-8EE5-1324DA20A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4052887"/>
            <a:ext cx="16002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5" name="Text Box 9">
            <a:extLst>
              <a:ext uri="{FF2B5EF4-FFF2-40B4-BE49-F238E27FC236}">
                <a16:creationId xmlns:a16="http://schemas.microsoft.com/office/drawing/2014/main" id="{26F488B1-45FB-C943-8B3A-117D07FC0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25" y="4179887"/>
            <a:ext cx="1522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 layer </a:t>
            </a:r>
            <a:r>
              <a:rPr lang="en-US" i="1" dirty="0">
                <a:latin typeface="Times New Roman" charset="0"/>
                <a:cs typeface="ＭＳ Ｐゴシック" charset="0"/>
              </a:rPr>
              <a:t>n</a:t>
            </a:r>
            <a:endParaRPr lang="en-US" dirty="0">
              <a:cs typeface="ＭＳ Ｐゴシック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7C4BE92-744A-E149-9267-5A2D7ADAE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873625"/>
            <a:ext cx="32004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7" name="Text Box 11">
            <a:extLst>
              <a:ext uri="{FF2B5EF4-FFF2-40B4-BE49-F238E27FC236}">
                <a16:creationId xmlns:a16="http://schemas.microsoft.com/office/drawing/2014/main" id="{68F2EAC0-982A-F441-B22E-89DD67F3D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8525" y="503555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;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B93A456-CABB-B741-A100-495557B01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4892675"/>
            <a:ext cx="1143000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9" name="Text Box 13">
            <a:extLst>
              <a:ext uri="{FF2B5EF4-FFF2-40B4-BE49-F238E27FC236}">
                <a16:creationId xmlns:a16="http://schemas.microsoft.com/office/drawing/2014/main" id="{6ED1946B-06BA-774E-B759-39991B809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0" y="503555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cs typeface="ＭＳ Ｐゴシック" charset="0"/>
              </a:rPr>
              <a:t>;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C900FF4-55E8-F64F-A040-A35E04703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954587"/>
            <a:ext cx="1600200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AB61842-ECA5-0F45-B197-0A9F644EA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5738812"/>
            <a:ext cx="32639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63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709510-A0DC-F346-87F3-F082C7518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860" y="544512"/>
            <a:ext cx="5562600" cy="426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501B1A-9DBC-9443-A2E5-0DE75A2C3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960" y="5484812"/>
            <a:ext cx="32639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id="{BE8D80DB-55BB-1743-8C5B-7250986FA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460" y="836612"/>
            <a:ext cx="323421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This means we can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solve for both the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velocity and thickness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in any layer for which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we have a reflection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above &amp; a reflection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below, using observed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parameters of a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line-fit on an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latin typeface="Times New Roman" charset="0"/>
                <a:cs typeface="ＭＳ Ｐゴシック" charset="0"/>
              </a:rPr>
              <a:t> –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plot!</a:t>
            </a:r>
            <a:endParaRPr lang="en-US" baseline="30000" dirty="0">
              <a:solidFill>
                <a:srgbClr val="0039AC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1CBE4C36-1CEE-994F-BEFA-125394D03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6760" y="5561012"/>
            <a:ext cx="346075" cy="3206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50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050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id="{4D4ED56D-0DCF-144B-877A-A1525D2C7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410" y="5573712"/>
            <a:ext cx="514350" cy="3206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50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050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E4F5A824-069F-9649-B89C-FC36E061C0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75310" y="4073525"/>
            <a:ext cx="2971800" cy="1474787"/>
          </a:xfrm>
          <a:prstGeom prst="line">
            <a:avLst/>
          </a:prstGeom>
          <a:noFill/>
          <a:ln w="19050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9">
            <a:extLst>
              <a:ext uri="{FF2B5EF4-FFF2-40B4-BE49-F238E27FC236}">
                <a16:creationId xmlns:a16="http://schemas.microsoft.com/office/drawing/2014/main" id="{2F1C7748-5E42-DB4D-AEBF-DC51C32DB3B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91185" y="2540000"/>
            <a:ext cx="1606550" cy="3008312"/>
          </a:xfrm>
          <a:prstGeom prst="line">
            <a:avLst/>
          </a:prstGeom>
          <a:noFill/>
          <a:ln w="19050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C5F340E3-4B8A-2347-BF03-685FADFE4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548" y="5505450"/>
            <a:ext cx="555625" cy="4159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50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AutoShape 11">
            <a:extLst>
              <a:ext uri="{FF2B5EF4-FFF2-40B4-BE49-F238E27FC236}">
                <a16:creationId xmlns:a16="http://schemas.microsoft.com/office/drawing/2014/main" id="{386824B2-AD65-3A41-8194-F9C1ADA34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560" y="5508625"/>
            <a:ext cx="714375" cy="4159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50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12">
            <a:extLst>
              <a:ext uri="{FF2B5EF4-FFF2-40B4-BE49-F238E27FC236}">
                <a16:creationId xmlns:a16="http://schemas.microsoft.com/office/drawing/2014/main" id="{80FE7719-5DEB-C34A-878A-65664A4A4A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1648" y="1979612"/>
            <a:ext cx="252412" cy="3516313"/>
          </a:xfrm>
          <a:prstGeom prst="line">
            <a:avLst/>
          </a:prstGeom>
          <a:noFill/>
          <a:ln w="19050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13">
            <a:extLst>
              <a:ext uri="{FF2B5EF4-FFF2-40B4-BE49-F238E27FC236}">
                <a16:creationId xmlns:a16="http://schemas.microsoft.com/office/drawing/2014/main" id="{634F7851-7F2C-0C46-A1C3-EE3E166CB7B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61260" y="3122612"/>
            <a:ext cx="454025" cy="2371725"/>
          </a:xfrm>
          <a:prstGeom prst="line">
            <a:avLst/>
          </a:prstGeom>
          <a:noFill/>
          <a:ln w="19050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418C71B-DCF4-BC46-8FFE-E61B624FF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323" y="5589587"/>
            <a:ext cx="2582862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" name="AutoShape 15">
            <a:extLst>
              <a:ext uri="{FF2B5EF4-FFF2-40B4-BE49-F238E27FC236}">
                <a16:creationId xmlns:a16="http://schemas.microsoft.com/office/drawing/2014/main" id="{52FA9B77-346C-3343-9845-794F443C9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648" y="5654675"/>
            <a:ext cx="296862" cy="2667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AutoShape 16">
            <a:extLst>
              <a:ext uri="{FF2B5EF4-FFF2-40B4-BE49-F238E27FC236}">
                <a16:creationId xmlns:a16="http://schemas.microsoft.com/office/drawing/2014/main" id="{50F9D78B-1B3E-6D42-B391-60C4B0829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660" y="5624512"/>
            <a:ext cx="481013" cy="306388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553C64F7-9EBC-4640-9BF1-777E9D8C7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6385" y="5713412"/>
            <a:ext cx="304800" cy="381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CE32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251BFE6-2CFB-C04D-9CDE-4B5048D1E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60" y="912812"/>
            <a:ext cx="2166938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5182C46-0D1A-A442-8F2B-0CE6F2F51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460" y="2665412"/>
            <a:ext cx="2522538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" name="Text Box 20">
            <a:extLst>
              <a:ext uri="{FF2B5EF4-FFF2-40B4-BE49-F238E27FC236}">
                <a16:creationId xmlns:a16="http://schemas.microsoft.com/office/drawing/2014/main" id="{6C92F997-58BF-6142-A204-FBE271423BF9}"/>
              </a:ext>
            </a:extLst>
          </p:cNvPr>
          <p:cNvSpPr txBox="1">
            <a:spLocks noChangeArrowheads="1"/>
          </p:cNvSpPr>
          <p:nvPr/>
        </p:nvSpPr>
        <p:spPr bwMode="auto">
          <a:xfrm rot="4776367">
            <a:off x="4070772" y="3351213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>
                <a:solidFill>
                  <a:srgbClr val="0039AC"/>
                </a:solidFill>
              </a:rPr>
              <a:t>slope</a:t>
            </a:r>
          </a:p>
        </p:txBody>
      </p:sp>
      <p:sp>
        <p:nvSpPr>
          <p:cNvPr id="29" name="Text Box 21">
            <a:extLst>
              <a:ext uri="{FF2B5EF4-FFF2-40B4-BE49-F238E27FC236}">
                <a16:creationId xmlns:a16="http://schemas.microsoft.com/office/drawing/2014/main" id="{4121EE3E-AC30-6B48-95A1-D19112FFAF12}"/>
              </a:ext>
            </a:extLst>
          </p:cNvPr>
          <p:cNvSpPr txBox="1">
            <a:spLocks noChangeArrowheads="1"/>
          </p:cNvSpPr>
          <p:nvPr/>
        </p:nvSpPr>
        <p:spPr bwMode="auto">
          <a:xfrm rot="16443984">
            <a:off x="3200822" y="2274888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>
                <a:solidFill>
                  <a:srgbClr val="0039AC"/>
                </a:solidFill>
              </a:rPr>
              <a:t>slope</a:t>
            </a:r>
          </a:p>
        </p:txBody>
      </p:sp>
      <p:sp>
        <p:nvSpPr>
          <p:cNvPr id="30" name="Text Box 22">
            <a:extLst>
              <a:ext uri="{FF2B5EF4-FFF2-40B4-BE49-F238E27FC236}">
                <a16:creationId xmlns:a16="http://schemas.microsoft.com/office/drawing/2014/main" id="{E72670EE-A106-004E-A45E-8E7DFB8E54DB}"/>
              </a:ext>
            </a:extLst>
          </p:cNvPr>
          <p:cNvSpPr txBox="1">
            <a:spLocks noChangeArrowheads="1"/>
          </p:cNvSpPr>
          <p:nvPr/>
        </p:nvSpPr>
        <p:spPr bwMode="auto">
          <a:xfrm rot="3711391">
            <a:off x="2171328" y="2750344"/>
            <a:ext cx="963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dirty="0">
                <a:solidFill>
                  <a:srgbClr val="0039AC"/>
                </a:solidFill>
              </a:rPr>
              <a:t>intercept</a:t>
            </a:r>
          </a:p>
        </p:txBody>
      </p:sp>
      <p:sp>
        <p:nvSpPr>
          <p:cNvPr id="31" name="Text Box 23">
            <a:extLst>
              <a:ext uri="{FF2B5EF4-FFF2-40B4-BE49-F238E27FC236}">
                <a16:creationId xmlns:a16="http://schemas.microsoft.com/office/drawing/2014/main" id="{292DB6EF-8767-0B41-8A4C-DCCBAF2710F5}"/>
              </a:ext>
            </a:extLst>
          </p:cNvPr>
          <p:cNvSpPr txBox="1">
            <a:spLocks noChangeArrowheads="1"/>
          </p:cNvSpPr>
          <p:nvPr/>
        </p:nvSpPr>
        <p:spPr bwMode="auto">
          <a:xfrm rot="1494545">
            <a:off x="2435648" y="4341812"/>
            <a:ext cx="963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>
                <a:solidFill>
                  <a:srgbClr val="0039AC"/>
                </a:solidFill>
              </a:rPr>
              <a:t>intercept</a:t>
            </a:r>
          </a:p>
        </p:txBody>
      </p:sp>
    </p:spTree>
    <p:extLst>
      <p:ext uri="{BB962C8B-B14F-4D97-AF65-F5344CB8AC3E}">
        <p14:creationId xmlns:p14="http://schemas.microsoft.com/office/powerpoint/2010/main" val="316423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>
            <a:extLst>
              <a:ext uri="{FF2B5EF4-FFF2-40B4-BE49-F238E27FC236}">
                <a16:creationId xmlns:a16="http://schemas.microsoft.com/office/drawing/2014/main" id="{A9DEBF0B-FEE0-D247-A0D6-14B3E0442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351" y="329406"/>
            <a:ext cx="8635297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Caveat: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Recall that Dix’ equation is an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approximation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.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After refraction in overlying layers, reflections from the 2</a:t>
            </a:r>
            <a:r>
              <a:rPr lang="en-US" baseline="30000" dirty="0">
                <a:solidFill>
                  <a:srgbClr val="0039AC"/>
                </a:solidFill>
                <a:cs typeface="ＭＳ Ｐゴシック" charset="0"/>
              </a:rPr>
              <a:t>nd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+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interface are no longer truly hyperbolic… e.g. (2-layer case)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contains a </a:t>
            </a:r>
            <a:r>
              <a:rPr lang="en-US" dirty="0">
                <a:latin typeface="Times New Roman" charset="0"/>
                <a:cs typeface="ＭＳ Ｐゴシック" charset="0"/>
              </a:rPr>
              <a:t>(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latin typeface="Times New Roman" charset="0"/>
                <a:cs typeface="ＭＳ Ｐゴシック" charset="0"/>
              </a:rPr>
              <a:t> – 2</a:t>
            </a:r>
            <a:r>
              <a:rPr lang="en-US" i="1" dirty="0">
                <a:latin typeface="Times New Roman" charset="0"/>
                <a:cs typeface="ＭＳ Ｐゴシック" charset="0"/>
              </a:rPr>
              <a:t>Ct</a:t>
            </a:r>
            <a:r>
              <a:rPr lang="en-US" dirty="0">
                <a:latin typeface="Times New Roman" charset="0"/>
                <a:cs typeface="ＭＳ Ｐゴシック" charset="0"/>
              </a:rPr>
              <a:t> + </a:t>
            </a:r>
            <a:r>
              <a:rPr lang="en-US" i="1" dirty="0">
                <a:latin typeface="Times New Roman" charset="0"/>
                <a:cs typeface="ＭＳ Ｐゴシック" charset="0"/>
              </a:rPr>
              <a:t>C</a:t>
            </a:r>
            <a:r>
              <a:rPr lang="en-US" sz="400" i="1" dirty="0">
                <a:latin typeface="Times New Roman" charset="0"/>
                <a:cs typeface="ＭＳ Ｐゴシック" charset="0"/>
              </a:rPr>
              <a:t> 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latin typeface="Times New Roman" charset="0"/>
                <a:cs typeface="ＭＳ Ｐゴシック" charset="0"/>
              </a:rPr>
              <a:t>)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term.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Generally, approximation is good for small offsets, poorer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when source-receiver separation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is larger.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688D65-AA81-2C4C-92C2-F2F442E67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426" y="1916906"/>
            <a:ext cx="57912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" name="AutoShape 5">
            <a:extLst>
              <a:ext uri="{FF2B5EF4-FFF2-40B4-BE49-F238E27FC236}">
                <a16:creationId xmlns:a16="http://schemas.microsoft.com/office/drawing/2014/main" id="{53A8D65C-BFD0-DB45-871A-2B1972B8C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701" y="1918494"/>
            <a:ext cx="1990725" cy="10890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50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7B4AD10-2130-6047-A881-40364510C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1051" y="4810919"/>
            <a:ext cx="8312150" cy="17176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FFFFFF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" name="Line 7">
            <a:extLst>
              <a:ext uri="{FF2B5EF4-FFF2-40B4-BE49-F238E27FC236}">
                <a16:creationId xmlns:a16="http://schemas.microsoft.com/office/drawing/2014/main" id="{BF936AD5-8E2E-3C4B-A0EF-BC85B3C3D4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6339" y="4809331"/>
            <a:ext cx="0" cy="170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8">
            <a:extLst>
              <a:ext uri="{FF2B5EF4-FFF2-40B4-BE49-F238E27FC236}">
                <a16:creationId xmlns:a16="http://schemas.microsoft.com/office/drawing/2014/main" id="{724795B0-DEFF-3C4F-9903-ABC9AF4597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2814" y="4822031"/>
            <a:ext cx="0" cy="170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Line 9">
            <a:extLst>
              <a:ext uri="{FF2B5EF4-FFF2-40B4-BE49-F238E27FC236}">
                <a16:creationId xmlns:a16="http://schemas.microsoft.com/office/drawing/2014/main" id="{A1E6F009-6E60-CD48-9D65-8838438755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0151" y="4823619"/>
            <a:ext cx="0" cy="1706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AutoShape 10">
            <a:extLst>
              <a:ext uri="{FF2B5EF4-FFF2-40B4-BE49-F238E27FC236}">
                <a16:creationId xmlns:a16="http://schemas.microsoft.com/office/drawing/2014/main" id="{F3479603-3A93-1745-B3E4-BDE82C45B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695" y="3101181"/>
            <a:ext cx="1393679" cy="45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BBBBBB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Line 11">
            <a:extLst>
              <a:ext uri="{FF2B5EF4-FFF2-40B4-BE49-F238E27FC236}">
                <a16:creationId xmlns:a16="http://schemas.microsoft.com/office/drawing/2014/main" id="{EA4C55C3-0FB2-FC43-83D9-8B6EBDC01B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05689" y="3482180"/>
            <a:ext cx="1770137" cy="218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7158E543-FF28-C94E-8DE5-0B1DB89D8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9626" y="3253581"/>
            <a:ext cx="2589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(We ignored this.)</a:t>
            </a:r>
          </a:p>
        </p:txBody>
      </p:sp>
    </p:spTree>
    <p:extLst>
      <p:ext uri="{BB962C8B-B14F-4D97-AF65-F5344CB8AC3E}">
        <p14:creationId xmlns:p14="http://schemas.microsoft.com/office/powerpoint/2010/main" val="2259429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25759</TotalTime>
  <Words>799</Words>
  <Application>Microsoft Macintosh PowerPoint</Application>
  <PresentationFormat>Widescreen</PresentationFormat>
  <Paragraphs>166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35</cp:revision>
  <cp:lastPrinted>2022-01-10T14:45:35Z</cp:lastPrinted>
  <dcterms:created xsi:type="dcterms:W3CDTF">2022-01-10T14:15:51Z</dcterms:created>
  <dcterms:modified xsi:type="dcterms:W3CDTF">2026-02-09T22:24:51Z</dcterms:modified>
</cp:coreProperties>
</file>