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68" r:id="rId4"/>
    <p:sldId id="269" r:id="rId5"/>
    <p:sldId id="270" r:id="rId6"/>
    <p:sldId id="280" r:id="rId7"/>
    <p:sldId id="281" r:id="rId8"/>
    <p:sldId id="282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9AC"/>
    <a:srgbClr val="0046CD"/>
    <a:srgbClr val="0014E9"/>
    <a:srgbClr val="001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266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11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AAD093-0389-CA48-9E5F-E8F7C95315DC}" type="datetimeFigureOut">
              <a:rPr lang="en-US" smtClean="0"/>
              <a:t>1/11/26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BC8ECB-8D36-A040-8E31-F92042CBE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859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7641C-8CB9-5E41-99E9-C8A4BEF995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E75745-1516-9449-BD5D-5F19438F06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40652-FEDB-2E4A-B8DB-D90538F9D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1/11/26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F76CB5-ACAD-3348-86C5-C0F68AE4C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46ECA-B641-4146-A4B1-EF4B92F85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042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036DF-AA04-A140-937E-CDCBF8686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CD5B59-2960-334C-86E7-79FEBCD875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5BD3D-6EBF-7B4A-943E-1664A3022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1/11/26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70CA9-EBB3-4C4D-9DF2-BBA35921E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311DD3-EC20-FB4E-B26A-92E04175B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64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8F4168-24EA-3E4E-8ACE-B6E0C92C99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E97E59-05EB-9349-BFD2-32D5965083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31616D-3542-364D-8C26-292EBFE1F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1/11/26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D3A45-BBC3-FB46-B4F0-F7F78F6B3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F114F-8D5C-F346-83EE-7EB807C6F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194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6230B-D4A4-4A4B-AC84-D15E8A05B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58D13-1B7D-FC4F-9230-0BAFF05B9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0CDAED-29B6-8F40-BE23-E666DB19A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1/11/26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406FF-6B3C-1148-95A5-C38431D2B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09295-452E-9E43-90DE-F16C7BB84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115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6CF45-13C7-DF4B-8D24-5AA039069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E01534-D0C7-CF42-9F6A-93B466CA3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80413-86EE-9B4F-959C-6887E6C60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1/11/26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DE4F0-18B4-C64F-9A26-D6E972B7C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AFF24-BD71-D144-AA77-B5B6E31BD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684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353C0-BED1-DF47-A9D7-9423B0D56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6AC81-0124-BD41-9575-839086ADDD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C06F59-1CDB-324E-9AAD-DB2052CC5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6CB5CF-988B-E245-A99B-0E4A36AAE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1/11/26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50CCF9-5BEA-B84D-B89C-7D0D88561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17CED7-6555-FD4A-9ED8-43D78DA20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94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20F37-26B4-D44A-9D78-533C4E2B7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B72A02-74FA-7044-BC9D-A5944D82B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D9D3CA-B505-0240-BBC2-0DC01666B1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667049-29B4-7047-8883-82B771138F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8DD144-A084-1B45-A947-CF94660E01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5A7335-BAF3-9B40-B61F-413CA4905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1/11/26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3EF31F-D030-E84C-90A4-9AA3EAF99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8595ED-A46A-CC41-A929-E74A17649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381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E33BC-2237-1949-B72F-6488522D9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9BA7C5-0FB4-DF42-AA3A-41B7E6241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1/11/26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D5F252-D71B-F645-8957-78B60BB3E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42DB99-6BC5-7147-A3B8-9ECA8BC5D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150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ABEBD7-6E81-9E41-A883-0492E4BD6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1/11/26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067740-1648-3148-92B8-61D3B6ADB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67BDC9-5E9B-5542-AC3E-95238D475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79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26C50-171B-494C-B3CB-91D669296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4CFC7-5E2F-9D45-A557-79DAD6EA2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C01FE0-0E17-7C4E-AB50-5AF31E8F14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E4E894-C0B8-E447-A926-053A6284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1/11/26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793B9A-6F22-9F4F-9196-4B5F27D24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9AF896-7BFA-974A-A63A-F686B2182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095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1CDB9-F651-004C-BE28-60334419E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812B5C-5229-6748-A227-72E6BA0C46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4E979C-3B27-354A-8C50-8E7B40FA9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B2BF51-7953-8147-A3F2-9DD98B238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1/11/26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DB73BB-B534-DE4D-A2F6-7F002FCE7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85022B-B707-E145-A298-1543E7A73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242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BFF541-98F2-C047-A9B1-FAAA4077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0EB22A-A9D8-AB44-BB89-9054E98FA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D24AA3-1AE0-E14C-81EC-B1EA2A68D1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700C9-8BFE-814F-993B-E78ED40E45EE}" type="datetimeFigureOut">
              <a:rPr lang="en-US" smtClean="0"/>
              <a:t>1/11/26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003DE-AB5F-A345-820A-F38DC09AD4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AACEE-6833-E44C-A086-C16D4C7A74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747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5">
            <a:extLst>
              <a:ext uri="{FF2B5EF4-FFF2-40B4-BE49-F238E27FC236}">
                <a16:creationId xmlns:a16="http://schemas.microsoft.com/office/drawing/2014/main" id="{E6C9EA9A-5D1B-4147-A23F-89D96ADE9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2256" y="152400"/>
            <a:ext cx="516827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 i="1" dirty="0">
                <a:solidFill>
                  <a:srgbClr val="0039AC"/>
                </a:solidFill>
                <a:latin typeface="Arial Black" charset="0"/>
              </a:rPr>
              <a:t>Geology 5660/6660</a:t>
            </a:r>
          </a:p>
          <a:p>
            <a:pPr algn="ctr"/>
            <a:r>
              <a:rPr lang="en-US" sz="3600" i="1" dirty="0">
                <a:solidFill>
                  <a:srgbClr val="0039AC"/>
                </a:solidFill>
                <a:latin typeface="Arial Black" charset="0"/>
              </a:rPr>
              <a:t>Applied Geophysics</a:t>
            </a:r>
            <a:endParaRPr lang="en-US" sz="3600" i="1" u="sng" dirty="0">
              <a:solidFill>
                <a:srgbClr val="0039AC"/>
              </a:solidFill>
              <a:latin typeface="Arial Black" charset="0"/>
            </a:endParaRPr>
          </a:p>
        </p:txBody>
      </p:sp>
      <p:sp>
        <p:nvSpPr>
          <p:cNvPr id="25" name="Text Box 26">
            <a:extLst>
              <a:ext uri="{FF2B5EF4-FFF2-40B4-BE49-F238E27FC236}">
                <a16:creationId xmlns:a16="http://schemas.microsoft.com/office/drawing/2014/main" id="{A27909E6-F928-2344-87E4-D36B5B1D5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056" y="76200"/>
            <a:ext cx="17940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Jan 2026</a:t>
            </a:r>
          </a:p>
        </p:txBody>
      </p:sp>
      <p:sp>
        <p:nvSpPr>
          <p:cNvPr id="26" name="Text Box 27">
            <a:extLst>
              <a:ext uri="{FF2B5EF4-FFF2-40B4-BE49-F238E27FC236}">
                <a16:creationId xmlns:a16="http://schemas.microsoft.com/office/drawing/2014/main" id="{D27C68A9-C2B4-9F44-A6AA-A8D2C6D4C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5743" y="6443663"/>
            <a:ext cx="35435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3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A.R. Lowry 2008-2026</a:t>
            </a:r>
            <a:endParaRPr lang="en-US" sz="2400" dirty="0">
              <a:solidFill>
                <a:srgbClr val="0039AC"/>
              </a:solidFill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sp>
        <p:nvSpPr>
          <p:cNvPr id="27" name="Text Box 28">
            <a:extLst>
              <a:ext uri="{FF2B5EF4-FFF2-40B4-BE49-F238E27FC236}">
                <a16:creationId xmlns:a16="http://schemas.microsoft.com/office/drawing/2014/main" id="{E79EB611-113C-3448-894F-C7D67D590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658" y="6396335"/>
            <a:ext cx="506709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3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for Mon 12 Jan: </a:t>
            </a:r>
            <a:r>
              <a:rPr lang="en-US" sz="2400" b="1" i="1" dirty="0">
                <a:solidFill>
                  <a:srgbClr val="0039A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Burger</a:t>
            </a:r>
            <a:r>
              <a:rPr lang="en-US" sz="2400" dirty="0">
                <a:solidFill>
                  <a:srgbClr val="003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1-21</a:t>
            </a:r>
          </a:p>
        </p:txBody>
      </p:sp>
      <p:sp>
        <p:nvSpPr>
          <p:cNvPr id="4" name="Text Box 25">
            <a:extLst>
              <a:ext uri="{FF2B5EF4-FFF2-40B4-BE49-F238E27FC236}">
                <a16:creationId xmlns:a16="http://schemas.microsoft.com/office/drawing/2014/main" id="{0942C03B-9E7F-D89E-2027-AE8326336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1683" y="1385429"/>
            <a:ext cx="8451481" cy="486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Last time: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Seismic Waves: A thought exercise</a:t>
            </a:r>
            <a:endParaRPr lang="en-US" dirty="0">
              <a:solidFill>
                <a:srgbClr val="0039AC"/>
              </a:solidFill>
            </a:endParaRPr>
          </a:p>
          <a:p>
            <a:r>
              <a:rPr lang="en-US" dirty="0">
                <a:solidFill>
                  <a:srgbClr val="0039AC"/>
                </a:solidFill>
              </a:rPr>
              <a:t>• The fundamental observable of seismic imaging is the</a:t>
            </a:r>
          </a:p>
          <a:p>
            <a:r>
              <a:rPr lang="en-US" dirty="0">
                <a:solidFill>
                  <a:srgbClr val="0039AC"/>
                </a:solidFill>
              </a:rPr>
              <a:t>   wave propagation </a:t>
            </a:r>
            <a:r>
              <a:rPr lang="en-US" i="1" dirty="0">
                <a:solidFill>
                  <a:srgbClr val="FF0000"/>
                </a:solidFill>
                <a:latin typeface="Arial Black"/>
                <a:cs typeface="Arial Black"/>
              </a:rPr>
              <a:t>velocity</a:t>
            </a:r>
            <a:r>
              <a:rPr lang="en-US" sz="1100" i="1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lang="en-US" dirty="0">
                <a:solidFill>
                  <a:srgbClr val="0039AC"/>
                </a:solidFill>
              </a:rPr>
              <a:t>: </a:t>
            </a:r>
            <a:r>
              <a:rPr lang="en-US" dirty="0">
                <a:solidFill>
                  <a:schemeClr val="accent2"/>
                </a:solidFill>
              </a:rPr>
              <a:t>  </a:t>
            </a:r>
            <a:r>
              <a:rPr lang="en-US" i="1" dirty="0">
                <a:latin typeface="Times New Roman"/>
                <a:cs typeface="Times New Roman"/>
              </a:rPr>
              <a:t>V</a:t>
            </a:r>
            <a:r>
              <a:rPr lang="en-US" dirty="0">
                <a:latin typeface="Times New Roman"/>
                <a:cs typeface="Times New Roman"/>
              </a:rPr>
              <a:t> = </a:t>
            </a:r>
            <a:r>
              <a:rPr lang="en-US" dirty="0">
                <a:latin typeface="Symbol" charset="2"/>
                <a:cs typeface="Symbol" charset="2"/>
              </a:rPr>
              <a:t>D</a:t>
            </a:r>
            <a:r>
              <a:rPr lang="en-US" i="1" dirty="0">
                <a:latin typeface="Times New Roman"/>
                <a:cs typeface="Times New Roman"/>
              </a:rPr>
              <a:t>x</a:t>
            </a:r>
            <a:r>
              <a:rPr lang="en-US" dirty="0">
                <a:latin typeface="Times New Roman"/>
                <a:cs typeface="Times New Roman"/>
              </a:rPr>
              <a:t>/</a:t>
            </a:r>
            <a:r>
              <a:rPr lang="en-US" dirty="0">
                <a:latin typeface="Symbol" charset="2"/>
                <a:cs typeface="Symbol" charset="2"/>
              </a:rPr>
              <a:t>D</a:t>
            </a:r>
            <a:r>
              <a:rPr lang="en-US" i="1" dirty="0">
                <a:latin typeface="Times New Roman"/>
                <a:cs typeface="Times New Roman"/>
              </a:rPr>
              <a:t>t</a:t>
            </a:r>
          </a:p>
          <a:p>
            <a:endParaRPr lang="en-US" sz="800" dirty="0">
              <a:solidFill>
                <a:schemeClr val="accent2"/>
              </a:solidFill>
            </a:endParaRPr>
          </a:p>
          <a:p>
            <a:r>
              <a:rPr lang="en-US" dirty="0">
                <a:solidFill>
                  <a:srgbClr val="0039AC"/>
                </a:solidFill>
              </a:rPr>
              <a:t>• Different types of materials have different seismic velocities</a:t>
            </a:r>
          </a:p>
          <a:p>
            <a:r>
              <a:rPr lang="en-US" dirty="0">
                <a:solidFill>
                  <a:srgbClr val="0039AC"/>
                </a:solidFill>
              </a:rPr>
              <a:t>   that depend on both density &amp; elastic properties …</a:t>
            </a:r>
          </a:p>
          <a:p>
            <a:r>
              <a:rPr lang="en-US" sz="2400" dirty="0">
                <a:solidFill>
                  <a:srgbClr val="0003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(but predominantly the latter!)</a:t>
            </a:r>
            <a:endParaRPr lang="en-US" dirty="0">
              <a:solidFill>
                <a:srgbClr val="0039AC"/>
              </a:solidFill>
            </a:endParaRPr>
          </a:p>
          <a:p>
            <a:endParaRPr lang="en-US" sz="800" dirty="0">
              <a:solidFill>
                <a:srgbClr val="0039AC"/>
              </a:solidFill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rgbClr val="0039AC"/>
                </a:solidFill>
              </a:rPr>
              <a:t> A </a:t>
            </a:r>
            <a:r>
              <a:rPr lang="en-US" i="1" dirty="0">
                <a:solidFill>
                  <a:srgbClr val="FF0000"/>
                </a:solidFill>
                <a:latin typeface="Arial Black"/>
                <a:cs typeface="Arial Black"/>
              </a:rPr>
              <a:t>Wavefront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rgbClr val="0039AC"/>
                </a:solidFill>
              </a:rPr>
              <a:t>is the surface of furthest wave disturbance</a:t>
            </a:r>
          </a:p>
          <a:p>
            <a:r>
              <a:rPr lang="en-US" dirty="0">
                <a:solidFill>
                  <a:srgbClr val="0039AC"/>
                </a:solidFill>
              </a:rPr>
              <a:t>   at a specific time </a:t>
            </a:r>
            <a:r>
              <a:rPr lang="en-US" i="1" dirty="0">
                <a:latin typeface="Times New Roman"/>
                <a:cs typeface="Times New Roman"/>
              </a:rPr>
              <a:t>t</a:t>
            </a:r>
            <a:r>
              <a:rPr lang="en-US" dirty="0">
                <a:solidFill>
                  <a:srgbClr val="0039AC"/>
                </a:solidFill>
              </a:rPr>
              <a:t>. A </a:t>
            </a:r>
            <a:r>
              <a:rPr lang="en-US" i="1" dirty="0">
                <a:solidFill>
                  <a:srgbClr val="FF0000"/>
                </a:solidFill>
                <a:latin typeface="Arial Black"/>
                <a:cs typeface="Arial Black"/>
              </a:rPr>
              <a:t>ray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39AC"/>
                </a:solidFill>
              </a:rPr>
              <a:t>is the wave propagation direction</a:t>
            </a:r>
          </a:p>
          <a:p>
            <a:r>
              <a:rPr lang="en-US" dirty="0">
                <a:solidFill>
                  <a:srgbClr val="0039AC"/>
                </a:solidFill>
              </a:rPr>
              <a:t>   &amp; is always normal to the </a:t>
            </a:r>
            <a:r>
              <a:rPr lang="en-US" dirty="0" err="1">
                <a:solidFill>
                  <a:srgbClr val="0039AC"/>
                </a:solidFill>
              </a:rPr>
              <a:t>wavefront</a:t>
            </a:r>
            <a:r>
              <a:rPr lang="en-US" dirty="0">
                <a:solidFill>
                  <a:srgbClr val="0039AC"/>
                </a:solidFill>
              </a:rPr>
              <a:t>!</a:t>
            </a:r>
          </a:p>
          <a:p>
            <a:endParaRPr lang="en-US" sz="800" dirty="0">
              <a:solidFill>
                <a:srgbClr val="0039AC"/>
              </a:solidFill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rgbClr val="0039AC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Arial Black"/>
                <a:cs typeface="Arial Black"/>
              </a:rPr>
              <a:t>Huygen’s</a:t>
            </a:r>
            <a:r>
              <a:rPr lang="en-US" i="1" dirty="0">
                <a:solidFill>
                  <a:srgbClr val="FF0000"/>
                </a:solidFill>
                <a:latin typeface="Arial Black"/>
                <a:cs typeface="Arial Black"/>
              </a:rPr>
              <a:t> principle: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rgbClr val="0039AC"/>
                </a:solidFill>
              </a:rPr>
              <a:t>Every point on a </a:t>
            </a:r>
            <a:r>
              <a:rPr lang="en-US" dirty="0" err="1">
                <a:solidFill>
                  <a:srgbClr val="0039AC"/>
                </a:solidFill>
              </a:rPr>
              <a:t>wavefront</a:t>
            </a:r>
            <a:r>
              <a:rPr lang="en-US" dirty="0">
                <a:solidFill>
                  <a:srgbClr val="0039AC"/>
                </a:solidFill>
              </a:rPr>
              <a:t> can be</a:t>
            </a:r>
          </a:p>
          <a:p>
            <a:r>
              <a:rPr lang="en-US" dirty="0">
                <a:solidFill>
                  <a:srgbClr val="0039AC"/>
                </a:solidFill>
              </a:rPr>
              <a:t>   treated as a point source for the next generation of </a:t>
            </a:r>
          </a:p>
          <a:p>
            <a:r>
              <a:rPr lang="en-US" dirty="0">
                <a:solidFill>
                  <a:srgbClr val="0039AC"/>
                </a:solidFill>
              </a:rPr>
              <a:t>   wavelets</a:t>
            </a:r>
          </a:p>
        </p:txBody>
      </p:sp>
    </p:spTree>
    <p:extLst>
      <p:ext uri="{BB962C8B-B14F-4D97-AF65-F5344CB8AC3E}">
        <p14:creationId xmlns:p14="http://schemas.microsoft.com/office/powerpoint/2010/main" val="3598453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>
            <a:extLst>
              <a:ext uri="{FF2B5EF4-FFF2-40B4-BE49-F238E27FC236}">
                <a16:creationId xmlns:a16="http://schemas.microsoft.com/office/drawing/2014/main" id="{ADD508FA-C727-8A48-9CD2-8A2445DDA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4970" y="190500"/>
            <a:ext cx="8402060" cy="563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How to use these </a:t>
            </a:r>
            <a:r>
              <a:rPr lang="en-US" i="1" dirty="0" err="1">
                <a:solidFill>
                  <a:srgbClr val="0039AC"/>
                </a:solidFill>
                <a:latin typeface="Arial Black" charset="0"/>
              </a:rPr>
              <a:t>powerpoints</a:t>
            </a:r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:</a:t>
            </a:r>
          </a:p>
          <a:p>
            <a:endParaRPr lang="en-US" sz="1200" i="1" dirty="0">
              <a:solidFill>
                <a:srgbClr val="0039AC"/>
              </a:solidFill>
              <a:latin typeface="Arial Black" charset="0"/>
            </a:endParaRPr>
          </a:p>
          <a:p>
            <a:r>
              <a:rPr lang="en-US" i="1" dirty="0">
                <a:solidFill>
                  <a:srgbClr val="0039AC"/>
                </a:solidFill>
              </a:rPr>
              <a:t>• </a:t>
            </a:r>
            <a:r>
              <a:rPr lang="en-US" dirty="0">
                <a:solidFill>
                  <a:srgbClr val="0039AC"/>
                </a:solidFill>
              </a:rPr>
              <a:t>Review them</a:t>
            </a:r>
            <a:r>
              <a:rPr lang="en-US" i="1" dirty="0">
                <a:solidFill>
                  <a:srgbClr val="0039AC"/>
                </a:solidFill>
              </a:rPr>
              <a:t> </a:t>
            </a:r>
            <a:r>
              <a:rPr lang="en-US" dirty="0">
                <a:solidFill>
                  <a:srgbClr val="0039AC"/>
                </a:solidFill>
              </a:rPr>
              <a:t>often: Before each class, while doing labs,</a:t>
            </a:r>
          </a:p>
          <a:p>
            <a:r>
              <a:rPr lang="en-US" dirty="0">
                <a:solidFill>
                  <a:srgbClr val="0039AC"/>
                </a:solidFill>
              </a:rPr>
              <a:t>    and prior to exams</a:t>
            </a:r>
          </a:p>
          <a:p>
            <a:endParaRPr lang="en-US" sz="600" dirty="0">
              <a:solidFill>
                <a:srgbClr val="0039AC"/>
              </a:solidFill>
            </a:endParaRPr>
          </a:p>
          <a:p>
            <a:r>
              <a:rPr lang="en-US" i="1" dirty="0">
                <a:solidFill>
                  <a:srgbClr val="0039AC"/>
                </a:solidFill>
              </a:rPr>
              <a:t>• </a:t>
            </a:r>
            <a:r>
              <a:rPr lang="en-US" dirty="0">
                <a:solidFill>
                  <a:srgbClr val="0039AC"/>
                </a:solidFill>
              </a:rPr>
              <a:t>The most important points of each lecture (in my opinion)</a:t>
            </a:r>
          </a:p>
          <a:p>
            <a:r>
              <a:rPr lang="en-US" dirty="0">
                <a:solidFill>
                  <a:srgbClr val="0039AC"/>
                </a:solidFill>
              </a:rPr>
              <a:t>    are summarized on the first slide of the next lecture</a:t>
            </a:r>
          </a:p>
          <a:p>
            <a:endParaRPr lang="en-US" sz="600" dirty="0">
              <a:solidFill>
                <a:srgbClr val="0039AC"/>
              </a:solidFill>
            </a:endParaRPr>
          </a:p>
          <a:p>
            <a:r>
              <a:rPr lang="en-US" dirty="0">
                <a:solidFill>
                  <a:srgbClr val="0039AC"/>
                </a:solidFill>
              </a:rPr>
              <a:t>• Note the notation!</a:t>
            </a:r>
          </a:p>
          <a:p>
            <a:r>
              <a:rPr lang="en-US" dirty="0">
                <a:solidFill>
                  <a:srgbClr val="0039AC"/>
                </a:solidFill>
              </a:rPr>
              <a:t>    </a:t>
            </a:r>
            <a:r>
              <a:rPr lang="en-US" dirty="0">
                <a:solidFill>
                  <a:srgbClr val="0039AC"/>
                </a:solidFill>
                <a:sym typeface="Symbol" charset="0"/>
              </a:rPr>
              <a:t> </a:t>
            </a:r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Arial Black, italic</a:t>
            </a:r>
            <a:r>
              <a:rPr lang="en-US" dirty="0">
                <a:solidFill>
                  <a:srgbClr val="0039AC"/>
                </a:solidFill>
                <a:sym typeface="Symbol" charset="0"/>
              </a:rPr>
              <a:t> </a:t>
            </a:r>
            <a:r>
              <a:rPr lang="en-US" dirty="0">
                <a:solidFill>
                  <a:srgbClr val="0039AC"/>
                </a:solidFill>
              </a:rPr>
              <a:t>means </a:t>
            </a:r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Important, pay </a:t>
            </a:r>
          </a:p>
          <a:p>
            <a:r>
              <a:rPr lang="en-US" i="1" dirty="0">
                <a:solidFill>
                  <a:srgbClr val="0039AC"/>
                </a:solidFill>
              </a:rPr>
              <a:t>         </a:t>
            </a:r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attention</a:t>
            </a:r>
            <a:r>
              <a:rPr lang="en-US" dirty="0">
                <a:solidFill>
                  <a:srgbClr val="0039AC"/>
                </a:solidFill>
              </a:rPr>
              <a:t>…</a:t>
            </a:r>
          </a:p>
          <a:p>
            <a:r>
              <a:rPr lang="en-US" dirty="0">
                <a:solidFill>
                  <a:srgbClr val="0039AC"/>
                </a:solidFill>
              </a:rPr>
              <a:t>    </a:t>
            </a:r>
            <a:r>
              <a:rPr lang="en-US" dirty="0">
                <a:solidFill>
                  <a:srgbClr val="0039AC"/>
                </a:solidFill>
                <a:sym typeface="Symbol" charset="0"/>
              </a:rPr>
              <a:t> </a:t>
            </a:r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Arial Black, italic, red font</a:t>
            </a:r>
            <a:r>
              <a:rPr lang="en-US" dirty="0">
                <a:solidFill>
                  <a:srgbClr val="FF0000"/>
                </a:solidFill>
                <a:sym typeface="Symbol" charset="0"/>
              </a:rPr>
              <a:t>  </a:t>
            </a:r>
            <a:r>
              <a:rPr lang="en-US" dirty="0">
                <a:solidFill>
                  <a:srgbClr val="0039AC"/>
                </a:solidFill>
                <a:sym typeface="Symbol" charset="0"/>
              </a:rPr>
              <a:t>means</a:t>
            </a:r>
          </a:p>
          <a:p>
            <a:r>
              <a:rPr lang="en-US" dirty="0">
                <a:solidFill>
                  <a:schemeClr val="accent2"/>
                </a:solidFill>
                <a:sym typeface="Symbol" charset="0"/>
              </a:rPr>
              <a:t>         </a:t>
            </a:r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Critically Important concept or terminology</a:t>
            </a:r>
          </a:p>
          <a:p>
            <a:r>
              <a:rPr lang="en-US" i="1" dirty="0">
                <a:solidFill>
                  <a:srgbClr val="FF0000"/>
                </a:solidFill>
              </a:rPr>
              <a:t>         </a:t>
            </a:r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that I</a:t>
            </a:r>
            <a:r>
              <a:rPr lang="en-US" i="1" dirty="0">
                <a:solidFill>
                  <a:srgbClr val="FF0000"/>
                </a:solidFill>
                <a:sym typeface="Symbol" charset="0"/>
              </a:rPr>
              <a:t> </a:t>
            </a:r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expect you to understand </a:t>
            </a:r>
            <a:r>
              <a:rPr lang="en-US" i="1" u="sng" dirty="0">
                <a:solidFill>
                  <a:srgbClr val="FF0000"/>
                </a:solidFill>
                <a:latin typeface="Arial Black" charset="0"/>
              </a:rPr>
              <a:t>intimately</a:t>
            </a:r>
            <a:endParaRPr lang="en-US" i="1" dirty="0">
              <a:solidFill>
                <a:srgbClr val="FF0000"/>
              </a:solidFill>
              <a:latin typeface="Arial Black" charset="0"/>
            </a:endParaRPr>
          </a:p>
          <a:p>
            <a:r>
              <a:rPr lang="en-US" i="1" dirty="0">
                <a:solidFill>
                  <a:srgbClr val="FF0000"/>
                </a:solidFill>
              </a:rPr>
              <a:t>         </a:t>
            </a:r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for exams and labs</a:t>
            </a:r>
            <a:endParaRPr lang="en-US" i="1" dirty="0">
              <a:solidFill>
                <a:srgbClr val="0039AC"/>
              </a:solidFill>
              <a:latin typeface="Arial Black" charset="0"/>
            </a:endParaRPr>
          </a:p>
          <a:p>
            <a:r>
              <a:rPr lang="en-US" dirty="0">
                <a:solidFill>
                  <a:srgbClr val="0039AC"/>
                </a:solidFill>
              </a:rPr>
              <a:t>    </a:t>
            </a:r>
            <a:r>
              <a:rPr lang="en-US" dirty="0">
                <a:solidFill>
                  <a:srgbClr val="0039AC"/>
                </a:solidFill>
                <a:sym typeface="Symbol" charset="0"/>
              </a:rPr>
              <a:t> </a:t>
            </a:r>
            <a:r>
              <a:rPr lang="en-US" i="1" dirty="0">
                <a:latin typeface="Times New Roman" charset="0"/>
              </a:rPr>
              <a:t>Times New Roman, italic, black font </a:t>
            </a:r>
            <a:r>
              <a:rPr lang="en-US" dirty="0">
                <a:solidFill>
                  <a:srgbClr val="0039AC"/>
                </a:solidFill>
                <a:sym typeface="Symbol" charset="0"/>
              </a:rPr>
              <a:t>means</a:t>
            </a:r>
            <a:r>
              <a:rPr lang="en-US" dirty="0">
                <a:solidFill>
                  <a:schemeClr val="accent2"/>
                </a:solidFill>
                <a:sym typeface="Symbol" charset="0"/>
              </a:rPr>
              <a:t> </a:t>
            </a:r>
            <a:r>
              <a:rPr lang="en-US" i="1" dirty="0">
                <a:latin typeface="Times New Roman" charset="0"/>
              </a:rPr>
              <a:t>this is an</a:t>
            </a:r>
            <a:endParaRPr lang="en-US" dirty="0">
              <a:solidFill>
                <a:schemeClr val="accent2"/>
              </a:solidFill>
              <a:sym typeface="Symbol" charset="0"/>
            </a:endParaRPr>
          </a:p>
          <a:p>
            <a:r>
              <a:rPr lang="en-US" dirty="0">
                <a:solidFill>
                  <a:schemeClr val="accent2"/>
                </a:solidFill>
                <a:sym typeface="Symbol" charset="0"/>
              </a:rPr>
              <a:t>         </a:t>
            </a:r>
            <a:r>
              <a:rPr lang="en-US" i="1" dirty="0">
                <a:latin typeface="Times New Roman" charset="0"/>
              </a:rPr>
              <a:t>equation or an algebraic variable</a:t>
            </a:r>
            <a:endParaRPr lang="en-US" dirty="0">
              <a:solidFill>
                <a:schemeClr val="accent2"/>
              </a:solidFill>
              <a:sym typeface="Symbol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EBAC512C-97AD-ED41-99FB-DFE663F9C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794375"/>
            <a:ext cx="7774564" cy="830997"/>
          </a:xfrm>
          <a:prstGeom prst="rect">
            <a:avLst/>
          </a:prstGeom>
          <a:solidFill>
            <a:srgbClr val="BBBBBB"/>
          </a:solidFill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chemeClr val="accent2"/>
                </a:solidFill>
              </a:rPr>
              <a:t>    </a:t>
            </a:r>
            <a:r>
              <a:rPr lang="en-US" dirty="0">
                <a:solidFill>
                  <a:srgbClr val="0039AC"/>
                </a:solidFill>
                <a:sym typeface="Symbol" charset="0"/>
              </a:rPr>
              <a:t> </a:t>
            </a:r>
            <a:r>
              <a:rPr lang="en-US" dirty="0">
                <a:solidFill>
                  <a:srgbClr val="0039AC"/>
                </a:solidFill>
              </a:rPr>
              <a:t>A Red Box with Grey Background means this is an</a:t>
            </a:r>
          </a:p>
          <a:p>
            <a:r>
              <a:rPr lang="en-US" dirty="0">
                <a:solidFill>
                  <a:srgbClr val="0039AC"/>
                </a:solidFill>
              </a:rPr>
              <a:t>         </a:t>
            </a:r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especially important</a:t>
            </a:r>
            <a:r>
              <a:rPr lang="en-US" dirty="0">
                <a:solidFill>
                  <a:srgbClr val="0039AC"/>
                </a:solidFill>
              </a:rPr>
              <a:t>  concept or equation</a:t>
            </a:r>
          </a:p>
        </p:txBody>
      </p:sp>
    </p:spTree>
    <p:extLst>
      <p:ext uri="{BB962C8B-B14F-4D97-AF65-F5344CB8AC3E}">
        <p14:creationId xmlns:p14="http://schemas.microsoft.com/office/powerpoint/2010/main" val="2052189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">
            <a:extLst>
              <a:ext uri="{FF2B5EF4-FFF2-40B4-BE49-F238E27FC236}">
                <a16:creationId xmlns:a16="http://schemas.microsoft.com/office/drawing/2014/main" id="{F3227488-3B9F-0340-89AE-16F02378B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3473" y="1413063"/>
            <a:ext cx="8041240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3200" i="1" dirty="0">
                <a:solidFill>
                  <a:srgbClr val="0039AC"/>
                </a:solidFill>
                <a:latin typeface="Arial Black" charset="0"/>
              </a:rPr>
              <a:t>Fundamental Concepts of Every</a:t>
            </a:r>
          </a:p>
          <a:p>
            <a:r>
              <a:rPr lang="en-US" sz="3200" i="1" dirty="0">
                <a:solidFill>
                  <a:srgbClr val="0039AC"/>
                </a:solidFill>
                <a:latin typeface="Arial Black" charset="0"/>
              </a:rPr>
              <a:t>    Geophysical Tool (each of which</a:t>
            </a:r>
          </a:p>
          <a:p>
            <a:r>
              <a:rPr lang="en-US" sz="3200" i="1" dirty="0">
                <a:solidFill>
                  <a:srgbClr val="0039AC"/>
                </a:solidFill>
                <a:latin typeface="Arial Black" charset="0"/>
              </a:rPr>
              <a:t>    we will cover in this course):</a:t>
            </a:r>
          </a:p>
          <a:p>
            <a:endParaRPr lang="en-US" sz="800" dirty="0">
              <a:solidFill>
                <a:srgbClr val="0039AC"/>
              </a:solidFill>
            </a:endParaRP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  <a:latin typeface="Arial Black" charset="0"/>
              </a:rPr>
              <a:t>(1) </a:t>
            </a:r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Instrumentation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    </a:t>
            </a:r>
            <a:r>
              <a:rPr lang="en-US" dirty="0">
                <a:solidFill>
                  <a:srgbClr val="0039AC"/>
                </a:solidFill>
                <a:latin typeface="Arial Black" charset="0"/>
              </a:rPr>
              <a:t>•</a:t>
            </a:r>
            <a:r>
              <a:rPr lang="en-US" dirty="0">
                <a:solidFill>
                  <a:srgbClr val="0039AC"/>
                </a:solidFill>
              </a:rPr>
              <a:t> How does it work?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    </a:t>
            </a:r>
            <a:r>
              <a:rPr lang="en-US" dirty="0">
                <a:solidFill>
                  <a:srgbClr val="0039AC"/>
                </a:solidFill>
                <a:latin typeface="Arial Black" charset="0"/>
              </a:rPr>
              <a:t>•</a:t>
            </a:r>
            <a:r>
              <a:rPr lang="en-US" sz="1800" dirty="0">
                <a:solidFill>
                  <a:srgbClr val="0039AC"/>
                </a:solidFill>
                <a:cs typeface="Lucida Grande" charset="0"/>
              </a:rPr>
              <a:t> </a:t>
            </a:r>
            <a:r>
              <a:rPr lang="en-US" dirty="0">
                <a:solidFill>
                  <a:srgbClr val="0039AC"/>
                </a:solidFill>
              </a:rPr>
              <a:t>Sensitivity of instruments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    </a:t>
            </a:r>
            <a:r>
              <a:rPr lang="en-US" dirty="0">
                <a:solidFill>
                  <a:srgbClr val="0039AC"/>
                </a:solidFill>
                <a:latin typeface="Arial Black" charset="0"/>
              </a:rPr>
              <a:t>•</a:t>
            </a:r>
            <a:r>
              <a:rPr lang="en-US" sz="1800" dirty="0">
                <a:solidFill>
                  <a:srgbClr val="0039AC"/>
                </a:solidFill>
                <a:cs typeface="Lucida Grande" charset="0"/>
              </a:rPr>
              <a:t> </a:t>
            </a:r>
            <a:r>
              <a:rPr lang="en-US" dirty="0">
                <a:solidFill>
                  <a:srgbClr val="0039AC"/>
                </a:solidFill>
              </a:rPr>
              <a:t>Types of information recorded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        (e.g., for a seismometer: 3-component or vertical?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        Broadband or narrow-band?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        Acceleration, displacement, or strain?)</a:t>
            </a:r>
          </a:p>
        </p:txBody>
      </p:sp>
    </p:spTree>
    <p:extLst>
      <p:ext uri="{BB962C8B-B14F-4D97-AF65-F5344CB8AC3E}">
        <p14:creationId xmlns:p14="http://schemas.microsoft.com/office/powerpoint/2010/main" val="2738523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4769FBA3-04B2-0544-9CF9-41D5F4E60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552" y="146721"/>
            <a:ext cx="7371995" cy="6477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D666EE2-1B2B-8744-A123-9C5C537EDF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08"/>
          <a:stretch/>
        </p:blipFill>
        <p:spPr>
          <a:xfrm rot="5400000">
            <a:off x="-608023" y="1704166"/>
            <a:ext cx="6853843" cy="34455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92958F-F8C9-9FE3-8258-BBD181E8C892}"/>
              </a:ext>
            </a:extLst>
          </p:cNvPr>
          <p:cNvSpPr/>
          <p:nvPr/>
        </p:nvSpPr>
        <p:spPr>
          <a:xfrm>
            <a:off x="1238132" y="584989"/>
            <a:ext cx="3048949" cy="244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4C4A5F-6305-5348-A4BC-995D06ECE556}"/>
              </a:ext>
            </a:extLst>
          </p:cNvPr>
          <p:cNvSpPr txBox="1"/>
          <p:nvPr/>
        </p:nvSpPr>
        <p:spPr>
          <a:xfrm>
            <a:off x="1152938" y="505475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legacy hammer seismic…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A3EA73-B815-1361-11C2-28A43F4342F5}"/>
              </a:ext>
            </a:extLst>
          </p:cNvPr>
          <p:cNvSpPr/>
          <p:nvPr/>
        </p:nvSpPr>
        <p:spPr>
          <a:xfrm>
            <a:off x="7974022" y="5804452"/>
            <a:ext cx="3492895" cy="255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CC694A-A7ED-DC4F-A3E1-5AC465A324FB}"/>
              </a:ext>
            </a:extLst>
          </p:cNvPr>
          <p:cNvSpPr txBox="1"/>
          <p:nvPr/>
        </p:nvSpPr>
        <p:spPr>
          <a:xfrm>
            <a:off x="7904920" y="5741031"/>
            <a:ext cx="3659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our newer hammer seismic…</a:t>
            </a:r>
          </a:p>
        </p:txBody>
      </p:sp>
    </p:spTree>
    <p:extLst>
      <p:ext uri="{BB962C8B-B14F-4D97-AF65-F5344CB8AC3E}">
        <p14:creationId xmlns:p14="http://schemas.microsoft.com/office/powerpoint/2010/main" val="1936630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3">
            <a:extLst>
              <a:ext uri="{FF2B5EF4-FFF2-40B4-BE49-F238E27FC236}">
                <a16:creationId xmlns:a16="http://schemas.microsoft.com/office/drawing/2014/main" id="{2A5408D7-CE06-1840-8E49-B41B8B3C04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5380" y="58847"/>
            <a:ext cx="8041240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3200" i="1" dirty="0">
                <a:solidFill>
                  <a:srgbClr val="0039AC"/>
                </a:solidFill>
                <a:latin typeface="Arial Black" charset="0"/>
              </a:rPr>
              <a:t>Fundamental Concepts of Every</a:t>
            </a:r>
          </a:p>
          <a:p>
            <a:r>
              <a:rPr lang="en-US" sz="3200" i="1" dirty="0">
                <a:solidFill>
                  <a:srgbClr val="0039AC"/>
                </a:solidFill>
                <a:latin typeface="Arial Black" charset="0"/>
              </a:rPr>
              <a:t>    Geophysical Tool (each of which</a:t>
            </a:r>
          </a:p>
          <a:p>
            <a:r>
              <a:rPr lang="en-US" sz="3200" i="1" dirty="0">
                <a:solidFill>
                  <a:srgbClr val="0039AC"/>
                </a:solidFill>
                <a:latin typeface="Arial Black" charset="0"/>
              </a:rPr>
              <a:t>    we will cover in this course):</a:t>
            </a:r>
          </a:p>
          <a:p>
            <a:endParaRPr lang="en-US" sz="800" dirty="0">
              <a:solidFill>
                <a:srgbClr val="0039AC"/>
              </a:solidFill>
            </a:endParaRP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  <a:latin typeface="Arial Black" charset="0"/>
              </a:rPr>
              <a:t>(1) </a:t>
            </a:r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Instrumentation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    </a:t>
            </a:r>
            <a:r>
              <a:rPr lang="en-US" dirty="0">
                <a:solidFill>
                  <a:srgbClr val="0039AC"/>
                </a:solidFill>
                <a:latin typeface="Arial Black" charset="0"/>
              </a:rPr>
              <a:t>•</a:t>
            </a:r>
            <a:r>
              <a:rPr lang="en-US" dirty="0">
                <a:solidFill>
                  <a:srgbClr val="0039AC"/>
                </a:solidFill>
              </a:rPr>
              <a:t> How does it work?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    </a:t>
            </a:r>
            <a:r>
              <a:rPr lang="en-US" dirty="0">
                <a:solidFill>
                  <a:srgbClr val="0039AC"/>
                </a:solidFill>
                <a:latin typeface="Arial Black" charset="0"/>
              </a:rPr>
              <a:t>•</a:t>
            </a:r>
            <a:r>
              <a:rPr lang="en-US" sz="1800" dirty="0">
                <a:solidFill>
                  <a:srgbClr val="0039AC"/>
                </a:solidFill>
                <a:cs typeface="Lucida Grande" charset="0"/>
              </a:rPr>
              <a:t> </a:t>
            </a:r>
            <a:r>
              <a:rPr lang="en-US" dirty="0">
                <a:solidFill>
                  <a:srgbClr val="0039AC"/>
                </a:solidFill>
              </a:rPr>
              <a:t>Sensitivity of instruments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    </a:t>
            </a:r>
            <a:r>
              <a:rPr lang="en-US" dirty="0">
                <a:solidFill>
                  <a:srgbClr val="0039AC"/>
                </a:solidFill>
                <a:latin typeface="Arial Black" charset="0"/>
              </a:rPr>
              <a:t>•</a:t>
            </a:r>
            <a:r>
              <a:rPr lang="en-US" sz="1800" dirty="0">
                <a:solidFill>
                  <a:srgbClr val="0039AC"/>
                </a:solidFill>
                <a:cs typeface="Lucida Grande" charset="0"/>
              </a:rPr>
              <a:t> </a:t>
            </a:r>
            <a:r>
              <a:rPr lang="en-US" dirty="0">
                <a:solidFill>
                  <a:srgbClr val="0039AC"/>
                </a:solidFill>
              </a:rPr>
              <a:t>Types of information recorded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        (e.g., seismometer: 3-component or vertical?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        Broadband or narrow-band?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        Acceleration, displacement, or strain?)</a:t>
            </a:r>
          </a:p>
          <a:p>
            <a:pPr>
              <a:buFont typeface="Arial" charset="0"/>
              <a:buNone/>
            </a:pPr>
            <a:endParaRPr lang="en-US" sz="800" dirty="0">
              <a:solidFill>
                <a:srgbClr val="0039AC"/>
              </a:solidFill>
            </a:endParaRP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  <a:latin typeface="Arial Black" charset="0"/>
              </a:rPr>
              <a:t>(2) </a:t>
            </a:r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Sampling</a:t>
            </a:r>
            <a:endParaRPr lang="en-US" dirty="0">
              <a:solidFill>
                <a:srgbClr val="0039AC"/>
              </a:solidFill>
              <a:latin typeface="Arial Black" charset="0"/>
            </a:endParaRP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    </a:t>
            </a:r>
            <a:r>
              <a:rPr lang="en-US" dirty="0">
                <a:solidFill>
                  <a:srgbClr val="0039AC"/>
                </a:solidFill>
                <a:latin typeface="Arial Black" charset="0"/>
              </a:rPr>
              <a:t>•</a:t>
            </a:r>
            <a:r>
              <a:rPr lang="en-US" sz="1800" dirty="0">
                <a:solidFill>
                  <a:srgbClr val="0039AC"/>
                </a:solidFill>
                <a:cs typeface="Lucida Grande" charset="0"/>
              </a:rPr>
              <a:t> </a:t>
            </a:r>
            <a:r>
              <a:rPr lang="en-US" dirty="0">
                <a:solidFill>
                  <a:srgbClr val="0039AC"/>
                </a:solidFill>
                <a:cs typeface="Lucida Grande" charset="0"/>
              </a:rPr>
              <a:t>In </a:t>
            </a:r>
            <a:r>
              <a:rPr lang="en-US" i="1" dirty="0">
                <a:solidFill>
                  <a:srgbClr val="0039AC"/>
                </a:solidFill>
                <a:latin typeface="Arial Black" charset="0"/>
                <a:cs typeface="Lucida Grande" charset="0"/>
              </a:rPr>
              <a:t>space</a:t>
            </a:r>
            <a:r>
              <a:rPr lang="en-US" dirty="0">
                <a:solidFill>
                  <a:srgbClr val="0039AC"/>
                </a:solidFill>
                <a:cs typeface="Lucida Grande" charset="0"/>
              </a:rPr>
              <a:t> and </a:t>
            </a:r>
            <a:r>
              <a:rPr lang="en-US" i="1" dirty="0">
                <a:solidFill>
                  <a:srgbClr val="0039AC"/>
                </a:solidFill>
                <a:latin typeface="Arial Black" charset="0"/>
                <a:cs typeface="Lucida Grande" charset="0"/>
              </a:rPr>
              <a:t>time</a:t>
            </a:r>
            <a:r>
              <a:rPr lang="en-US" dirty="0">
                <a:solidFill>
                  <a:srgbClr val="0039AC"/>
                </a:solidFill>
                <a:cs typeface="Lucida Grande" charset="0"/>
              </a:rPr>
              <a:t> (&amp; what is </a:t>
            </a:r>
            <a:r>
              <a:rPr lang="en-US" i="1" dirty="0">
                <a:solidFill>
                  <a:srgbClr val="0039AC"/>
                </a:solidFill>
                <a:latin typeface="Arial Black" charset="0"/>
                <a:cs typeface="Lucida Grande" charset="0"/>
              </a:rPr>
              <a:t>aliasing</a:t>
            </a:r>
            <a:r>
              <a:rPr lang="en-US" sz="1000" i="1" dirty="0">
                <a:solidFill>
                  <a:srgbClr val="0039AC"/>
                </a:solidFill>
                <a:latin typeface="Arial Black" charset="0"/>
                <a:cs typeface="Lucida Grande" charset="0"/>
              </a:rPr>
              <a:t> </a:t>
            </a:r>
            <a:r>
              <a:rPr lang="en-US" dirty="0">
                <a:solidFill>
                  <a:srgbClr val="0039AC"/>
                </a:solidFill>
                <a:cs typeface="Lucida Grande" charset="0"/>
              </a:rPr>
              <a:t>?)</a:t>
            </a:r>
          </a:p>
          <a:p>
            <a:pPr>
              <a:buFont typeface="Arial" charset="0"/>
              <a:buNone/>
            </a:pPr>
            <a:endParaRPr lang="en-US" sz="800" dirty="0">
              <a:solidFill>
                <a:srgbClr val="0039AC"/>
              </a:solidFill>
              <a:cs typeface="Lucida Grande" charset="0"/>
            </a:endParaRP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  <a:latin typeface="Arial Black" charset="0"/>
                <a:cs typeface="Lucida Grande" charset="0"/>
              </a:rPr>
              <a:t>(3) </a:t>
            </a:r>
            <a:r>
              <a:rPr lang="en-US" i="1" dirty="0">
                <a:solidFill>
                  <a:srgbClr val="0039AC"/>
                </a:solidFill>
                <a:latin typeface="Arial Black" charset="0"/>
                <a:cs typeface="Lucida Grande" charset="0"/>
              </a:rPr>
              <a:t>Theoretical development of methodology</a:t>
            </a:r>
            <a:endParaRPr lang="en-US" dirty="0">
              <a:solidFill>
                <a:srgbClr val="0039AC"/>
              </a:solidFill>
              <a:latin typeface="Arial Black" charset="0"/>
              <a:cs typeface="Lucida Grande" charset="0"/>
            </a:endParaRP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  <a:cs typeface="Lucida Grande" charset="0"/>
              </a:rPr>
              <a:t>    </a:t>
            </a:r>
            <a:r>
              <a:rPr lang="en-US" dirty="0">
                <a:solidFill>
                  <a:srgbClr val="0039AC"/>
                </a:solidFill>
                <a:latin typeface="Arial Black" charset="0"/>
              </a:rPr>
              <a:t>•</a:t>
            </a:r>
            <a:r>
              <a:rPr lang="en-US" dirty="0">
                <a:solidFill>
                  <a:srgbClr val="0039AC"/>
                </a:solidFill>
                <a:cs typeface="Lucida Grande" charset="0"/>
              </a:rPr>
              <a:t> Assumptions?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  <a:cs typeface="Lucida Grande" charset="0"/>
              </a:rPr>
              <a:t>    </a:t>
            </a:r>
            <a:r>
              <a:rPr lang="en-US" dirty="0">
                <a:solidFill>
                  <a:srgbClr val="0039AC"/>
                </a:solidFill>
                <a:latin typeface="Arial Black" charset="0"/>
              </a:rPr>
              <a:t>•</a:t>
            </a:r>
            <a:r>
              <a:rPr lang="en-US" dirty="0">
                <a:solidFill>
                  <a:srgbClr val="0039AC"/>
                </a:solidFill>
                <a:cs typeface="Lucida Grande" charset="0"/>
              </a:rPr>
              <a:t> Approximations?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  <a:cs typeface="Lucida Grande" charset="0"/>
              </a:rPr>
              <a:t>    </a:t>
            </a:r>
            <a:r>
              <a:rPr lang="en-US" dirty="0">
                <a:solidFill>
                  <a:srgbClr val="0039AC"/>
                </a:solidFill>
                <a:latin typeface="Arial Black" charset="0"/>
              </a:rPr>
              <a:t>•</a:t>
            </a:r>
            <a:r>
              <a:rPr lang="en-US" dirty="0">
                <a:solidFill>
                  <a:srgbClr val="0039AC"/>
                </a:solidFill>
                <a:cs typeface="Lucida Grande" charset="0"/>
              </a:rPr>
              <a:t> “</a:t>
            </a:r>
            <a:r>
              <a:rPr lang="en-US" dirty="0" err="1">
                <a:solidFill>
                  <a:srgbClr val="0039AC"/>
                </a:solidFill>
                <a:cs typeface="Lucida Grande" charset="0"/>
              </a:rPr>
              <a:t>Skeletalization</a:t>
            </a:r>
            <a:r>
              <a:rPr lang="en-US" dirty="0">
                <a:solidFill>
                  <a:srgbClr val="0039AC"/>
                </a:solidFill>
                <a:cs typeface="Lucida Grande" charset="0"/>
              </a:rPr>
              <a:t>” of the data?</a:t>
            </a:r>
          </a:p>
        </p:txBody>
      </p:sp>
    </p:spTree>
    <p:extLst>
      <p:ext uri="{BB962C8B-B14F-4D97-AF65-F5344CB8AC3E}">
        <p14:creationId xmlns:p14="http://schemas.microsoft.com/office/powerpoint/2010/main" val="1790855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Box 3">
            <a:extLst>
              <a:ext uri="{FF2B5EF4-FFF2-40B4-BE49-F238E27FC236}">
                <a16:creationId xmlns:a16="http://schemas.microsoft.com/office/drawing/2014/main" id="{8BFD7645-6481-5148-AD28-6752373CE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2168" y="520512"/>
            <a:ext cx="9027664" cy="581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  <a:cs typeface="Lucida Grande" charset="0"/>
              </a:rPr>
              <a:t>    </a:t>
            </a:r>
            <a:r>
              <a:rPr lang="en-US" dirty="0">
                <a:solidFill>
                  <a:srgbClr val="0039AC"/>
                </a:solidFill>
                <a:latin typeface="Arial Black" charset="0"/>
              </a:rPr>
              <a:t>•</a:t>
            </a:r>
            <a:r>
              <a:rPr lang="en-US" dirty="0">
                <a:solidFill>
                  <a:srgbClr val="0039AC"/>
                </a:solidFill>
                <a:cs typeface="Lucida Grande" charset="0"/>
              </a:rPr>
              <a:t> “</a:t>
            </a:r>
            <a:r>
              <a:rPr lang="en-US" dirty="0" err="1">
                <a:solidFill>
                  <a:srgbClr val="0039AC"/>
                </a:solidFill>
                <a:cs typeface="Lucida Grande" charset="0"/>
              </a:rPr>
              <a:t>Skeletalization</a:t>
            </a:r>
            <a:r>
              <a:rPr lang="en-US" dirty="0">
                <a:solidFill>
                  <a:srgbClr val="0039AC"/>
                </a:solidFill>
                <a:cs typeface="Lucida Grande" charset="0"/>
              </a:rPr>
              <a:t>” of the data?</a:t>
            </a:r>
          </a:p>
          <a:p>
            <a:pPr>
              <a:buFont typeface="Arial" charset="0"/>
              <a:buNone/>
            </a:pPr>
            <a:endParaRPr lang="en-US" sz="1200" dirty="0">
              <a:solidFill>
                <a:srgbClr val="0039AC"/>
              </a:solidFill>
              <a:cs typeface="Lucida Grande" charset="0"/>
            </a:endParaRP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  <a:cs typeface="Lucida Grande" charset="0"/>
              </a:rPr>
              <a:t>We might reduce the thousands of numbers in this seismic record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  <a:cs typeface="Lucida Grande" charset="0"/>
              </a:rPr>
              <a:t>   to just one number</a:t>
            </a:r>
            <a:r>
              <a:rPr lang="is-IS" dirty="0">
                <a:solidFill>
                  <a:srgbClr val="0039AC"/>
                </a:solidFill>
                <a:cs typeface="Lucida Grande" charset="0"/>
              </a:rPr>
              <a:t>…</a:t>
            </a:r>
          </a:p>
          <a:p>
            <a:pPr>
              <a:buFont typeface="Arial" charset="0"/>
              <a:buNone/>
            </a:pPr>
            <a:endParaRPr lang="is-IS" dirty="0">
              <a:solidFill>
                <a:srgbClr val="0039AC"/>
              </a:solidFill>
              <a:cs typeface="Lucida Grande" charset="0"/>
            </a:endParaRPr>
          </a:p>
          <a:p>
            <a:pPr>
              <a:buFont typeface="Arial" charset="0"/>
              <a:buNone/>
            </a:pPr>
            <a:endParaRPr lang="is-IS" dirty="0">
              <a:solidFill>
                <a:srgbClr val="0039AC"/>
              </a:solidFill>
              <a:cs typeface="Lucida Grande" charset="0"/>
            </a:endParaRPr>
          </a:p>
          <a:p>
            <a:pPr>
              <a:buFont typeface="Arial" charset="0"/>
              <a:buNone/>
            </a:pPr>
            <a:endParaRPr lang="is-IS" dirty="0">
              <a:solidFill>
                <a:srgbClr val="0039AC"/>
              </a:solidFill>
              <a:cs typeface="Lucida Grande" charset="0"/>
            </a:endParaRPr>
          </a:p>
          <a:p>
            <a:pPr>
              <a:buFont typeface="Arial" charset="0"/>
              <a:buNone/>
            </a:pPr>
            <a:endParaRPr lang="is-IS" dirty="0">
              <a:solidFill>
                <a:srgbClr val="0039AC"/>
              </a:solidFill>
              <a:cs typeface="Lucida Grande" charset="0"/>
            </a:endParaRPr>
          </a:p>
          <a:p>
            <a:pPr>
              <a:buFont typeface="Arial" charset="0"/>
              <a:buNone/>
            </a:pPr>
            <a:endParaRPr lang="is-IS" dirty="0">
              <a:solidFill>
                <a:srgbClr val="0039AC"/>
              </a:solidFill>
              <a:cs typeface="Lucida Grande" charset="0"/>
            </a:endParaRPr>
          </a:p>
          <a:p>
            <a:pPr>
              <a:buFont typeface="Arial" charset="0"/>
              <a:buNone/>
            </a:pPr>
            <a:endParaRPr lang="is-IS" dirty="0">
              <a:solidFill>
                <a:srgbClr val="0039AC"/>
              </a:solidFill>
              <a:cs typeface="Lucida Grande" charset="0"/>
            </a:endParaRPr>
          </a:p>
          <a:p>
            <a:pPr>
              <a:buFont typeface="Arial" charset="0"/>
              <a:buNone/>
            </a:pPr>
            <a:endParaRPr lang="is-IS" dirty="0">
              <a:solidFill>
                <a:srgbClr val="0039AC"/>
              </a:solidFill>
              <a:cs typeface="Lucida Grande" charset="0"/>
            </a:endParaRPr>
          </a:p>
          <a:p>
            <a:pPr>
              <a:buFont typeface="Arial" charset="0"/>
              <a:buNone/>
            </a:pPr>
            <a:endParaRPr lang="is-IS" dirty="0">
              <a:solidFill>
                <a:srgbClr val="0039AC"/>
              </a:solidFill>
              <a:cs typeface="Lucida Grande" charset="0"/>
            </a:endParaRPr>
          </a:p>
          <a:p>
            <a:pPr>
              <a:buFont typeface="Arial" charset="0"/>
              <a:buNone/>
            </a:pPr>
            <a:endParaRPr lang="is-IS" dirty="0">
              <a:solidFill>
                <a:srgbClr val="0039AC"/>
              </a:solidFill>
              <a:cs typeface="Lucida Grande" charset="0"/>
            </a:endParaRPr>
          </a:p>
          <a:p>
            <a:pPr>
              <a:buFont typeface="Arial" charset="0"/>
              <a:buNone/>
            </a:pPr>
            <a:endParaRPr lang="is-IS" dirty="0">
              <a:solidFill>
                <a:srgbClr val="0039AC"/>
              </a:solidFill>
              <a:cs typeface="Lucida Grande" charset="0"/>
            </a:endParaRPr>
          </a:p>
          <a:p>
            <a:pPr>
              <a:buFont typeface="Arial" charset="0"/>
              <a:buNone/>
            </a:pPr>
            <a:r>
              <a:rPr lang="is-IS" dirty="0">
                <a:solidFill>
                  <a:srgbClr val="0039AC"/>
                </a:solidFill>
                <a:cs typeface="Lucida Grande" charset="0"/>
              </a:rPr>
              <a:t>But every number in this record contains information about the</a:t>
            </a:r>
          </a:p>
          <a:p>
            <a:pPr>
              <a:buFont typeface="Arial" charset="0"/>
              <a:buNone/>
            </a:pPr>
            <a:r>
              <a:rPr lang="is-IS" dirty="0">
                <a:solidFill>
                  <a:srgbClr val="0039AC"/>
                </a:solidFill>
                <a:cs typeface="Lucida Grande" charset="0"/>
              </a:rPr>
              <a:t>   structure of the Earth!</a:t>
            </a:r>
            <a:endParaRPr lang="en-US" dirty="0">
              <a:solidFill>
                <a:srgbClr val="0039AC"/>
              </a:solidFill>
              <a:cs typeface="Lucida Grande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9674159-C77C-284A-84DB-54CE0B1D53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81200"/>
            <a:ext cx="9144000" cy="348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97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3">
            <a:extLst>
              <a:ext uri="{FF2B5EF4-FFF2-40B4-BE49-F238E27FC236}">
                <a16:creationId xmlns:a16="http://schemas.microsoft.com/office/drawing/2014/main" id="{AB3F91B3-D852-284E-BC6A-C8D034B8A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9704" y="172008"/>
            <a:ext cx="7832593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3200" i="1" dirty="0">
                <a:solidFill>
                  <a:srgbClr val="0039AC"/>
                </a:solidFill>
                <a:latin typeface="Arial Black" charset="0"/>
              </a:rPr>
              <a:t>Fundamental Elements we will</a:t>
            </a:r>
          </a:p>
          <a:p>
            <a:r>
              <a:rPr lang="en-US" sz="3200" i="1" dirty="0">
                <a:solidFill>
                  <a:srgbClr val="0039AC"/>
                </a:solidFill>
                <a:latin typeface="Arial Black" charset="0"/>
              </a:rPr>
              <a:t>    cover in this course:</a:t>
            </a:r>
          </a:p>
          <a:p>
            <a:endParaRPr lang="en-US" sz="1200" dirty="0">
              <a:solidFill>
                <a:srgbClr val="0039AC"/>
              </a:solidFill>
            </a:endParaRP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  <a:latin typeface="Arial Black" charset="0"/>
              </a:rPr>
              <a:t>(4) </a:t>
            </a:r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Noise</a:t>
            </a:r>
            <a:endParaRPr lang="en-US" dirty="0">
              <a:solidFill>
                <a:srgbClr val="0039AC"/>
              </a:solidFill>
              <a:latin typeface="Arial Black" charset="0"/>
            </a:endParaRP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    </a:t>
            </a:r>
            <a:r>
              <a:rPr lang="en-US" dirty="0">
                <a:solidFill>
                  <a:srgbClr val="0039AC"/>
                </a:solidFill>
                <a:latin typeface="Arial Black" charset="0"/>
              </a:rPr>
              <a:t>•</a:t>
            </a:r>
            <a:r>
              <a:rPr lang="en-US" sz="1800" dirty="0">
                <a:solidFill>
                  <a:srgbClr val="0039AC"/>
                </a:solidFill>
                <a:cs typeface="Lucida Grande" charset="0"/>
              </a:rPr>
              <a:t> </a:t>
            </a:r>
            <a:r>
              <a:rPr lang="en-US" dirty="0">
                <a:solidFill>
                  <a:srgbClr val="0039AC"/>
                </a:solidFill>
              </a:rPr>
              <a:t>What are the sources of </a:t>
            </a:r>
            <a:r>
              <a:rPr lang="ja-JP" altLang="en-US" dirty="0">
                <a:solidFill>
                  <a:srgbClr val="0039AC"/>
                </a:solidFill>
                <a:latin typeface="Arial"/>
              </a:rPr>
              <a:t>“</a:t>
            </a:r>
            <a:r>
              <a:rPr lang="en-US" dirty="0">
                <a:solidFill>
                  <a:srgbClr val="0039AC"/>
                </a:solidFill>
              </a:rPr>
              <a:t>unwanted</a:t>
            </a:r>
            <a:r>
              <a:rPr lang="ja-JP" altLang="en-US" dirty="0">
                <a:solidFill>
                  <a:srgbClr val="0039AC"/>
                </a:solidFill>
                <a:latin typeface="Arial"/>
              </a:rPr>
              <a:t>”</a:t>
            </a:r>
            <a:r>
              <a:rPr lang="en-US" dirty="0">
                <a:solidFill>
                  <a:srgbClr val="0039AC"/>
                </a:solidFill>
              </a:rPr>
              <a:t> signal?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    </a:t>
            </a:r>
            <a:r>
              <a:rPr lang="en-US" dirty="0">
                <a:solidFill>
                  <a:srgbClr val="0039AC"/>
                </a:solidFill>
                <a:latin typeface="Arial Black" charset="0"/>
              </a:rPr>
              <a:t>•</a:t>
            </a:r>
            <a:r>
              <a:rPr lang="en-US" sz="1800" dirty="0">
                <a:solidFill>
                  <a:srgbClr val="0039AC"/>
                </a:solidFill>
                <a:cs typeface="Lucida Grande" charset="0"/>
              </a:rPr>
              <a:t> </a:t>
            </a:r>
            <a:r>
              <a:rPr lang="en-US" dirty="0">
                <a:solidFill>
                  <a:srgbClr val="0039AC"/>
                </a:solidFill>
              </a:rPr>
              <a:t>How are these extraneous signals removed or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        mitigated, and what else did we lose by doing that?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    </a:t>
            </a:r>
            <a:r>
              <a:rPr lang="en-US" dirty="0">
                <a:solidFill>
                  <a:srgbClr val="0039AC"/>
                </a:solidFill>
                <a:latin typeface="Arial Black" charset="0"/>
              </a:rPr>
              <a:t>•</a:t>
            </a:r>
            <a:r>
              <a:rPr lang="en-US" dirty="0">
                <a:solidFill>
                  <a:srgbClr val="0039AC"/>
                </a:solidFill>
              </a:rPr>
              <a:t> Was it really unwanted in the first place?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519EB95-D1D5-CB4D-9ED7-9E6CEF4B6F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296208"/>
            <a:ext cx="9144000" cy="338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305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3">
            <a:extLst>
              <a:ext uri="{FF2B5EF4-FFF2-40B4-BE49-F238E27FC236}">
                <a16:creationId xmlns:a16="http://schemas.microsoft.com/office/drawing/2014/main" id="{A01EF502-50F4-5740-88A1-297068538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0944" y="613569"/>
            <a:ext cx="7832593" cy="569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3200" i="1" dirty="0">
                <a:solidFill>
                  <a:srgbClr val="0039AC"/>
                </a:solidFill>
                <a:latin typeface="Arial Black" charset="0"/>
              </a:rPr>
              <a:t>Fundamental Elements we will</a:t>
            </a:r>
          </a:p>
          <a:p>
            <a:r>
              <a:rPr lang="en-US" sz="3200" i="1" dirty="0">
                <a:solidFill>
                  <a:srgbClr val="0039AC"/>
                </a:solidFill>
                <a:latin typeface="Arial Black" charset="0"/>
              </a:rPr>
              <a:t>    cover in this course:</a:t>
            </a:r>
          </a:p>
          <a:p>
            <a:endParaRPr lang="en-US" sz="1200" dirty="0">
              <a:solidFill>
                <a:srgbClr val="0039AC"/>
              </a:solidFill>
            </a:endParaRP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  <a:latin typeface="Arial Black" charset="0"/>
              </a:rPr>
              <a:t>(4) </a:t>
            </a:r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Noise</a:t>
            </a:r>
            <a:endParaRPr lang="en-US" dirty="0">
              <a:solidFill>
                <a:srgbClr val="0039AC"/>
              </a:solidFill>
              <a:latin typeface="Arial Black" charset="0"/>
            </a:endParaRP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    </a:t>
            </a:r>
            <a:r>
              <a:rPr lang="en-US" dirty="0">
                <a:solidFill>
                  <a:srgbClr val="0039AC"/>
                </a:solidFill>
                <a:latin typeface="Arial Black" charset="0"/>
              </a:rPr>
              <a:t>•</a:t>
            </a:r>
            <a:r>
              <a:rPr lang="en-US" sz="1800" dirty="0">
                <a:solidFill>
                  <a:srgbClr val="0039AC"/>
                </a:solidFill>
                <a:cs typeface="Lucida Grande" charset="0"/>
              </a:rPr>
              <a:t> </a:t>
            </a:r>
            <a:r>
              <a:rPr lang="en-US" dirty="0">
                <a:solidFill>
                  <a:srgbClr val="0039AC"/>
                </a:solidFill>
              </a:rPr>
              <a:t>What are the sources of </a:t>
            </a:r>
            <a:r>
              <a:rPr lang="ja-JP" altLang="en-US">
                <a:solidFill>
                  <a:srgbClr val="0039AC"/>
                </a:solidFill>
                <a:latin typeface="Arial"/>
              </a:rPr>
              <a:t>“</a:t>
            </a:r>
            <a:r>
              <a:rPr lang="en-US" dirty="0">
                <a:solidFill>
                  <a:srgbClr val="0039AC"/>
                </a:solidFill>
              </a:rPr>
              <a:t>unwanted</a:t>
            </a:r>
            <a:r>
              <a:rPr lang="ja-JP" altLang="en-US">
                <a:solidFill>
                  <a:srgbClr val="0039AC"/>
                </a:solidFill>
                <a:latin typeface="Arial"/>
              </a:rPr>
              <a:t>”</a:t>
            </a:r>
            <a:r>
              <a:rPr lang="en-US" dirty="0">
                <a:solidFill>
                  <a:srgbClr val="0039AC"/>
                </a:solidFill>
              </a:rPr>
              <a:t> signal?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    </a:t>
            </a:r>
            <a:r>
              <a:rPr lang="en-US" dirty="0">
                <a:solidFill>
                  <a:srgbClr val="0039AC"/>
                </a:solidFill>
                <a:latin typeface="Arial Black" charset="0"/>
              </a:rPr>
              <a:t>•</a:t>
            </a:r>
            <a:r>
              <a:rPr lang="en-US" sz="1800" dirty="0">
                <a:solidFill>
                  <a:srgbClr val="0039AC"/>
                </a:solidFill>
                <a:cs typeface="Lucida Grande" charset="0"/>
              </a:rPr>
              <a:t> </a:t>
            </a:r>
            <a:r>
              <a:rPr lang="en-US" dirty="0">
                <a:solidFill>
                  <a:srgbClr val="0039AC"/>
                </a:solidFill>
              </a:rPr>
              <a:t>How are these extraneous signals removed or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        mitigated, and what else did we lose by doing that?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    </a:t>
            </a:r>
            <a:r>
              <a:rPr lang="en-US" dirty="0">
                <a:solidFill>
                  <a:srgbClr val="0039AC"/>
                </a:solidFill>
                <a:latin typeface="Arial Black" charset="0"/>
              </a:rPr>
              <a:t>•</a:t>
            </a:r>
            <a:r>
              <a:rPr lang="en-US" dirty="0">
                <a:solidFill>
                  <a:srgbClr val="0039AC"/>
                </a:solidFill>
              </a:rPr>
              <a:t> Was it really unwanted in the first place?</a:t>
            </a:r>
          </a:p>
          <a:p>
            <a:pPr>
              <a:buFont typeface="Arial" charset="0"/>
              <a:buNone/>
            </a:pPr>
            <a:endParaRPr lang="en-US" dirty="0">
              <a:solidFill>
                <a:srgbClr val="0039AC"/>
              </a:solidFill>
            </a:endParaRP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  <a:latin typeface="Arial Black" charset="0"/>
              </a:rPr>
              <a:t>(5) </a:t>
            </a:r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INTERPRETATION</a:t>
            </a:r>
            <a:endParaRPr lang="en-US" dirty="0">
              <a:solidFill>
                <a:srgbClr val="0039AC"/>
              </a:solidFill>
              <a:latin typeface="Arial Black" charset="0"/>
            </a:endParaRP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    </a:t>
            </a:r>
            <a:r>
              <a:rPr lang="en-US" dirty="0">
                <a:solidFill>
                  <a:srgbClr val="0039AC"/>
                </a:solidFill>
                <a:latin typeface="Arial Black" charset="0"/>
              </a:rPr>
              <a:t>•</a:t>
            </a:r>
            <a:r>
              <a:rPr lang="en-US" dirty="0">
                <a:solidFill>
                  <a:srgbClr val="0039AC"/>
                </a:solidFill>
              </a:rPr>
              <a:t> </a:t>
            </a:r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Ambiguity </a:t>
            </a:r>
            <a:r>
              <a:rPr lang="en-US" dirty="0">
                <a:solidFill>
                  <a:srgbClr val="003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 Artefacts</a:t>
            </a:r>
            <a:endParaRPr lang="en-US" dirty="0">
              <a:solidFill>
                <a:srgbClr val="0039AC"/>
              </a:solidFill>
            </a:endParaRP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    </a:t>
            </a:r>
            <a:r>
              <a:rPr lang="en-US" dirty="0">
                <a:solidFill>
                  <a:srgbClr val="0039AC"/>
                </a:solidFill>
                <a:latin typeface="Arial Black" charset="0"/>
              </a:rPr>
              <a:t>•</a:t>
            </a:r>
            <a:r>
              <a:rPr lang="en-US" sz="1800" dirty="0">
                <a:solidFill>
                  <a:srgbClr val="0039AC"/>
                </a:solidFill>
                <a:cs typeface="Lucida Grande" charset="0"/>
              </a:rPr>
              <a:t> </a:t>
            </a:r>
            <a:r>
              <a:rPr lang="en-US" dirty="0">
                <a:solidFill>
                  <a:srgbClr val="0039AC"/>
                </a:solidFill>
                <a:cs typeface="Lucida Grande" charset="0"/>
              </a:rPr>
              <a:t>What independent sources of geological and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  <a:cs typeface="Lucida Grande" charset="0"/>
              </a:rPr>
              <a:t>        geophysical information/knowledge/expectation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  <a:cs typeface="Lucida Grande" charset="0"/>
              </a:rPr>
              <a:t>        can be incorporated into the interpretation? (&amp;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  <a:cs typeface="Lucida Grande" charset="0"/>
              </a:rPr>
              <a:t>        how can we avoid </a:t>
            </a:r>
            <a:r>
              <a:rPr lang="en-US" b="1" i="1" dirty="0">
                <a:solidFill>
                  <a:srgbClr val="0039A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cognitive bias</a:t>
            </a:r>
            <a:r>
              <a:rPr lang="en-US" dirty="0">
                <a:solidFill>
                  <a:srgbClr val="0039AC"/>
                </a:solidFill>
                <a:cs typeface="Lucida Grande" charset="0"/>
              </a:rPr>
              <a:t>?)</a:t>
            </a:r>
          </a:p>
        </p:txBody>
      </p:sp>
    </p:spTree>
    <p:extLst>
      <p:ext uri="{BB962C8B-B14F-4D97-AF65-F5344CB8AC3E}">
        <p14:creationId xmlns:p14="http://schemas.microsoft.com/office/powerpoint/2010/main" val="1089965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41C80312-EA65-8240-BC12-734A931B7363}"/>
              </a:ext>
            </a:extLst>
          </p:cNvPr>
          <p:cNvGrpSpPr>
            <a:grpSpLocks/>
          </p:cNvGrpSpPr>
          <p:nvPr/>
        </p:nvGrpSpPr>
        <p:grpSpPr bwMode="auto">
          <a:xfrm>
            <a:off x="2258219" y="181769"/>
            <a:ext cx="7418386" cy="6494462"/>
            <a:chOff x="480" y="192"/>
            <a:chExt cx="4673" cy="4091"/>
          </a:xfrm>
        </p:grpSpPr>
        <p:sp>
          <p:nvSpPr>
            <p:cNvPr id="40" name="Text Box 4">
              <a:extLst>
                <a:ext uri="{FF2B5EF4-FFF2-40B4-BE49-F238E27FC236}">
                  <a16:creationId xmlns:a16="http://schemas.microsoft.com/office/drawing/2014/main" id="{6F130A12-6348-8244-B2AF-2F16ECF918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192"/>
              <a:ext cx="4673" cy="40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pPr>
                <a:buFont typeface="Symbol" charset="0"/>
                <a:buNone/>
              </a:pPr>
              <a:r>
                <a:rPr lang="en-US" sz="3200" i="1" dirty="0">
                  <a:solidFill>
                    <a:srgbClr val="0039AC"/>
                  </a:solidFill>
                  <a:latin typeface="Arial Black" charset="0"/>
                </a:rPr>
                <a:t>The Geophysical Toolbox:</a:t>
              </a:r>
            </a:p>
            <a:p>
              <a:pPr>
                <a:buFont typeface="Symbol" charset="0"/>
                <a:buNone/>
              </a:pPr>
              <a:r>
                <a:rPr lang="en-US" sz="3200" i="1" dirty="0">
                  <a:solidFill>
                    <a:srgbClr val="0039AC"/>
                  </a:solidFill>
                  <a:latin typeface="Arial Black" charset="0"/>
                </a:rPr>
                <a:t>Partial Differential Equations</a:t>
              </a:r>
            </a:p>
            <a:p>
              <a:pPr>
                <a:buFont typeface="Symbol" charset="0"/>
                <a:buNone/>
              </a:pPr>
              <a:endParaRPr lang="en-US" sz="800" i="1" dirty="0">
                <a:solidFill>
                  <a:srgbClr val="0039AC"/>
                </a:solidFill>
                <a:latin typeface="Arial Black" charset="0"/>
              </a:endParaRPr>
            </a:p>
            <a:p>
              <a:pPr>
                <a:buFont typeface="Symbol" charset="0"/>
                <a:buNone/>
              </a:pPr>
              <a:r>
                <a:rPr lang="en-US" dirty="0">
                  <a:solidFill>
                    <a:srgbClr val="0039AC"/>
                  </a:solidFill>
                </a:rPr>
                <a:t>PDE’s involve rates of change relative to (multiple)</a:t>
              </a:r>
            </a:p>
            <a:p>
              <a:pPr>
                <a:buFont typeface="Symbol" charset="0"/>
                <a:buNone/>
              </a:pPr>
              <a:r>
                <a:rPr lang="en-US" dirty="0">
                  <a:solidFill>
                    <a:srgbClr val="0039AC"/>
                  </a:solidFill>
                </a:rPr>
                <a:t>    continuous variables (in our case, usually </a:t>
              </a:r>
              <a:r>
                <a:rPr lang="en-US" i="1" dirty="0">
                  <a:latin typeface="Times New Roman" charset="0"/>
                </a:rPr>
                <a:t>x</a:t>
              </a:r>
              <a:r>
                <a:rPr lang="en-US" dirty="0">
                  <a:solidFill>
                    <a:srgbClr val="0039AC"/>
                  </a:solidFill>
                </a:rPr>
                <a:t>, </a:t>
              </a:r>
              <a:r>
                <a:rPr lang="en-US" i="1" dirty="0">
                  <a:latin typeface="Times New Roman" charset="0"/>
                </a:rPr>
                <a:t>y</a:t>
              </a:r>
              <a:r>
                <a:rPr lang="en-US" dirty="0">
                  <a:solidFill>
                    <a:srgbClr val="0039AC"/>
                  </a:solidFill>
                </a:rPr>
                <a:t>, </a:t>
              </a:r>
              <a:r>
                <a:rPr lang="en-US" i="1" dirty="0">
                  <a:latin typeface="Times New Roman" charset="0"/>
                </a:rPr>
                <a:t>z</a:t>
              </a:r>
              <a:r>
                <a:rPr lang="en-US" dirty="0">
                  <a:solidFill>
                    <a:srgbClr val="0039AC"/>
                  </a:solidFill>
                </a:rPr>
                <a:t>, </a:t>
              </a:r>
              <a:r>
                <a:rPr lang="en-US" i="1" dirty="0">
                  <a:latin typeface="Times New Roman" charset="0"/>
                </a:rPr>
                <a:t>t</a:t>
              </a:r>
              <a:r>
                <a:rPr lang="en-US" dirty="0">
                  <a:solidFill>
                    <a:srgbClr val="0039AC"/>
                  </a:solidFill>
                </a:rPr>
                <a:t>):</a:t>
              </a:r>
              <a:endParaRPr lang="en-US" sz="3200" dirty="0">
                <a:solidFill>
                  <a:srgbClr val="0039AC"/>
                </a:solidFill>
                <a:latin typeface="Arial Black" charset="0"/>
              </a:endParaRPr>
            </a:p>
            <a:p>
              <a:pPr>
                <a:buFont typeface="Symbol" charset="0"/>
                <a:buNone/>
              </a:pPr>
              <a:endParaRPr lang="en-US" sz="800" dirty="0">
                <a:solidFill>
                  <a:srgbClr val="0039AC"/>
                </a:solidFill>
                <a:latin typeface="Arial Black" charset="0"/>
              </a:endParaRPr>
            </a:p>
            <a:p>
              <a:pPr>
                <a:buFont typeface="Arial" charset="0"/>
                <a:buNone/>
              </a:pPr>
              <a:r>
                <a:rPr lang="en-US" dirty="0">
                  <a:solidFill>
                    <a:srgbClr val="0039AC"/>
                  </a:solidFill>
                  <a:latin typeface="Arial Black" charset="0"/>
                </a:rPr>
                <a:t>(1) </a:t>
              </a:r>
              <a:r>
                <a:rPr lang="en-US" i="1" dirty="0">
                  <a:solidFill>
                    <a:srgbClr val="0039AC"/>
                  </a:solidFill>
                  <a:latin typeface="Arial Black" charset="0"/>
                </a:rPr>
                <a:t>The Wave Equation</a:t>
              </a:r>
              <a:endParaRPr lang="en-US" dirty="0">
                <a:solidFill>
                  <a:srgbClr val="0039AC"/>
                </a:solidFill>
                <a:latin typeface="Arial Black" charset="0"/>
              </a:endParaRPr>
            </a:p>
            <a:p>
              <a:pPr>
                <a:buFont typeface="Arial" charset="0"/>
                <a:buNone/>
              </a:pPr>
              <a:r>
                <a:rPr lang="en-US" dirty="0">
                  <a:solidFill>
                    <a:srgbClr val="0039AC"/>
                  </a:solidFill>
                </a:rPr>
                <a:t>    *** Seismology ***</a:t>
              </a:r>
            </a:p>
            <a:p>
              <a:pPr>
                <a:buFont typeface="Arial" charset="0"/>
                <a:buNone/>
              </a:pPr>
              <a:r>
                <a:rPr lang="en-US" dirty="0">
                  <a:solidFill>
                    <a:srgbClr val="0039AC"/>
                  </a:solidFill>
                </a:rPr>
                <a:t>    Ground Penetrating Radar (GPR) </a:t>
              </a:r>
            </a:p>
            <a:p>
              <a:pPr>
                <a:buFont typeface="Arial" charset="0"/>
                <a:buNone/>
              </a:pPr>
              <a:endParaRPr lang="en-US" sz="800" dirty="0">
                <a:solidFill>
                  <a:srgbClr val="0039AC"/>
                </a:solidFill>
              </a:endParaRPr>
            </a:p>
            <a:p>
              <a:pPr>
                <a:buFont typeface="Arial" charset="0"/>
                <a:buNone/>
              </a:pPr>
              <a:r>
                <a:rPr lang="en-US" dirty="0">
                  <a:solidFill>
                    <a:srgbClr val="0039AC"/>
                  </a:solidFill>
                  <a:latin typeface="Arial Black" charset="0"/>
                </a:rPr>
                <a:t>(2) </a:t>
              </a:r>
              <a:r>
                <a:rPr lang="en-US" i="1" dirty="0">
                  <a:solidFill>
                    <a:srgbClr val="0039AC"/>
                  </a:solidFill>
                  <a:latin typeface="Arial Black" charset="0"/>
                </a:rPr>
                <a:t>Poisson’s Equation</a:t>
              </a:r>
              <a:endParaRPr lang="en-US" dirty="0">
                <a:solidFill>
                  <a:srgbClr val="0039AC"/>
                </a:solidFill>
                <a:latin typeface="Arial Black" charset="0"/>
              </a:endParaRPr>
            </a:p>
            <a:p>
              <a:pPr>
                <a:buFont typeface="Arial" charset="0"/>
                <a:buNone/>
              </a:pPr>
              <a:r>
                <a:rPr lang="en-US" dirty="0">
                  <a:solidFill>
                    <a:srgbClr val="0039AC"/>
                  </a:solidFill>
                </a:rPr>
                <a:t>    Gravity</a:t>
              </a:r>
            </a:p>
            <a:p>
              <a:pPr>
                <a:buFont typeface="Arial" charset="0"/>
                <a:buNone/>
              </a:pPr>
              <a:r>
                <a:rPr lang="en-US" dirty="0">
                  <a:solidFill>
                    <a:srgbClr val="0039AC"/>
                  </a:solidFill>
                </a:rPr>
                <a:t>    Magnetic</a:t>
              </a:r>
            </a:p>
            <a:p>
              <a:pPr>
                <a:buFont typeface="Arial" charset="0"/>
                <a:buNone/>
              </a:pPr>
              <a:r>
                <a:rPr lang="en-US" dirty="0">
                  <a:solidFill>
                    <a:srgbClr val="0039AC"/>
                  </a:solidFill>
                </a:rPr>
                <a:t>    Resistivity (DC electrical)</a:t>
              </a:r>
            </a:p>
            <a:p>
              <a:pPr>
                <a:buFont typeface="Arial" charset="0"/>
                <a:buNone/>
              </a:pPr>
              <a:endParaRPr lang="en-US" sz="800" dirty="0">
                <a:solidFill>
                  <a:srgbClr val="0039AC"/>
                </a:solidFill>
              </a:endParaRPr>
            </a:p>
            <a:p>
              <a:pPr>
                <a:buFont typeface="Arial" charset="0"/>
                <a:buNone/>
              </a:pPr>
              <a:r>
                <a:rPr lang="en-US" dirty="0">
                  <a:solidFill>
                    <a:srgbClr val="0039AC"/>
                  </a:solidFill>
                  <a:latin typeface="Arial Black" charset="0"/>
                </a:rPr>
                <a:t>(3) </a:t>
              </a:r>
              <a:r>
                <a:rPr lang="en-US" i="1" dirty="0">
                  <a:solidFill>
                    <a:srgbClr val="0039AC"/>
                  </a:solidFill>
                  <a:latin typeface="Arial Black" charset="0"/>
                </a:rPr>
                <a:t>Diffusion Equation</a:t>
              </a:r>
              <a:endParaRPr lang="en-US" dirty="0">
                <a:solidFill>
                  <a:srgbClr val="0039AC"/>
                </a:solidFill>
                <a:latin typeface="Arial Black" charset="0"/>
              </a:endParaRPr>
            </a:p>
            <a:p>
              <a:pPr>
                <a:buFont typeface="Arial" charset="0"/>
                <a:buNone/>
              </a:pPr>
              <a:r>
                <a:rPr lang="en-US" dirty="0">
                  <a:solidFill>
                    <a:srgbClr val="0039AC"/>
                  </a:solidFill>
                </a:rPr>
                <a:t>    Self-Potential (SP)              Passive-source</a:t>
              </a:r>
            </a:p>
            <a:p>
              <a:pPr>
                <a:buFont typeface="Arial" charset="0"/>
                <a:buNone/>
              </a:pPr>
              <a:r>
                <a:rPr lang="en-US" dirty="0">
                  <a:solidFill>
                    <a:srgbClr val="0039AC"/>
                  </a:solidFill>
                </a:rPr>
                <a:t>    </a:t>
              </a:r>
              <a:r>
                <a:rPr lang="en-US" dirty="0" err="1">
                  <a:solidFill>
                    <a:srgbClr val="0039AC"/>
                  </a:solidFill>
                </a:rPr>
                <a:t>Magnetotelluric</a:t>
              </a:r>
              <a:r>
                <a:rPr lang="en-US" dirty="0">
                  <a:solidFill>
                    <a:srgbClr val="0039AC"/>
                  </a:solidFill>
                </a:rPr>
                <a:t> (MT)           electrical</a:t>
              </a:r>
            </a:p>
            <a:p>
              <a:pPr>
                <a:buFont typeface="Arial" charset="0"/>
                <a:buNone/>
              </a:pPr>
              <a:endParaRPr lang="en-US" sz="800" dirty="0">
                <a:solidFill>
                  <a:srgbClr val="0039AC"/>
                </a:solidFill>
              </a:endParaRPr>
            </a:p>
            <a:p>
              <a:pPr>
                <a:buFont typeface="Arial" charset="0"/>
                <a:buNone/>
              </a:pPr>
              <a:r>
                <a:rPr lang="en-US" dirty="0">
                  <a:solidFill>
                    <a:srgbClr val="0039AC"/>
                  </a:solidFill>
                </a:rPr>
                <a:t>    Induced Potential (IP)         Active-source</a:t>
              </a:r>
            </a:p>
          </p:txBody>
        </p:sp>
        <p:sp>
          <p:nvSpPr>
            <p:cNvPr id="41" name="Text Box 5">
              <a:extLst>
                <a:ext uri="{FF2B5EF4-FFF2-40B4-BE49-F238E27FC236}">
                  <a16:creationId xmlns:a16="http://schemas.microsoft.com/office/drawing/2014/main" id="{24B17DA8-79DB-4447-A7B1-0E951246AD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72" y="3326"/>
              <a:ext cx="276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r>
                <a:rPr lang="en-US" sz="6000" dirty="0">
                  <a:solidFill>
                    <a:srgbClr val="0039AC"/>
                  </a:solidFill>
                </a:rPr>
                <a:t>}</a:t>
              </a:r>
            </a:p>
          </p:txBody>
        </p:sp>
      </p:grpSp>
      <p:sp>
        <p:nvSpPr>
          <p:cNvPr id="42" name="Text Box 5">
            <a:extLst>
              <a:ext uri="{FF2B5EF4-FFF2-40B4-BE49-F238E27FC236}">
                <a16:creationId xmlns:a16="http://schemas.microsoft.com/office/drawing/2014/main" id="{ADCB846C-66EB-5545-AB18-D1DE61ACD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843" y="3494569"/>
            <a:ext cx="561372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8800" dirty="0">
                <a:solidFill>
                  <a:srgbClr val="0039AC"/>
                </a:solidFill>
              </a:rPr>
              <a:t>}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254A01-58F3-A44C-83B0-D9410E98A0D1}"/>
              </a:ext>
            </a:extLst>
          </p:cNvPr>
          <p:cNvSpPr txBox="1"/>
          <p:nvPr/>
        </p:nvSpPr>
        <p:spPr>
          <a:xfrm>
            <a:off x="6571186" y="4094923"/>
            <a:ext cx="2375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3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Fields</a:t>
            </a:r>
          </a:p>
        </p:txBody>
      </p:sp>
    </p:spTree>
    <p:extLst>
      <p:ext uri="{BB962C8B-B14F-4D97-AF65-F5344CB8AC3E}">
        <p14:creationId xmlns:p14="http://schemas.microsoft.com/office/powerpoint/2010/main" val="5672842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3195</TotalTime>
  <Words>746</Words>
  <Application>Microsoft Macintosh PowerPoint</Application>
  <PresentationFormat>Widescreen</PresentationFormat>
  <Paragraphs>133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Arial Black</vt:lpstr>
      <vt:lpstr>Calibri</vt:lpstr>
      <vt:lpstr>Calibri Light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 Lowry</dc:creator>
  <cp:lastModifiedBy>Tony Lowry</cp:lastModifiedBy>
  <cp:revision>14</cp:revision>
  <cp:lastPrinted>2022-01-10T14:45:35Z</cp:lastPrinted>
  <dcterms:created xsi:type="dcterms:W3CDTF">2022-01-10T14:15:51Z</dcterms:created>
  <dcterms:modified xsi:type="dcterms:W3CDTF">2026-01-11T21:18:41Z</dcterms:modified>
</cp:coreProperties>
</file>