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55" r:id="rId2"/>
    <p:sldId id="358" r:id="rId3"/>
    <p:sldId id="360" r:id="rId4"/>
    <p:sldId id="298" r:id="rId5"/>
    <p:sldId id="346" r:id="rId6"/>
    <p:sldId id="347" r:id="rId7"/>
    <p:sldId id="348" r:id="rId8"/>
    <p:sldId id="349" r:id="rId9"/>
    <p:sldId id="350" r:id="rId10"/>
    <p:sldId id="351" r:id="rId11"/>
    <p:sldId id="280" r:id="rId12"/>
    <p:sldId id="274" r:id="rId13"/>
    <p:sldId id="304" r:id="rId14"/>
    <p:sldId id="305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4472C4"/>
    <a:srgbClr val="FF0000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25"/>
    <p:restoredTop sz="96327"/>
  </p:normalViewPr>
  <p:slideViewPr>
    <p:cSldViewPr snapToGrid="0" snapToObjects="1">
      <p:cViewPr varScale="1">
        <p:scale>
          <a:sx n="221" d="100"/>
          <a:sy n="2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460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Apr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12F3BA18-62D1-2237-0308-4FC28C68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6396335"/>
            <a:ext cx="6496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 Wed 12 Apr: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Burger</a:t>
            </a:r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265-301 (§5.1-5.4)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8" name="Text Box 30">
            <a:extLst>
              <a:ext uri="{FF2B5EF4-FFF2-40B4-BE49-F238E27FC236}">
                <a16:creationId xmlns:a16="http://schemas.microsoft.com/office/drawing/2014/main" id="{49C3D384-6CA1-EAA0-2636-133EADB1B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398" y="1324499"/>
            <a:ext cx="929934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Last Time: </a:t>
            </a:r>
            <a:r>
              <a:rPr lang="en-US" sz="2400" i="1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Electrical Resistivity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 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DC Resistivity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400" i="1" dirty="0">
                <a:solidFill>
                  <a:srgbClr val="0039AC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inject electrical current across two (source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&amp; sink) 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electrodes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, measure voltage difference </a:t>
            </a:r>
            <a:r>
              <a:rPr lang="en-US" sz="2400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across two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others.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•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Given known distances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between current electrodes </a:t>
            </a:r>
            <a:r>
              <a:rPr lang="en-US" sz="2400" dirty="0">
                <a:solidFill>
                  <a:srgbClr val="0039AC"/>
                </a:solidFill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= 1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= 2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and voltage measurement electrodes </a:t>
            </a:r>
            <a:r>
              <a:rPr lang="en-US" sz="2400" dirty="0">
                <a:solidFill>
                  <a:srgbClr val="0039AC"/>
                </a:solidFill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 and a known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injection current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charset="0"/>
              </a:rPr>
              <a:t>I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, the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Symbol" charset="0"/>
              </a:rPr>
              <a:t>a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pparent resistivity </a:t>
            </a:r>
            <a:r>
              <a:rPr lang="en-US" sz="2400" i="1" dirty="0" err="1">
                <a:latin typeface="Symbol" pitchFamily="2" charset="2"/>
                <a:cs typeface="Arial Black"/>
              </a:rPr>
              <a:t>r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is an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expression of the measurement that assumes the</a:t>
            </a:r>
          </a:p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medium has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constant resistivity </a:t>
            </a:r>
            <a:r>
              <a:rPr lang="en-US" sz="2400" i="1" dirty="0">
                <a:latin typeface="Symbol" pitchFamily="2" charset="2"/>
                <a:cs typeface="Arial" panose="020B0604020202020204" pitchFamily="34" charset="0"/>
              </a:rPr>
              <a:t>r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(but in reality it is a “weighted</a:t>
            </a:r>
          </a:p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average”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subsurface resistivity).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07AF54E-E6A7-F99E-B609-A98291970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52341"/>
            <a:ext cx="2895600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199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>
            <a:extLst>
              <a:ext uri="{FF2B5EF4-FFF2-40B4-BE49-F238E27FC236}">
                <a16:creationId xmlns:a16="http://schemas.microsoft.com/office/drawing/2014/main" id="{9ECF0DF9-78A3-3947-9E4A-AF1CD6F22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774" y="59531"/>
            <a:ext cx="4360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ja-JP" altLang="en-US" sz="3200" i="1">
                <a:solidFill>
                  <a:srgbClr val="333399"/>
                </a:solidFill>
                <a:latin typeface="Arial Black" charset="0"/>
                <a:ea typeface="ＭＳ Ｐゴシック" charset="0"/>
              </a:rPr>
              <a:t>“</a:t>
            </a:r>
            <a:r>
              <a:rPr lang="en-US" sz="3200" i="1">
                <a:solidFill>
                  <a:srgbClr val="333399"/>
                </a:solidFill>
                <a:latin typeface="Arial Black" charset="0"/>
                <a:ea typeface="ＭＳ Ｐゴシック" charset="0"/>
              </a:rPr>
              <a:t>Universal Curves"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6DDD91-A7A3-FF4A-AD06-A6C236F61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49" y="592931"/>
            <a:ext cx="7656513" cy="544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" name="Text Box 5">
            <a:extLst>
              <a:ext uri="{FF2B5EF4-FFF2-40B4-BE49-F238E27FC236}">
                <a16:creationId xmlns:a16="http://schemas.microsoft.com/office/drawing/2014/main" id="{6E651A75-8059-2E4D-AF05-959D872F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2" y="5976143"/>
            <a:ext cx="8766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rgbClr val="333399"/>
                </a:solidFill>
                <a:latin typeface="Arial Black" charset="0"/>
                <a:ea typeface="ＭＳ Ｐゴシック" charset="0"/>
              </a:rPr>
              <a:t>Wenner array</a:t>
            </a:r>
            <a:r>
              <a:rPr lang="en-US" sz="2400" i="1">
                <a:latin typeface="Arial" charset="0"/>
                <a:ea typeface="ＭＳ Ｐゴシック" charset="0"/>
              </a:rPr>
              <a:t> </a:t>
            </a:r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 baseline="-25000">
                <a:latin typeface="Times New Roman" charset="0"/>
                <a:ea typeface="ＭＳ Ｐゴシック" charset="0"/>
              </a:rPr>
              <a:t>app</a:t>
            </a:r>
            <a:r>
              <a:rPr lang="en-US" sz="2400" i="1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depends only on </a:t>
            </a:r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/</a:t>
            </a:r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, 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>
                <a:latin typeface="Arial" charset="0"/>
                <a:ea typeface="ＭＳ Ｐゴシック" charset="0"/>
              </a:rPr>
              <a:t>/</a:t>
            </a:r>
            <a:r>
              <a:rPr lang="en-US" sz="2400" i="1">
                <a:latin typeface="Times New Roman" charset="0"/>
                <a:ea typeface="ＭＳ Ｐゴシック" charset="0"/>
              </a:rPr>
              <a:t>d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for layer over a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   halfspace</a:t>
            </a:r>
            <a:endParaRPr lang="en-US" sz="2400" i="1">
              <a:solidFill>
                <a:srgbClr val="333399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82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>
            <a:extLst>
              <a:ext uri="{FF2B5EF4-FFF2-40B4-BE49-F238E27FC236}">
                <a16:creationId xmlns:a16="http://schemas.microsoft.com/office/drawing/2014/main" id="{1AE8F128-0EB2-3D49-A7EE-1ECC19B08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391" y="982177"/>
            <a:ext cx="837921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For 3+ layers:</a:t>
            </a:r>
          </a:p>
          <a:p>
            <a:pPr algn="l" eaLnBrk="0" hangingPunct="0"/>
            <a:endParaRPr lang="en-US" sz="2400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Rule of thumb: if layer thickness &lt; 0.1 the depth to top of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layer, it cannot be resolved </a:t>
            </a:r>
          </a:p>
          <a:p>
            <a:pPr algn="l" eaLnBrk="0" hangingPunct="0"/>
            <a:endParaRPr lang="en-US" sz="2400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But also depends on resistivity contrast (thicker layers may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not be resolved if contrast is too small; transition of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apparent resistivity versus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-spacing is much sharper for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a resistive layer over a conductive layer than for the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opposite).</a:t>
            </a:r>
          </a:p>
          <a:p>
            <a:pPr algn="l" eaLnBrk="0" hangingPunct="0"/>
            <a:endParaRPr lang="en-US" sz="2400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When layer thickness is small relative to depth-to-top,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solution from sounding can be highly non-unique</a:t>
            </a:r>
          </a:p>
        </p:txBody>
      </p:sp>
    </p:spTree>
    <p:extLst>
      <p:ext uri="{BB962C8B-B14F-4D97-AF65-F5344CB8AC3E}">
        <p14:creationId xmlns:p14="http://schemas.microsoft.com/office/powerpoint/2010/main" val="325395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d1">
            <a:extLst>
              <a:ext uri="{FF2B5EF4-FFF2-40B4-BE49-F238E27FC236}">
                <a16:creationId xmlns:a16="http://schemas.microsoft.com/office/drawing/2014/main" id="{91D9B6DA-B0B6-D644-AB04-9B4C28426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569" y="1275556"/>
            <a:ext cx="8408987" cy="5459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4">
            <a:extLst>
              <a:ext uri="{FF2B5EF4-FFF2-40B4-BE49-F238E27FC236}">
                <a16:creationId xmlns:a16="http://schemas.microsoft.com/office/drawing/2014/main" id="{703CA941-98F4-A546-B741-63D247DA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069" y="123031"/>
            <a:ext cx="83824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latin typeface="Arial" charset="0"/>
                <a:ea typeface="ＭＳ Ｐゴシック" charset="0"/>
              </a:rPr>
              <a:t>Resist  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does either </a:t>
            </a:r>
            <a:r>
              <a:rPr lang="en-US" sz="2400" dirty="0" err="1">
                <a:solidFill>
                  <a:srgbClr val="333399"/>
                </a:solidFill>
                <a:latin typeface="Arial" charset="0"/>
                <a:ea typeface="ＭＳ Ｐゴシック" charset="0"/>
              </a:rPr>
              <a:t>Wenner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or Schlumberger array for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vertical sounding only (horizontal layers); and is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somewhat less adaptable than the other Burger programs</a:t>
            </a:r>
            <a:endParaRPr lang="en-US" sz="2400" i="1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18F08A-2C94-BC45-986D-27CDB5551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019" y="1766094"/>
            <a:ext cx="2290762" cy="427037"/>
          </a:xfrm>
          <a:prstGeom prst="rect">
            <a:avLst/>
          </a:prstGeom>
          <a:solidFill>
            <a:srgbClr val="FFA75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</a:rPr>
              <a:t>= 100 </a:t>
            </a:r>
            <a:r>
              <a:rPr lang="en-US" sz="2400"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latin typeface="Times New Roman" charset="0"/>
                <a:ea typeface="ＭＳ Ｐゴシック" charset="0"/>
              </a:rPr>
              <a:t> m</a:t>
            </a:r>
            <a:endParaRPr lang="en-US" sz="2400" i="1"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1DD164E-4DA2-F14B-8C1E-18981A91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194" y="2196306"/>
            <a:ext cx="2290762" cy="427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</a:rPr>
              <a:t>= 10 </a:t>
            </a:r>
            <a:r>
              <a:rPr lang="en-US" sz="2400"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latin typeface="Times New Roman" charset="0"/>
                <a:ea typeface="ＭＳ Ｐゴシック" charset="0"/>
              </a:rPr>
              <a:t> 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0AD04C-4B3D-D244-A962-6690A89E7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7844" y="2616994"/>
            <a:ext cx="2300287" cy="427037"/>
          </a:xfrm>
          <a:prstGeom prst="rect">
            <a:avLst/>
          </a:prstGeom>
          <a:solidFill>
            <a:srgbClr val="DB01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</a:rPr>
              <a:t>= 500 </a:t>
            </a:r>
            <a:r>
              <a:rPr lang="en-US" sz="2400"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latin typeface="Times New Roman" charset="0"/>
                <a:ea typeface="ＭＳ Ｐゴシック" charset="0"/>
              </a:rPr>
              <a:t> 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2879A1F-384F-8148-A69B-9CBADE8F2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019" y="3045619"/>
            <a:ext cx="2290762" cy="982662"/>
          </a:xfrm>
          <a:prstGeom prst="rect">
            <a:avLst/>
          </a:prstGeom>
          <a:solidFill>
            <a:srgbClr val="B5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</a:rPr>
              <a:t>= 10000 </a:t>
            </a:r>
            <a:r>
              <a:rPr lang="en-US" sz="2400"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latin typeface="Times New Roman" charset="0"/>
                <a:ea typeface="ＭＳ Ｐゴシック" charset="0"/>
              </a:rPr>
              <a:t> m</a:t>
            </a: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BD5C078C-A227-8649-91E1-2328C7608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156" y="1734344"/>
            <a:ext cx="80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latin typeface="Times New Roman" charset="0"/>
                <a:ea typeface="ＭＳ Ｐゴシック" charset="0"/>
              </a:rPr>
              <a:t>10 m</a:t>
            </a: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0D018BCF-8E68-6C45-ACDA-EF004D9C0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156" y="2175669"/>
            <a:ext cx="80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latin typeface="Times New Roman" charset="0"/>
                <a:ea typeface="ＭＳ Ｐゴシック" charset="0"/>
              </a:rPr>
              <a:t>10 m</a:t>
            </a:r>
          </a:p>
        </p:txBody>
      </p:sp>
      <p:sp>
        <p:nvSpPr>
          <p:cNvPr id="64" name="Text Box 11">
            <a:extLst>
              <a:ext uri="{FF2B5EF4-FFF2-40B4-BE49-F238E27FC236}">
                <a16:creationId xmlns:a16="http://schemas.microsoft.com/office/drawing/2014/main" id="{A2A7544F-A4CB-6E47-9726-9B3F6C917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156" y="2585244"/>
            <a:ext cx="80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latin typeface="Times New Roman" charset="0"/>
                <a:ea typeface="ＭＳ Ｐゴシック" charset="0"/>
              </a:rPr>
              <a:t>10 m</a:t>
            </a:r>
          </a:p>
        </p:txBody>
      </p:sp>
      <p:sp>
        <p:nvSpPr>
          <p:cNvPr id="65" name="Text Box 12">
            <a:extLst>
              <a:ext uri="{FF2B5EF4-FFF2-40B4-BE49-F238E27FC236}">
                <a16:creationId xmlns:a16="http://schemas.microsoft.com/office/drawing/2014/main" id="{3E5BE25B-E26B-764B-BE15-414887D446A7}"/>
              </a:ext>
            </a:extLst>
          </p:cNvPr>
          <p:cNvSpPr txBox="1">
            <a:spLocks/>
          </p:cNvSpPr>
          <p:nvPr/>
        </p:nvSpPr>
        <p:spPr bwMode="auto">
          <a:xfrm>
            <a:off x="6300456" y="1704181"/>
            <a:ext cx="3368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rgbClr val="333399"/>
                </a:solidFill>
                <a:latin typeface="Arial" charset="0"/>
              </a:rPr>
              <a:t>(Particularly because of</a:t>
            </a:r>
          </a:p>
          <a:p>
            <a:pPr algn="l"/>
            <a:r>
              <a:rPr lang="en-US" sz="2400">
                <a:solidFill>
                  <a:srgbClr val="333399"/>
                </a:solidFill>
                <a:latin typeface="Arial" charset="0"/>
              </a:rPr>
              <a:t>forced logarithmic</a:t>
            </a:r>
          </a:p>
          <a:p>
            <a:pPr algn="l"/>
            <a:r>
              <a:rPr lang="en-US" sz="2400">
                <a:solidFill>
                  <a:srgbClr val="333399"/>
                </a:solidFill>
                <a:latin typeface="Arial" charset="0"/>
              </a:rPr>
              <a:t>variation of </a:t>
            </a:r>
            <a:r>
              <a:rPr lang="en-US" sz="2400" i="1">
                <a:latin typeface="Times New Roman" charset="0"/>
              </a:rPr>
              <a:t>a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-spacing)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2C96C8A-3CFD-C546-B221-AFB8FABEA801}"/>
              </a:ext>
            </a:extLst>
          </p:cNvPr>
          <p:cNvSpPr/>
          <p:nvPr/>
        </p:nvSpPr>
        <p:spPr>
          <a:xfrm>
            <a:off x="545237" y="2278901"/>
            <a:ext cx="1681131" cy="23001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(Worth noting though that the Burger Excel spreadsheets are much more flexible &amp; adaptable! </a:t>
            </a:r>
          </a:p>
        </p:txBody>
      </p:sp>
    </p:spTree>
    <p:extLst>
      <p:ext uri="{BB962C8B-B14F-4D97-AF65-F5344CB8AC3E}">
        <p14:creationId xmlns:p14="http://schemas.microsoft.com/office/powerpoint/2010/main" val="169874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F57A69EA-5D9B-8D42-87DA-800BD3A53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787" y="119062"/>
            <a:ext cx="8456613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3200" i="1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Profiling</a:t>
            </a:r>
            <a:r>
              <a:rPr lang="en-US" sz="3200" i="1">
                <a:solidFill>
                  <a:srgbClr val="333399"/>
                </a:solidFill>
                <a:latin typeface="Arial Black" charset="0"/>
                <a:ea typeface="ＭＳ Ｐゴシック" charset="0"/>
              </a:rPr>
              <a:t> 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maintains constant </a:t>
            </a:r>
            <a:r>
              <a:rPr lang="en-US" sz="2400" i="1">
                <a:latin typeface="Times New Roman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-spacing while moving the</a:t>
            </a: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array laterally. Wenner array</a:t>
            </a:r>
            <a:r>
              <a:rPr lang="en-US" sz="2400" i="1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 baseline="-25000">
                <a:latin typeface="Times New Roman" charset="0"/>
                <a:ea typeface="ＭＳ Ｐゴシック" charset="0"/>
              </a:rPr>
              <a:t>app</a:t>
            </a:r>
            <a:r>
              <a:rPr lang="en-US" sz="2400" i="1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for a vertical contact:</a:t>
            </a:r>
            <a:endParaRPr lang="en-US" sz="3200" i="1">
              <a:solidFill>
                <a:srgbClr val="333399"/>
              </a:solidFill>
              <a:latin typeface="Arial Black" charset="0"/>
              <a:ea typeface="ＭＳ Ｐゴシック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61893E-9B4B-6D48-90B9-643EF8A2B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890837"/>
            <a:ext cx="9015412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32DBA7A-1160-7C4D-A222-EC20A0FB9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2" y="1573212"/>
            <a:ext cx="4862513" cy="1219200"/>
          </a:xfrm>
          <a:prstGeom prst="rect">
            <a:avLst/>
          </a:prstGeom>
          <a:solidFill>
            <a:srgbClr val="FF4D3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50010E-19B8-3745-8469-2BDE2E75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568449"/>
            <a:ext cx="4089400" cy="1219200"/>
          </a:xfrm>
          <a:prstGeom prst="rect">
            <a:avLst/>
          </a:prstGeom>
          <a:solidFill>
            <a:srgbClr val="FFF78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ED6AFDF4-1E1A-C544-9F7F-B0C169D99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1954212"/>
            <a:ext cx="183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Arial" charset="0"/>
                <a:ea typeface="ＭＳ Ｐゴシック" charset="0"/>
              </a:rPr>
              <a:t> </a:t>
            </a:r>
            <a:r>
              <a:rPr lang="en-US" sz="2400" i="1">
                <a:latin typeface="Times New Roman" charset="0"/>
                <a:ea typeface="ＭＳ Ｐゴシック" charset="0"/>
              </a:rPr>
              <a:t>= </a:t>
            </a:r>
            <a:r>
              <a:rPr lang="en-US" sz="2400">
                <a:latin typeface="Times New Roman" charset="0"/>
                <a:ea typeface="ＭＳ Ｐゴシック" charset="0"/>
              </a:rPr>
              <a:t>100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solidFill>
                  <a:srgbClr val="333399"/>
                </a:solidFill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m</a:t>
            </a:r>
            <a:endParaRPr lang="en-US" sz="2400" i="1">
              <a:solidFill>
                <a:srgbClr val="33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B0308F8A-6827-3C4F-8BC6-9C6E0ADFF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1954212"/>
            <a:ext cx="167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Arial" charset="0"/>
                <a:ea typeface="ＭＳ Ｐゴシック" charset="0"/>
              </a:rPr>
              <a:t> </a:t>
            </a:r>
            <a:r>
              <a:rPr lang="en-US" sz="2400" i="1">
                <a:latin typeface="Times New Roman" charset="0"/>
                <a:ea typeface="ＭＳ Ｐゴシック" charset="0"/>
              </a:rPr>
              <a:t>= </a:t>
            </a:r>
            <a:r>
              <a:rPr lang="en-US" sz="2400">
                <a:latin typeface="Times New Roman" charset="0"/>
                <a:ea typeface="ＭＳ Ｐゴシック" charset="0"/>
              </a:rPr>
              <a:t>10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solidFill>
                  <a:srgbClr val="333399"/>
                </a:solidFill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m</a:t>
            </a:r>
            <a:endParaRPr lang="en-US" sz="2400" i="1">
              <a:solidFill>
                <a:srgbClr val="33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C02D046D-349E-4340-A503-C14AE2E055B6}"/>
              </a:ext>
            </a:extLst>
          </p:cNvPr>
          <p:cNvSpPr>
            <a:spLocks/>
          </p:cNvSpPr>
          <p:nvPr/>
        </p:nvSpPr>
        <p:spPr bwMode="auto">
          <a:xfrm>
            <a:off x="5273675" y="1224297"/>
            <a:ext cx="2352675" cy="356852"/>
          </a:xfrm>
          <a:custGeom>
            <a:avLst/>
            <a:gdLst>
              <a:gd name="T0" fmla="*/ 0 w 3000"/>
              <a:gd name="T1" fmla="*/ 294 h 294"/>
              <a:gd name="T2" fmla="*/ 0 w 3000"/>
              <a:gd name="T3" fmla="*/ 0 h 294"/>
              <a:gd name="T4" fmla="*/ 3000 w 3000"/>
              <a:gd name="T5" fmla="*/ 0 h 294"/>
              <a:gd name="T6" fmla="*/ 3000 w 3000"/>
              <a:gd name="T7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294">
                <a:moveTo>
                  <a:pt x="0" y="294"/>
                </a:moveTo>
                <a:lnTo>
                  <a:pt x="0" y="0"/>
                </a:lnTo>
                <a:lnTo>
                  <a:pt x="3000" y="0"/>
                </a:lnTo>
                <a:lnTo>
                  <a:pt x="3000" y="294"/>
                </a:lnTo>
              </a:path>
            </a:pathLst>
          </a:custGeom>
          <a:noFill/>
          <a:ln w="50800">
            <a:solidFill>
              <a:srgbClr val="0039AC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68DDD3D-D49B-664B-A5E2-6AD00D0A0B68}"/>
              </a:ext>
            </a:extLst>
          </p:cNvPr>
          <p:cNvSpPr>
            <a:spLocks/>
          </p:cNvSpPr>
          <p:nvPr/>
        </p:nvSpPr>
        <p:spPr bwMode="auto">
          <a:xfrm>
            <a:off x="6053195" y="1365942"/>
            <a:ext cx="793636" cy="215207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F4CF247-C707-144F-9F23-BE91823D2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122" y="1136649"/>
            <a:ext cx="180372" cy="17999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1400" i="1" dirty="0">
              <a:latin typeface="Arial" charset="0"/>
              <a:ea typeface="ＭＳ Ｐゴシック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E6DDE9F-312A-E94C-B516-416AE3543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998" y="1275164"/>
            <a:ext cx="180372" cy="17999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2F00F0-D33F-1649-89B2-C024092D4ADB}"/>
              </a:ext>
            </a:extLst>
          </p:cNvPr>
          <p:cNvSpPr txBox="1"/>
          <p:nvPr/>
        </p:nvSpPr>
        <p:spPr>
          <a:xfrm>
            <a:off x="5798773" y="1073427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333399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1400" i="1" dirty="0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4168C-02A0-1E4C-B46C-4D73B0B88808}"/>
              </a:ext>
            </a:extLst>
          </p:cNvPr>
          <p:cNvSpPr txBox="1"/>
          <p:nvPr/>
        </p:nvSpPr>
        <p:spPr>
          <a:xfrm>
            <a:off x="6167939" y="120973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endParaRPr lang="en-US" sz="1400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81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889A5F69-9476-8942-9097-81857A9F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887" y="108744"/>
            <a:ext cx="839204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32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Sounding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maintains a constant center while increasing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   the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-spacing. </a:t>
            </a:r>
            <a:r>
              <a:rPr lang="en-US" sz="2400" dirty="0" err="1">
                <a:solidFill>
                  <a:srgbClr val="333399"/>
                </a:solidFill>
                <a:latin typeface="Arial" charset="0"/>
                <a:ea typeface="ＭＳ Ｐゴシック" charset="0"/>
              </a:rPr>
              <a:t>Wenner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array</a:t>
            </a:r>
            <a:r>
              <a:rPr lang="en-US" sz="2400" i="1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 baseline="-25000" dirty="0">
                <a:latin typeface="Times New Roman" charset="0"/>
                <a:ea typeface="ＭＳ Ｐゴシック" charset="0"/>
              </a:rPr>
              <a:t>app</a:t>
            </a:r>
            <a:r>
              <a:rPr lang="en-US" sz="2400" i="1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for a vertical contact:</a:t>
            </a:r>
            <a:endParaRPr lang="en-US" sz="3200" i="1" dirty="0">
              <a:solidFill>
                <a:srgbClr val="333399"/>
              </a:solidFill>
              <a:latin typeface="Arial Black" charset="0"/>
              <a:ea typeface="ＭＳ Ｐゴシック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BA22DE-219E-CD43-8313-980ADD641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12" y="1562894"/>
            <a:ext cx="4862513" cy="1219200"/>
          </a:xfrm>
          <a:prstGeom prst="rect">
            <a:avLst/>
          </a:prstGeom>
          <a:solidFill>
            <a:srgbClr val="FF4D3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5B8936-2107-1245-9F10-AE788C549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50" y="1558131"/>
            <a:ext cx="4089400" cy="1219200"/>
          </a:xfrm>
          <a:prstGeom prst="rect">
            <a:avLst/>
          </a:prstGeom>
          <a:solidFill>
            <a:srgbClr val="FFF78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4E0BD3DE-7F1A-9248-B18C-1F7F1A30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1943894"/>
            <a:ext cx="183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Arial" charset="0"/>
                <a:ea typeface="ＭＳ Ｐゴシック" charset="0"/>
              </a:rPr>
              <a:t> </a:t>
            </a:r>
            <a:r>
              <a:rPr lang="en-US" sz="2400" i="1">
                <a:latin typeface="Times New Roman" charset="0"/>
                <a:ea typeface="ＭＳ Ｐゴシック" charset="0"/>
              </a:rPr>
              <a:t>= </a:t>
            </a:r>
            <a:r>
              <a:rPr lang="en-US" sz="2400">
                <a:latin typeface="Times New Roman" charset="0"/>
                <a:ea typeface="ＭＳ Ｐゴシック" charset="0"/>
              </a:rPr>
              <a:t>100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solidFill>
                  <a:srgbClr val="333399"/>
                </a:solidFill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m</a:t>
            </a:r>
            <a:endParaRPr lang="en-US" sz="2400" i="1">
              <a:solidFill>
                <a:srgbClr val="33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AFCEDD7-E8EC-2148-8A96-092635136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275" y="1943894"/>
            <a:ext cx="167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i="1">
                <a:latin typeface="Arial" charset="0"/>
                <a:ea typeface="ＭＳ Ｐゴシック" charset="0"/>
              </a:rPr>
              <a:t> </a:t>
            </a:r>
            <a:r>
              <a:rPr lang="en-US" sz="2400" i="1">
                <a:latin typeface="Times New Roman" charset="0"/>
                <a:ea typeface="ＭＳ Ｐゴシック" charset="0"/>
              </a:rPr>
              <a:t>= </a:t>
            </a:r>
            <a:r>
              <a:rPr lang="en-US" sz="2400">
                <a:latin typeface="Times New Roman" charset="0"/>
                <a:ea typeface="ＭＳ Ｐゴシック" charset="0"/>
              </a:rPr>
              <a:t>10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solidFill>
                  <a:srgbClr val="333399"/>
                </a:solidFill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 m</a:t>
            </a:r>
            <a:endParaRPr lang="en-US" sz="2400" i="1">
              <a:solidFill>
                <a:srgbClr val="333399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8F56A5-9E95-A84E-8538-2117C17A8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950369"/>
            <a:ext cx="8896350" cy="379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Line 14">
            <a:extLst>
              <a:ext uri="{FF2B5EF4-FFF2-40B4-BE49-F238E27FC236}">
                <a16:creationId xmlns:a16="http://schemas.microsoft.com/office/drawing/2014/main" id="{1B2F8CEB-7CFF-1242-847A-A14DD505F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00" y="1453356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ACB46F7C-A304-4540-8B8A-492697586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7" y="1516856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latin typeface="Times New Roman" charset="0"/>
                <a:ea typeface="ＭＳ Ｐゴシック" charset="0"/>
              </a:rPr>
              <a:t>x</a:t>
            </a:r>
            <a:endParaRPr lang="en-US" sz="2400" i="1">
              <a:latin typeface="Arial" charset="0"/>
              <a:ea typeface="ＭＳ Ｐゴシック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CC086C5-5DCB-6749-8A5F-029E4DFCFF99}"/>
              </a:ext>
            </a:extLst>
          </p:cNvPr>
          <p:cNvSpPr>
            <a:spLocks/>
          </p:cNvSpPr>
          <p:nvPr/>
        </p:nvSpPr>
        <p:spPr bwMode="auto">
          <a:xfrm>
            <a:off x="2331692" y="1207259"/>
            <a:ext cx="2352675" cy="356852"/>
          </a:xfrm>
          <a:custGeom>
            <a:avLst/>
            <a:gdLst>
              <a:gd name="T0" fmla="*/ 0 w 3000"/>
              <a:gd name="T1" fmla="*/ 294 h 294"/>
              <a:gd name="T2" fmla="*/ 0 w 3000"/>
              <a:gd name="T3" fmla="*/ 0 h 294"/>
              <a:gd name="T4" fmla="*/ 3000 w 3000"/>
              <a:gd name="T5" fmla="*/ 0 h 294"/>
              <a:gd name="T6" fmla="*/ 3000 w 3000"/>
              <a:gd name="T7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294">
                <a:moveTo>
                  <a:pt x="0" y="294"/>
                </a:moveTo>
                <a:lnTo>
                  <a:pt x="0" y="0"/>
                </a:lnTo>
                <a:lnTo>
                  <a:pt x="3000" y="0"/>
                </a:lnTo>
                <a:lnTo>
                  <a:pt x="3000" y="294"/>
                </a:lnTo>
              </a:path>
            </a:pathLst>
          </a:custGeom>
          <a:noFill/>
          <a:ln w="50800">
            <a:solidFill>
              <a:srgbClr val="0039AC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940A94F-5E90-5E45-A741-4904770DE889}"/>
              </a:ext>
            </a:extLst>
          </p:cNvPr>
          <p:cNvSpPr>
            <a:spLocks/>
          </p:cNvSpPr>
          <p:nvPr/>
        </p:nvSpPr>
        <p:spPr bwMode="auto">
          <a:xfrm>
            <a:off x="3111212" y="1348904"/>
            <a:ext cx="793636" cy="215207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2400" i="1">
              <a:latin typeface="Arial Black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374D4A6-BD80-FB42-8B02-D43DBF78B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139" y="1119611"/>
            <a:ext cx="180372" cy="17999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1400" i="1" dirty="0">
              <a:latin typeface="Arial" charset="0"/>
              <a:ea typeface="ＭＳ Ｐゴシック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47013AF-6310-2847-A32D-0697B263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015" y="1258126"/>
            <a:ext cx="180372" cy="17999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latin typeface="Arial" charset="0"/>
              <a:ea typeface="ＭＳ Ｐゴシック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DBAAA58-63D1-B643-B321-5F19EF2DE4DA}"/>
              </a:ext>
            </a:extLst>
          </p:cNvPr>
          <p:cNvSpPr txBox="1"/>
          <p:nvPr/>
        </p:nvSpPr>
        <p:spPr>
          <a:xfrm>
            <a:off x="2856790" y="1056389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333399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1400" i="1" dirty="0">
              <a:latin typeface="Arial" charset="0"/>
              <a:ea typeface="ＭＳ Ｐゴシック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907702-E994-6749-95E5-430C88DBCA47}"/>
              </a:ext>
            </a:extLst>
          </p:cNvPr>
          <p:cNvSpPr txBox="1"/>
          <p:nvPr/>
        </p:nvSpPr>
        <p:spPr>
          <a:xfrm>
            <a:off x="3225956" y="11926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endParaRPr lang="en-US" sz="1400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96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BD53CA-B77E-C043-AB51-5E603EDF0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2" y="180975"/>
            <a:ext cx="5362575" cy="64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07154C73-D82F-764D-B428-B79B231E0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2" y="644525"/>
            <a:ext cx="34018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Sensitivity kernels</a:t>
            </a:r>
            <a:r>
              <a:rPr lang="ja-JP" alt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”</a:t>
            </a:r>
            <a:endParaRPr lang="en-US" sz="2400" dirty="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for apparent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resistivity (assumes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 homogeneous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Earth model). This is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 measure of how 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much a perturbation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of resistivity at a given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point in the Earth can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be expected to change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the measurement of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apparent resistivity of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the array (reds positive,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blue-greens negative,</a:t>
            </a:r>
          </a:p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yellow ~ zero).</a:t>
            </a:r>
          </a:p>
        </p:txBody>
      </p:sp>
    </p:spTree>
    <p:extLst>
      <p:ext uri="{BB962C8B-B14F-4D97-AF65-F5344CB8AC3E}">
        <p14:creationId xmlns:p14="http://schemas.microsoft.com/office/powerpoint/2010/main" val="176158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3">
            <a:extLst>
              <a:ext uri="{FF2B5EF4-FFF2-40B4-BE49-F238E27FC236}">
                <a16:creationId xmlns:a16="http://schemas.microsoft.com/office/drawing/2014/main" id="{E1B3736A-BAE5-8243-A064-22E891016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139" y="495300"/>
            <a:ext cx="79551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Electrode Arrays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: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patial placement of the electrodes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8B2617E7-FE95-FD45-8F7C-8E038AAB0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127" y="1150938"/>
            <a:ext cx="81826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 err="1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Wenner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 Array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: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(common in older surveys; we used this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dirty="0">
                <a:solidFill>
                  <a:srgbClr val="0039AC"/>
                </a:solidFill>
              </a:rPr>
              <a:t>last Thursday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…)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833BE73-3A8C-C949-9620-457947797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14" y="2894013"/>
            <a:ext cx="7332663" cy="368300"/>
          </a:xfrm>
          <a:prstGeom prst="rect">
            <a:avLst/>
          </a:prstGeom>
          <a:solidFill>
            <a:srgbClr val="FFA755"/>
          </a:solidFill>
          <a:ln w="9525">
            <a:solidFill>
              <a:srgbClr val="FFA75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Line 6">
            <a:extLst>
              <a:ext uri="{FF2B5EF4-FFF2-40B4-BE49-F238E27FC236}">
                <a16:creationId xmlns:a16="http://schemas.microsoft.com/office/drawing/2014/main" id="{F44AF915-EE7F-DD4F-A47F-A1B28C9A8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7714" y="2884488"/>
            <a:ext cx="7342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4B5897D5-3B08-9C42-88FD-369AACCDE7FB}"/>
              </a:ext>
            </a:extLst>
          </p:cNvPr>
          <p:cNvSpPr>
            <a:spLocks/>
          </p:cNvSpPr>
          <p:nvPr/>
        </p:nvSpPr>
        <p:spPr bwMode="auto">
          <a:xfrm>
            <a:off x="3290064" y="2179638"/>
            <a:ext cx="4762500" cy="723900"/>
          </a:xfrm>
          <a:custGeom>
            <a:avLst/>
            <a:gdLst>
              <a:gd name="T0" fmla="*/ 0 w 3000"/>
              <a:gd name="T1" fmla="*/ 294 h 294"/>
              <a:gd name="T2" fmla="*/ 0 w 3000"/>
              <a:gd name="T3" fmla="*/ 0 h 294"/>
              <a:gd name="T4" fmla="*/ 3000 w 3000"/>
              <a:gd name="T5" fmla="*/ 0 h 294"/>
              <a:gd name="T6" fmla="*/ 3000 w 3000"/>
              <a:gd name="T7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294">
                <a:moveTo>
                  <a:pt x="0" y="294"/>
                </a:moveTo>
                <a:lnTo>
                  <a:pt x="0" y="0"/>
                </a:lnTo>
                <a:lnTo>
                  <a:pt x="3000" y="0"/>
                </a:lnTo>
                <a:lnTo>
                  <a:pt x="3000" y="294"/>
                </a:lnTo>
              </a:path>
            </a:pathLst>
          </a:custGeom>
          <a:noFill/>
          <a:ln w="50800">
            <a:solidFill>
              <a:srgbClr val="0039AC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5DF706BC-ED23-5E43-BCA0-436CFD97C019}"/>
              </a:ext>
            </a:extLst>
          </p:cNvPr>
          <p:cNvSpPr>
            <a:spLocks/>
          </p:cNvSpPr>
          <p:nvPr/>
        </p:nvSpPr>
        <p:spPr bwMode="auto">
          <a:xfrm>
            <a:off x="4868039" y="2466975"/>
            <a:ext cx="1606550" cy="436563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14CDF56-25C6-8F4F-8384-A0B66DB54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2427" y="2001838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0039AC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125D268-BD69-AC42-A295-A27F4164E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989" y="2282825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2" name="Line 11">
            <a:extLst>
              <a:ext uri="{FF2B5EF4-FFF2-40B4-BE49-F238E27FC236}">
                <a16:creationId xmlns:a16="http://schemas.microsoft.com/office/drawing/2014/main" id="{92325349-C867-8647-9A48-F76BA02D6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4589" y="2557463"/>
            <a:ext cx="157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CE524DEA-FF59-424A-8249-D244FC90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7364" y="2189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" name="Text Box 13">
            <a:extLst>
              <a:ext uri="{FF2B5EF4-FFF2-40B4-BE49-F238E27FC236}">
                <a16:creationId xmlns:a16="http://schemas.microsoft.com/office/drawing/2014/main" id="{3ED8FB51-24AD-1B43-BA27-514CAECE8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852" y="3338513"/>
            <a:ext cx="45672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Constant spacing (</a:t>
            </a:r>
            <a:r>
              <a:rPr lang="ja-JP" altLang="en-US" sz="2400">
                <a:solidFill>
                  <a:srgbClr val="0039AC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-spacing</a:t>
            </a:r>
            <a:r>
              <a:rPr lang="ja-JP" altLang="en-US" sz="2400">
                <a:solidFill>
                  <a:srgbClr val="0039AC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):</a:t>
            </a:r>
          </a:p>
          <a:p>
            <a:pPr algn="l" eaLnBrk="0" hangingPunct="0"/>
            <a:endParaRPr lang="en-US" sz="1200" dirty="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2400" i="1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r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400" i="1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b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a            r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2400" i="1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b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r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400" i="1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</a:p>
        </p:txBody>
      </p:sp>
      <p:sp>
        <p:nvSpPr>
          <p:cNvPr id="55" name="Line 14">
            <a:extLst>
              <a:ext uri="{FF2B5EF4-FFF2-40B4-BE49-F238E27FC236}">
                <a16:creationId xmlns:a16="http://schemas.microsoft.com/office/drawing/2014/main" id="{C7855CD6-FFA6-DB49-A2D0-4112A46F3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0264" y="2670175"/>
            <a:ext cx="157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002EDB80-B854-0347-B8C0-FEBF47FC3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6889" y="2563813"/>
            <a:ext cx="157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Text Box 16">
            <a:extLst>
              <a:ext uri="{FF2B5EF4-FFF2-40B4-BE49-F238E27FC236}">
                <a16:creationId xmlns:a16="http://schemas.microsoft.com/office/drawing/2014/main" id="{3B93D8D8-E5B0-6640-B895-3428D474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2402" y="251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8" name="Text Box 17">
            <a:extLst>
              <a:ext uri="{FF2B5EF4-FFF2-40B4-BE49-F238E27FC236}">
                <a16:creationId xmlns:a16="http://schemas.microsoft.com/office/drawing/2014/main" id="{0AF22A6C-E18B-EE48-93B9-6E74D7B98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977" y="21859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7253D47-AA19-5D41-8DB6-074734991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314" y="4895850"/>
            <a:ext cx="4781550" cy="1466850"/>
          </a:xfrm>
          <a:prstGeom prst="rect">
            <a:avLst/>
          </a:prstGeom>
          <a:solidFill>
            <a:srgbClr val="C8C8C8"/>
          </a:solidFill>
          <a:ln w="50800">
            <a:solidFill>
              <a:srgbClr val="FF0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FE068B-3545-0D46-A90C-94226C6DDB95}"/>
              </a:ext>
            </a:extLst>
          </p:cNvPr>
          <p:cNvSpPr txBox="1"/>
          <p:nvPr/>
        </p:nvSpPr>
        <p:spPr>
          <a:xfrm>
            <a:off x="5247862" y="22718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endParaRPr lang="en-US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6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EB32BD94-6EF5-474B-8FBB-B7758C69A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7" y="454729"/>
            <a:ext cx="3365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 err="1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Wenner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-Lee Array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:</a:t>
            </a:r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6FE320-A6B2-B74C-BA6C-BEB6CAABB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024" y="1746954"/>
            <a:ext cx="7332663" cy="368300"/>
          </a:xfrm>
          <a:prstGeom prst="rect">
            <a:avLst/>
          </a:prstGeom>
          <a:solidFill>
            <a:srgbClr val="FFA755"/>
          </a:solidFill>
          <a:ln w="9525">
            <a:solidFill>
              <a:srgbClr val="FFA75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CC64C1AB-8119-0F4F-8BDE-2FF76A5B9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2024" y="1737429"/>
            <a:ext cx="7342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B049AD8-07B7-9842-A4AF-7B7712CC6577}"/>
              </a:ext>
            </a:extLst>
          </p:cNvPr>
          <p:cNvSpPr>
            <a:spLocks/>
          </p:cNvSpPr>
          <p:nvPr/>
        </p:nvSpPr>
        <p:spPr bwMode="auto">
          <a:xfrm>
            <a:off x="3254374" y="1032579"/>
            <a:ext cx="4762500" cy="723900"/>
          </a:xfrm>
          <a:custGeom>
            <a:avLst/>
            <a:gdLst>
              <a:gd name="T0" fmla="*/ 0 w 3000"/>
              <a:gd name="T1" fmla="*/ 294 h 294"/>
              <a:gd name="T2" fmla="*/ 0 w 3000"/>
              <a:gd name="T3" fmla="*/ 0 h 294"/>
              <a:gd name="T4" fmla="*/ 3000 w 3000"/>
              <a:gd name="T5" fmla="*/ 0 h 294"/>
              <a:gd name="T6" fmla="*/ 3000 w 3000"/>
              <a:gd name="T7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294">
                <a:moveTo>
                  <a:pt x="0" y="294"/>
                </a:moveTo>
                <a:lnTo>
                  <a:pt x="0" y="0"/>
                </a:lnTo>
                <a:lnTo>
                  <a:pt x="3000" y="0"/>
                </a:lnTo>
                <a:lnTo>
                  <a:pt x="3000" y="294"/>
                </a:lnTo>
              </a:path>
            </a:pathLst>
          </a:custGeom>
          <a:noFill/>
          <a:ln w="50800">
            <a:solidFill>
              <a:srgbClr val="0039AC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88B5AC6-EEA2-404C-8417-7172058CF86C}"/>
              </a:ext>
            </a:extLst>
          </p:cNvPr>
          <p:cNvSpPr>
            <a:spLocks/>
          </p:cNvSpPr>
          <p:nvPr/>
        </p:nvSpPr>
        <p:spPr bwMode="auto">
          <a:xfrm>
            <a:off x="4832349" y="1151642"/>
            <a:ext cx="1606550" cy="604837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B85410-EFB2-2749-A63D-764AD38AB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7" y="854779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solidFill>
                  <a:srgbClr val="0039AC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2400" i="1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7E8DE2DF-6A94-CB49-9528-B1D30107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8899" y="1410404"/>
            <a:ext cx="157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D1A7A45B-AD15-C04B-A1AC-30D09F20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674" y="104210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A9C24565-BF93-6A4D-889B-DA9CE19D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87" y="2129542"/>
            <a:ext cx="77237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Additional voltage measurements to a center electrode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reduce sensitivity to near-surface resistivity variations</a:t>
            </a:r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1B1E6BAC-6EA4-0C46-AC91-9D68207D3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5524" y="937329"/>
            <a:ext cx="157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8F7D5E1B-880A-9442-AD99-D02A67735E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1199" y="1416754"/>
            <a:ext cx="157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3DE14C11-249E-DD46-9E3F-E8F1B4636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49" y="57855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9D06B1FD-0F92-8042-BC64-32A9693A7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4287" y="103892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2FE09F0E-93D5-874D-9DE9-A2CDB0A2EA28}"/>
              </a:ext>
            </a:extLst>
          </p:cNvPr>
          <p:cNvSpPr>
            <a:spLocks/>
          </p:cNvSpPr>
          <p:nvPr/>
        </p:nvSpPr>
        <p:spPr bwMode="auto">
          <a:xfrm>
            <a:off x="4835524" y="1404054"/>
            <a:ext cx="804863" cy="347663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F3B50D2-51F0-6F43-BA58-CE97FA337D66}"/>
              </a:ext>
            </a:extLst>
          </p:cNvPr>
          <p:cNvSpPr>
            <a:spLocks/>
          </p:cNvSpPr>
          <p:nvPr/>
        </p:nvSpPr>
        <p:spPr bwMode="auto">
          <a:xfrm>
            <a:off x="5632449" y="1404054"/>
            <a:ext cx="804863" cy="347663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C26BDE9-36C2-BD42-9A98-3D795534B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399" y="1000829"/>
            <a:ext cx="274638" cy="27463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2EAE56B-957A-7946-B0BC-2AF9813E5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7" y="1264354"/>
            <a:ext cx="274637" cy="27463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6EECC10-E984-C542-87F2-797FC28E6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2" y="1265942"/>
            <a:ext cx="274637" cy="27463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D2762-FEAC-674F-9669-526471851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0762" y="4721929"/>
            <a:ext cx="7332662" cy="368300"/>
          </a:xfrm>
          <a:prstGeom prst="rect">
            <a:avLst/>
          </a:prstGeom>
          <a:solidFill>
            <a:srgbClr val="FFA755"/>
          </a:solidFill>
          <a:ln w="9525">
            <a:solidFill>
              <a:srgbClr val="FFA75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A1D8850D-45AB-9C40-A1E4-54462A4FE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0762" y="4712404"/>
            <a:ext cx="7342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F04F815-CA9D-9543-A2C0-C6435D501906}"/>
              </a:ext>
            </a:extLst>
          </p:cNvPr>
          <p:cNvSpPr>
            <a:spLocks/>
          </p:cNvSpPr>
          <p:nvPr/>
        </p:nvSpPr>
        <p:spPr bwMode="auto">
          <a:xfrm>
            <a:off x="3313112" y="4007554"/>
            <a:ext cx="4762500" cy="723900"/>
          </a:xfrm>
          <a:custGeom>
            <a:avLst/>
            <a:gdLst>
              <a:gd name="T0" fmla="*/ 0 w 3000"/>
              <a:gd name="T1" fmla="*/ 294 h 294"/>
              <a:gd name="T2" fmla="*/ 0 w 3000"/>
              <a:gd name="T3" fmla="*/ 0 h 294"/>
              <a:gd name="T4" fmla="*/ 3000 w 3000"/>
              <a:gd name="T5" fmla="*/ 0 h 294"/>
              <a:gd name="T6" fmla="*/ 3000 w 3000"/>
              <a:gd name="T7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294">
                <a:moveTo>
                  <a:pt x="0" y="294"/>
                </a:moveTo>
                <a:lnTo>
                  <a:pt x="0" y="0"/>
                </a:lnTo>
                <a:lnTo>
                  <a:pt x="3000" y="0"/>
                </a:lnTo>
                <a:lnTo>
                  <a:pt x="3000" y="294"/>
                </a:lnTo>
              </a:path>
            </a:pathLst>
          </a:custGeom>
          <a:noFill/>
          <a:ln w="50800">
            <a:solidFill>
              <a:srgbClr val="0039AC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C266AC9-80D0-6546-A40F-0411A0038658}"/>
              </a:ext>
            </a:extLst>
          </p:cNvPr>
          <p:cNvSpPr>
            <a:spLocks/>
          </p:cNvSpPr>
          <p:nvPr/>
        </p:nvSpPr>
        <p:spPr bwMode="auto">
          <a:xfrm>
            <a:off x="5278437" y="4196467"/>
            <a:ext cx="804862" cy="534987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4EEF81C-9B83-644A-88CB-CE9FC3C9A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74" y="3839279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solidFill>
                  <a:srgbClr val="0039AC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2400" i="1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0475648-1B66-4646-B4EB-9E64EC0C0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637" y="4001204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" name="Line 27">
            <a:extLst>
              <a:ext uri="{FF2B5EF4-FFF2-40B4-BE49-F238E27FC236}">
                <a16:creationId xmlns:a16="http://schemas.microsoft.com/office/drawing/2014/main" id="{9DF70CA7-8FD6-1540-B925-5CF8D02DC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2474" y="3820229"/>
            <a:ext cx="474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F4702BE5-D321-F049-B59C-A27DB7C3A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2437" y="3451929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s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75811F55-C62A-8645-BBD4-D98805754E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9549" y="4412367"/>
            <a:ext cx="7858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5A00A342-219E-A447-94FE-3DF606D5A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2" y="433616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" name="Text Box 31">
            <a:extLst>
              <a:ext uri="{FF2B5EF4-FFF2-40B4-BE49-F238E27FC236}">
                <a16:creationId xmlns:a16="http://schemas.microsoft.com/office/drawing/2014/main" id="{B8025E6B-9087-F84A-AA75-9C3318DEC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399" y="3134429"/>
            <a:ext cx="3735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Schlumberger Array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:</a:t>
            </a:r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6A6D63BC-3D52-4B4F-A80F-923FF4DAA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87" y="5202942"/>
            <a:ext cx="7725786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Also less sensitive to near-surface resistivity variations,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&amp; required half the effort to move electrodes for</a:t>
            </a:r>
          </a:p>
          <a:p>
            <a:pPr algn="l" eaLnBrk="0" hangingPunct="0"/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sounding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studies (of vertical changes in resistivity)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E2D90BB-E04B-314F-9A11-07FA54B09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199" y="3683704"/>
            <a:ext cx="18780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76E793-E6CC-374F-966A-6F0925EFB28B}"/>
              </a:ext>
            </a:extLst>
          </p:cNvPr>
          <p:cNvSpPr txBox="1"/>
          <p:nvPr/>
        </p:nvSpPr>
        <p:spPr>
          <a:xfrm>
            <a:off x="5423925" y="92007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i="1" baseline="-25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1</a:t>
            </a:r>
            <a:endParaRPr lang="en-US" sz="2800" i="1" dirty="0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02A69F-6634-5344-8EE4-1EAB49536393}"/>
              </a:ext>
            </a:extLst>
          </p:cNvPr>
          <p:cNvSpPr txBox="1"/>
          <p:nvPr/>
        </p:nvSpPr>
        <p:spPr>
          <a:xfrm>
            <a:off x="5009321" y="119837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i="1" baseline="-25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800" i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3CBF-D7FC-BF4C-8AA4-00936CDF91CD}"/>
              </a:ext>
            </a:extLst>
          </p:cNvPr>
          <p:cNvSpPr txBox="1"/>
          <p:nvPr/>
        </p:nvSpPr>
        <p:spPr>
          <a:xfrm>
            <a:off x="5855568" y="120405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i="1" baseline="-25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3</a:t>
            </a:r>
            <a:endParaRPr lang="en-US" sz="2800" i="1" dirty="0">
              <a:latin typeface="Arial" charset="0"/>
              <a:ea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64CCE3-5EE2-FC45-86E6-6A21D3524E50}"/>
              </a:ext>
            </a:extLst>
          </p:cNvPr>
          <p:cNvSpPr txBox="1"/>
          <p:nvPr/>
        </p:nvSpPr>
        <p:spPr>
          <a:xfrm>
            <a:off x="5497760" y="400405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endParaRPr lang="en-US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0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3">
            <a:extLst>
              <a:ext uri="{FF2B5EF4-FFF2-40B4-BE49-F238E27FC236}">
                <a16:creationId xmlns:a16="http://schemas.microsoft.com/office/drawing/2014/main" id="{51F0F1D6-4B07-7646-A68E-9C24489CA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849" y="639395"/>
            <a:ext cx="36130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Dipole-Dipole Array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:</a:t>
            </a:r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B2D0289-DF4D-5240-A79A-2E9772172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436" y="1931620"/>
            <a:ext cx="7332663" cy="368300"/>
          </a:xfrm>
          <a:prstGeom prst="rect">
            <a:avLst/>
          </a:prstGeom>
          <a:solidFill>
            <a:srgbClr val="FFA755"/>
          </a:solidFill>
          <a:ln w="9525">
            <a:solidFill>
              <a:srgbClr val="FFA75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Line 5">
            <a:extLst>
              <a:ext uri="{FF2B5EF4-FFF2-40B4-BE49-F238E27FC236}">
                <a16:creationId xmlns:a16="http://schemas.microsoft.com/office/drawing/2014/main" id="{85F92D82-3271-4749-9ACE-D3B8584CD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9436" y="1922095"/>
            <a:ext cx="7342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2CEF01DE-E41D-B94D-9DC5-D5DD09F7A529}"/>
              </a:ext>
            </a:extLst>
          </p:cNvPr>
          <p:cNvSpPr>
            <a:spLocks/>
          </p:cNvSpPr>
          <p:nvPr/>
        </p:nvSpPr>
        <p:spPr bwMode="auto">
          <a:xfrm>
            <a:off x="3381786" y="1217245"/>
            <a:ext cx="873125" cy="723900"/>
          </a:xfrm>
          <a:custGeom>
            <a:avLst/>
            <a:gdLst>
              <a:gd name="T0" fmla="*/ 0 w 3000"/>
              <a:gd name="T1" fmla="*/ 294 h 294"/>
              <a:gd name="T2" fmla="*/ 0 w 3000"/>
              <a:gd name="T3" fmla="*/ 0 h 294"/>
              <a:gd name="T4" fmla="*/ 3000 w 3000"/>
              <a:gd name="T5" fmla="*/ 0 h 294"/>
              <a:gd name="T6" fmla="*/ 3000 w 3000"/>
              <a:gd name="T7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00" h="294">
                <a:moveTo>
                  <a:pt x="0" y="294"/>
                </a:moveTo>
                <a:lnTo>
                  <a:pt x="0" y="0"/>
                </a:lnTo>
                <a:lnTo>
                  <a:pt x="3000" y="0"/>
                </a:lnTo>
                <a:lnTo>
                  <a:pt x="3000" y="294"/>
                </a:lnTo>
              </a:path>
            </a:pathLst>
          </a:custGeom>
          <a:noFill/>
          <a:ln w="50800">
            <a:solidFill>
              <a:srgbClr val="0039AC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B3D85B82-9227-6649-82D1-6D81BCAB8214}"/>
              </a:ext>
            </a:extLst>
          </p:cNvPr>
          <p:cNvSpPr>
            <a:spLocks/>
          </p:cNvSpPr>
          <p:nvPr/>
        </p:nvSpPr>
        <p:spPr bwMode="auto">
          <a:xfrm>
            <a:off x="7887111" y="1217245"/>
            <a:ext cx="877888" cy="722313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59472D9-6C90-574E-9939-1BEBF946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786" y="1037858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0039AC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id="{B228C53D-84C6-6241-973A-F48BF7F78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524" y="2344370"/>
            <a:ext cx="75969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Requires larger current source, but fairly common now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with the development of multichannel instruments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B89A9C-993D-7640-B9B0-5BBB4C226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74" y="4906595"/>
            <a:ext cx="7332662" cy="368300"/>
          </a:xfrm>
          <a:prstGeom prst="rect">
            <a:avLst/>
          </a:prstGeom>
          <a:solidFill>
            <a:srgbClr val="FFA755"/>
          </a:solidFill>
          <a:ln w="9525">
            <a:solidFill>
              <a:srgbClr val="FFA75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11">
            <a:extLst>
              <a:ext uri="{FF2B5EF4-FFF2-40B4-BE49-F238E27FC236}">
                <a16:creationId xmlns:a16="http://schemas.microsoft.com/office/drawing/2014/main" id="{C3D0CBCC-A5A5-4A43-8931-3921D87A7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8174" y="4897070"/>
            <a:ext cx="7342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256CC0C8-80FD-C24C-9153-8BBF0671CE6F}"/>
              </a:ext>
            </a:extLst>
          </p:cNvPr>
          <p:cNvSpPr>
            <a:spLocks/>
          </p:cNvSpPr>
          <p:nvPr/>
        </p:nvSpPr>
        <p:spPr bwMode="auto">
          <a:xfrm>
            <a:off x="5405849" y="4381133"/>
            <a:ext cx="804862" cy="534987"/>
          </a:xfrm>
          <a:custGeom>
            <a:avLst/>
            <a:gdLst>
              <a:gd name="T0" fmla="*/ 0 w 1012"/>
              <a:gd name="T1" fmla="*/ 275 h 275"/>
              <a:gd name="T2" fmla="*/ 0 w 1012"/>
              <a:gd name="T3" fmla="*/ 0 h 275"/>
              <a:gd name="T4" fmla="*/ 1012 w 1012"/>
              <a:gd name="T5" fmla="*/ 0 h 275"/>
              <a:gd name="T6" fmla="*/ 1012 w 1012"/>
              <a:gd name="T7" fmla="*/ 269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2" h="275">
                <a:moveTo>
                  <a:pt x="0" y="275"/>
                </a:moveTo>
                <a:lnTo>
                  <a:pt x="0" y="0"/>
                </a:lnTo>
                <a:lnTo>
                  <a:pt x="1012" y="0"/>
                </a:lnTo>
                <a:lnTo>
                  <a:pt x="1012" y="26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ECFCC35-B4DB-F54E-8334-F6FB54522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9049" y="4185870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0" name="Text Box 14">
            <a:extLst>
              <a:ext uri="{FF2B5EF4-FFF2-40B4-BE49-F238E27FC236}">
                <a16:creationId xmlns:a16="http://schemas.microsoft.com/office/drawing/2014/main" id="{1700505B-8B94-D44C-B466-02FFA02A7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811" y="3388945"/>
            <a:ext cx="32801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Pole-Dipole Array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:</a:t>
            </a:r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" name="Text Box 15">
            <a:extLst>
              <a:ext uri="{FF2B5EF4-FFF2-40B4-BE49-F238E27FC236}">
                <a16:creationId xmlns:a16="http://schemas.microsoft.com/office/drawing/2014/main" id="{6DD2D72C-2F4F-AE46-B533-9D06B7D8F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7061" y="5387608"/>
            <a:ext cx="74751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Most sensitive to resistivity in the shell between radii  </a:t>
            </a:r>
          </a:p>
          <a:p>
            <a:pPr algn="l" eaLnBrk="0" hangingPunct="0"/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&amp;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– commonly used for tunnel/karst detection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C6F9CA2-89C2-9845-9FB3-F75C38D01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286" y="1034683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3" name="Line 17">
            <a:extLst>
              <a:ext uri="{FF2B5EF4-FFF2-40B4-BE49-F238E27FC236}">
                <a16:creationId xmlns:a16="http://schemas.microsoft.com/office/drawing/2014/main" id="{D3072A6A-9393-BB48-968B-541233464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2111" y="4193808"/>
            <a:ext cx="0" cy="703262"/>
          </a:xfrm>
          <a:prstGeom prst="line">
            <a:avLst/>
          </a:prstGeom>
          <a:noFill/>
          <a:ln w="508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123BA4-DA3B-9D40-BCCF-FA31710B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724" y="3963620"/>
            <a:ext cx="365125" cy="3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>
                <a:solidFill>
                  <a:srgbClr val="0039AC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2400" i="1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5" name="Line 19">
            <a:extLst>
              <a:ext uri="{FF2B5EF4-FFF2-40B4-BE49-F238E27FC236}">
                <a16:creationId xmlns:a16="http://schemas.microsoft.com/office/drawing/2014/main" id="{72A5E7A0-DC20-9F43-A75B-A6687CE61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3224" y="4420820"/>
            <a:ext cx="1954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Line 20">
            <a:extLst>
              <a:ext uri="{FF2B5EF4-FFF2-40B4-BE49-F238E27FC236}">
                <a16:creationId xmlns:a16="http://schemas.microsoft.com/office/drawing/2014/main" id="{D1C2ADA6-2397-D44E-B2D9-B74FC58A2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2749" y="4570045"/>
            <a:ext cx="2747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Text Box 21">
            <a:extLst>
              <a:ext uri="{FF2B5EF4-FFF2-40B4-BE49-F238E27FC236}">
                <a16:creationId xmlns:a16="http://schemas.microsoft.com/office/drawing/2014/main" id="{75BAC4F2-037B-734D-8543-433A2EA5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949" y="395409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8" name="Text Box 22">
            <a:extLst>
              <a:ext uri="{FF2B5EF4-FFF2-40B4-BE49-F238E27FC236}">
                <a16:creationId xmlns:a16="http://schemas.microsoft.com/office/drawing/2014/main" id="{B7FA0972-E538-A842-B380-1A5DE8AA3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711" y="442875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B3D939-0761-AC47-97C6-D1EA764C0982}"/>
              </a:ext>
            </a:extLst>
          </p:cNvPr>
          <p:cNvSpPr/>
          <p:nvPr/>
        </p:nvSpPr>
        <p:spPr>
          <a:xfrm>
            <a:off x="8165181" y="102932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endParaRPr lang="en-US" i="1" dirty="0">
              <a:latin typeface="Arial" charset="0"/>
              <a:ea typeface="ＭＳ Ｐゴシック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5CD1E2-60FD-BC44-8499-5536323461BD}"/>
              </a:ext>
            </a:extLst>
          </p:cNvPr>
          <p:cNvSpPr/>
          <p:nvPr/>
        </p:nvSpPr>
        <p:spPr>
          <a:xfrm>
            <a:off x="5626443" y="418145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V</a:t>
            </a:r>
            <a:endParaRPr lang="en-US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1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">
            <a:extLst>
              <a:ext uri="{FF2B5EF4-FFF2-40B4-BE49-F238E27FC236}">
                <a16:creationId xmlns:a16="http://schemas.microsoft.com/office/drawing/2014/main" id="{D1AEB0FB-2207-DB40-8ADF-A3B5B65F8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0308"/>
            <a:ext cx="23519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3200" i="1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Modeling: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E817CDC-92D0-F847-99AD-A688737A0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837406"/>
            <a:ext cx="89154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3" name="Text Box 5">
            <a:extLst>
              <a:ext uri="{FF2B5EF4-FFF2-40B4-BE49-F238E27FC236}">
                <a16:creationId xmlns:a16="http://schemas.microsoft.com/office/drawing/2014/main" id="{AA407A71-D8B8-574D-920B-AF89DB0B3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4034631"/>
            <a:ext cx="73196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Current penetration for a layer over half-space: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Fraction of total current that penetrates below depth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of an interface,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z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 is (for a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</a:rPr>
              <a:t>Wenner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array):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9074F28-943C-2241-9991-36733B23E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5239544"/>
            <a:ext cx="373221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5" name="Text Box 7">
            <a:extLst>
              <a:ext uri="{FF2B5EF4-FFF2-40B4-BE49-F238E27FC236}">
                <a16:creationId xmlns:a16="http://schemas.microsoft.com/office/drawing/2014/main" id="{46B4B079-8D41-4447-9FD4-062EAB3F2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1694656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547A8F95-304E-9348-8FB5-0CEFC2E5A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1162844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43BF86AD-66F5-0447-881B-08B8D81EA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6112669"/>
            <a:ext cx="3316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 electrode spacing, 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AE02AAF5-2C6C-B940-81F4-4B9637F18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6007894"/>
            <a:ext cx="1271588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9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4B793800-3754-2F41-8A6E-42EFCAF9B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14300"/>
            <a:ext cx="89154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" name="Text Box 4">
            <a:extLst>
              <a:ext uri="{FF2B5EF4-FFF2-40B4-BE49-F238E27FC236}">
                <a16:creationId xmlns:a16="http://schemas.microsoft.com/office/drawing/2014/main" id="{3120DB9B-0F07-1E41-A525-F0249FC7A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1130300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88CBFEEE-1967-9745-B0C6-17188CDBF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598488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1BAF19B-0591-EC45-9D22-B7DF09742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049588"/>
            <a:ext cx="8142288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45F3782-28B7-E240-A4D6-97A3B2100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75" y="4232275"/>
            <a:ext cx="1271588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" name="Text Box 8">
            <a:extLst>
              <a:ext uri="{FF2B5EF4-FFF2-40B4-BE49-F238E27FC236}">
                <a16:creationId xmlns:a16="http://schemas.microsoft.com/office/drawing/2014/main" id="{8A96DE3B-9C99-0644-93F1-E96EB1F77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3703638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z = a</a:t>
            </a: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2FBCA5BB-7A6E-AD4B-802B-E2BD14C0C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163" y="4183063"/>
            <a:ext cx="120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z = 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3</a:t>
            </a:r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a/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400" i="1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45D9A009-3C20-DE49-BFFA-B071BA5C5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3" y="4878388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z = 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3</a:t>
            </a:r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CA62D28-AB59-40A9-8A05-3BF36EEA7623}"/>
              </a:ext>
            </a:extLst>
          </p:cNvPr>
          <p:cNvSpPr/>
          <p:nvPr/>
        </p:nvSpPr>
        <p:spPr>
          <a:xfrm>
            <a:off x="7710489" y="4750279"/>
            <a:ext cx="133798" cy="12810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B01108-EB80-22CF-B549-591218F69192}"/>
              </a:ext>
            </a:extLst>
          </p:cNvPr>
          <p:cNvCxnSpPr>
            <a:cxnSpLocks/>
          </p:cNvCxnSpPr>
          <p:nvPr/>
        </p:nvCxnSpPr>
        <p:spPr>
          <a:xfrm flipH="1">
            <a:off x="7792528" y="1978325"/>
            <a:ext cx="225936" cy="27719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87C634-153F-42E4-D983-E80B5C60C955}"/>
              </a:ext>
            </a:extLst>
          </p:cNvPr>
          <p:cNvSpPr txBox="1"/>
          <p:nvPr/>
        </p:nvSpPr>
        <p:spPr>
          <a:xfrm>
            <a:off x="7533736" y="1650417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0.67;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B1FDE1-DA02-45E0-833A-951D28487E07}"/>
              </a:ext>
            </a:extLst>
          </p:cNvPr>
          <p:cNvSpPr txBox="1"/>
          <p:nvPr/>
        </p:nvSpPr>
        <p:spPr>
          <a:xfrm>
            <a:off x="3473633" y="1710294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–0.67;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CCB0BFB-1871-CF58-6DDD-A157C2718450}"/>
              </a:ext>
            </a:extLst>
          </p:cNvPr>
          <p:cNvSpPr/>
          <p:nvPr/>
        </p:nvSpPr>
        <p:spPr>
          <a:xfrm>
            <a:off x="4117720" y="3554652"/>
            <a:ext cx="133798" cy="12810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290A55-1205-647E-549E-A465AE8177FB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048664" y="2019749"/>
            <a:ext cx="135955" cy="15349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78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4DF9325-941B-E24E-9564-B9A8518AE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734" y="980281"/>
            <a:ext cx="5661025" cy="560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2C19DA-062C-8247-848C-915B5ED66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84" y="1278731"/>
            <a:ext cx="2632075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" name="Text Box 5">
            <a:extLst>
              <a:ext uri="{FF2B5EF4-FFF2-40B4-BE49-F238E27FC236}">
                <a16:creationId xmlns:a16="http://schemas.microsoft.com/office/drawing/2014/main" id="{39141300-8F1D-7E40-8D71-03F13A395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206" y="374491"/>
            <a:ext cx="812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Apparent resistivity for a layer over </a:t>
            </a:r>
            <a:r>
              <a:rPr lang="en-US" sz="2400" dirty="0" err="1">
                <a:solidFill>
                  <a:srgbClr val="333399"/>
                </a:solidFill>
                <a:latin typeface="Arial" charset="0"/>
                <a:ea typeface="ＭＳ Ｐゴシック" charset="0"/>
              </a:rPr>
              <a:t>halfspace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: For </a:t>
            </a:r>
            <a:r>
              <a:rPr lang="en-US" sz="2400" dirty="0" err="1">
                <a:solidFill>
                  <a:srgbClr val="333399"/>
                </a:solidFill>
                <a:latin typeface="Arial" charset="0"/>
                <a:ea typeface="ＭＳ Ｐゴシック" charset="0"/>
              </a:rPr>
              <a:t>Wenner</a:t>
            </a:r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D6BC98-54DE-CF4F-ADF2-BF96A6191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243" y="739616"/>
            <a:ext cx="22659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333399"/>
                </a:solidFill>
                <a:latin typeface="Arial" charset="0"/>
                <a:ea typeface="ＭＳ Ｐゴシック" charset="0"/>
              </a:rPr>
              <a:t>array, given by: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108386D-CA38-D647-829B-6EEA9F561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847" y="2596356"/>
            <a:ext cx="31178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2BF193D-688F-0227-F2C9-4CC8329D0C45}"/>
              </a:ext>
            </a:extLst>
          </p:cNvPr>
          <p:cNvSpPr/>
          <p:nvPr/>
        </p:nvSpPr>
        <p:spPr>
          <a:xfrm>
            <a:off x="477092" y="2038232"/>
            <a:ext cx="1946642" cy="278153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Sounding</a:t>
            </a:r>
            <a:r>
              <a:rPr lang="en-US" dirty="0">
                <a:solidFill>
                  <a:srgbClr val="0003AA"/>
                </a:solidFill>
              </a:rPr>
              <a:t> increases the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3AA"/>
                </a:solidFill>
              </a:rPr>
              <a:t>-spacing without changing the array center, to reflect larger volumes and hence deeper structure!</a:t>
            </a:r>
          </a:p>
        </p:txBody>
      </p:sp>
    </p:spTree>
    <p:extLst>
      <p:ext uri="{BB962C8B-B14F-4D97-AF65-F5344CB8AC3E}">
        <p14:creationId xmlns:p14="http://schemas.microsoft.com/office/powerpoint/2010/main" val="36883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3">
            <a:extLst>
              <a:ext uri="{FF2B5EF4-FFF2-40B4-BE49-F238E27FC236}">
                <a16:creationId xmlns:a16="http://schemas.microsoft.com/office/drawing/2014/main" id="{8FFD4DFC-D867-A24C-B32A-E96FE7FD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944" y="218281"/>
            <a:ext cx="8010525" cy="642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Apparent resistivity for the two-layer over half-space case:</a:t>
            </a: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24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3200">
              <a:solidFill>
                <a:srgbClr val="333399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for various half-space resistivity values.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E865732-8D7C-D447-8933-464C58AA1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594" y="735806"/>
            <a:ext cx="8532812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2BD2A53-DF09-094F-8BE2-859118D87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344" y="2796381"/>
            <a:ext cx="20637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4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894A83E5-28C8-EB4D-B725-5DA8DC511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06" y="615156"/>
            <a:ext cx="8753475" cy="555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6DF29E7-58B4-3A42-A722-0F8D71B67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106" y="602456"/>
            <a:ext cx="2020888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" name="Text Box 5">
            <a:extLst>
              <a:ext uri="{FF2B5EF4-FFF2-40B4-BE49-F238E27FC236}">
                <a16:creationId xmlns:a16="http://schemas.microsoft.com/office/drawing/2014/main" id="{2A3A7DE1-456E-6046-8877-4A75900C4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081" y="6176169"/>
            <a:ext cx="872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Dependence of apparent resistivity on thickness of middle layer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16C5F82E-91B7-9F4D-92BC-8915C857E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944" y="224631"/>
            <a:ext cx="790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333399"/>
                </a:solidFill>
                <a:latin typeface="Arial" charset="0"/>
                <a:ea typeface="ＭＳ Ｐゴシック" charset="0"/>
              </a:rPr>
              <a:t>Apparent resistivity for the two-layer over halfspace case:</a:t>
            </a:r>
          </a:p>
        </p:txBody>
      </p:sp>
    </p:spTree>
    <p:extLst>
      <p:ext uri="{BB962C8B-B14F-4D97-AF65-F5344CB8AC3E}">
        <p14:creationId xmlns:p14="http://schemas.microsoft.com/office/powerpoint/2010/main" val="88077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50658</TotalTime>
  <Words>743</Words>
  <Application>Microsoft Macintosh PowerPoint</Application>
  <PresentationFormat>Widescreen</PresentationFormat>
  <Paragraphs>153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66</cp:revision>
  <cp:lastPrinted>2024-03-18T19:12:33Z</cp:lastPrinted>
  <dcterms:created xsi:type="dcterms:W3CDTF">2022-01-10T14:15:51Z</dcterms:created>
  <dcterms:modified xsi:type="dcterms:W3CDTF">2024-04-10T17:51:04Z</dcterms:modified>
</cp:coreProperties>
</file>