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364" r:id="rId3"/>
    <p:sldId id="353" r:id="rId4"/>
    <p:sldId id="358" r:id="rId5"/>
    <p:sldId id="310" r:id="rId6"/>
    <p:sldId id="292" r:id="rId7"/>
    <p:sldId id="307" r:id="rId8"/>
    <p:sldId id="309" r:id="rId9"/>
    <p:sldId id="308" r:id="rId10"/>
    <p:sldId id="293" r:id="rId11"/>
    <p:sldId id="272" r:id="rId12"/>
    <p:sldId id="356" r:id="rId13"/>
    <p:sldId id="357" r:id="rId14"/>
    <p:sldId id="362" r:id="rId15"/>
    <p:sldId id="359" r:id="rId16"/>
    <p:sldId id="365" r:id="rId17"/>
    <p:sldId id="311" r:id="rId18"/>
    <p:sldId id="317" r:id="rId19"/>
    <p:sldId id="306" r:id="rId20"/>
    <p:sldId id="2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FB9491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460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Apr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3" name="Text Box 30">
            <a:extLst>
              <a:ext uri="{FF2B5EF4-FFF2-40B4-BE49-F238E27FC236}">
                <a16:creationId xmlns:a16="http://schemas.microsoft.com/office/drawing/2014/main" id="{A0B26884-E58F-8FDD-4346-DAB6567B0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573" y="1166842"/>
            <a:ext cx="1014091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 dirty="0">
                <a:solidFill>
                  <a:srgbClr val="FF0000"/>
                </a:solidFill>
                <a:latin typeface="Arial Black"/>
                <a:ea typeface="ＭＳ Ｐゴシック" charset="0"/>
                <a:cs typeface="Arial Black"/>
              </a:rPr>
              <a:t>Last Time: </a:t>
            </a:r>
            <a:r>
              <a:rPr lang="en-US" sz="2400" i="1" dirty="0">
                <a:solidFill>
                  <a:srgbClr val="0039AC"/>
                </a:solidFill>
                <a:latin typeface="Arial Black"/>
                <a:ea typeface="ＭＳ Ｐゴシック" charset="0"/>
                <a:cs typeface="Arial Black"/>
              </a:rPr>
              <a:t>Intro to DC Electrical Resistivity 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 </a:t>
            </a:r>
            <a:r>
              <a:rPr lang="en-US" sz="2400" i="1" dirty="0">
                <a:solidFill>
                  <a:srgbClr val="FF0000"/>
                </a:solidFill>
                <a:latin typeface="Arial Black"/>
                <a:ea typeface="ＭＳ Ｐゴシック" charset="0"/>
                <a:cs typeface="Arial Black"/>
              </a:rPr>
              <a:t>DC Resistivity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r>
              <a:rPr lang="en-US" sz="2400" i="1" dirty="0">
                <a:solidFill>
                  <a:srgbClr val="0039AC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inject electrical current across two (source &amp; sink)</a:t>
            </a:r>
          </a:p>
          <a:p>
            <a:pPr algn="l" eaLnBrk="0" hangingPunct="0"/>
            <a:r>
              <a:rPr lang="en-US" i="1" dirty="0">
                <a:solidFill>
                  <a:srgbClr val="0039AC"/>
                </a:solidFill>
                <a:cs typeface="Arial Black"/>
              </a:rPr>
              <a:t>   </a:t>
            </a:r>
            <a:r>
              <a:rPr lang="en-US" sz="2400" i="1" dirty="0">
                <a:solidFill>
                  <a:srgbClr val="FF0000"/>
                </a:solidFill>
                <a:latin typeface="Arial Black"/>
                <a:ea typeface="ＭＳ Ｐゴシック" charset="0"/>
                <a:cs typeface="Arial Black"/>
              </a:rPr>
              <a:t>electrodes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, measure voltage across two others.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 </a:t>
            </a:r>
            <a:r>
              <a:rPr lang="en-US" sz="2400" i="1" dirty="0">
                <a:solidFill>
                  <a:srgbClr val="0039AC"/>
                </a:solidFill>
                <a:latin typeface="Arial Black"/>
                <a:ea typeface="ＭＳ Ｐゴシック" charset="0"/>
                <a:cs typeface="Arial Black"/>
              </a:rPr>
              <a:t>Material property</a:t>
            </a:r>
            <a:r>
              <a:rPr lang="en-US" sz="2400" dirty="0">
                <a:solidFill>
                  <a:srgbClr val="0039AC"/>
                </a:solidFill>
                <a:latin typeface="Arial Black"/>
                <a:ea typeface="ＭＳ Ｐゴシック" charset="0"/>
                <a:cs typeface="Arial Black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imaged is rock </a:t>
            </a:r>
            <a:r>
              <a:rPr lang="en-US" sz="2400" i="1" dirty="0">
                <a:solidFill>
                  <a:srgbClr val="FF0000"/>
                </a:solidFill>
                <a:latin typeface="Arial Black"/>
                <a:ea typeface="ＭＳ Ｐゴシック" charset="0"/>
                <a:cs typeface="Arial Black"/>
              </a:rPr>
              <a:t>resistivity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: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 Low for clays, shales, graphite; intermediate for soils/unconsolidated</a:t>
            </a:r>
          </a:p>
          <a:p>
            <a:pPr algn="l"/>
            <a:r>
              <a:rPr lang="en-US" dirty="0">
                <a:solidFill>
                  <a:srgbClr val="0039AC"/>
                </a:solidFill>
                <a:sym typeface="Symbol" charset="0"/>
              </a:rPr>
              <a:t>  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sediments; high for consolidated sediments and crystalline rocks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  Sensitive to sulfides, temperature, pore fluids</a:t>
            </a:r>
          </a:p>
          <a:p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• </a:t>
            </a:r>
            <a:r>
              <a:rPr lang="en-US" dirty="0">
                <a:solidFill>
                  <a:srgbClr val="0039AC"/>
                </a:solidFill>
              </a:rPr>
              <a:t>Given known distances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>
                <a:solidFill>
                  <a:srgbClr val="0039AC"/>
                </a:solidFill>
              </a:rPr>
              <a:t> between current electrodes</a:t>
            </a:r>
          </a:p>
          <a:p>
            <a:r>
              <a:rPr lang="en-US" dirty="0">
                <a:solidFill>
                  <a:srgbClr val="0039AC"/>
                </a:solidFill>
              </a:rPr>
              <a:t>  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= 1</a:t>
            </a:r>
            <a:r>
              <a:rPr lang="en-US" dirty="0">
                <a:solidFill>
                  <a:srgbClr val="0039AC"/>
                </a:solidFill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= 2</a:t>
            </a:r>
            <a:r>
              <a:rPr lang="en-US" dirty="0">
                <a:solidFill>
                  <a:srgbClr val="0039AC"/>
                </a:solidFill>
              </a:rPr>
              <a:t>)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and voltage measurement electrodes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</a:t>
            </a:r>
            <a:r>
              <a:rPr lang="en-US" dirty="0">
                <a:solidFill>
                  <a:srgbClr val="0039AC"/>
                </a:solidFill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0039AC"/>
                </a:solidFill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rgbClr val="0039AC"/>
                </a:solidFill>
              </a:rPr>
              <a:t>) and a known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injection current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charset="0"/>
              </a:rPr>
              <a:t>I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 the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</a:t>
            </a:r>
            <a:r>
              <a:rPr lang="en-US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Symbol" charset="0"/>
              </a:rPr>
              <a:t>a</a:t>
            </a:r>
            <a:r>
              <a:rPr lang="en-US" i="1" dirty="0">
                <a:solidFill>
                  <a:srgbClr val="FF0000"/>
                </a:solidFill>
                <a:latin typeface="Arial Black"/>
                <a:cs typeface="Arial Black"/>
              </a:rPr>
              <a:t>pparent resistivity </a:t>
            </a:r>
            <a:r>
              <a:rPr lang="en-US" i="1" dirty="0" err="1">
                <a:latin typeface="Symbol" pitchFamily="2" charset="2"/>
                <a:cs typeface="Arial Black"/>
              </a:rPr>
              <a:t>r</a:t>
            </a:r>
            <a:r>
              <a:rPr 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is an expression of the measurement that assumes the</a:t>
            </a:r>
          </a:p>
          <a:p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medium has constant resistivity </a:t>
            </a:r>
            <a:r>
              <a:rPr lang="en-US" i="1" dirty="0">
                <a:latin typeface="Symbol" pitchFamily="2" charset="2"/>
                <a:cs typeface="Arial" panose="020B0604020202020204" pitchFamily="34" charset="0"/>
              </a:rPr>
              <a:t>r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(but in reality it is a “weighted</a:t>
            </a:r>
          </a:p>
          <a:p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average” of the subsurface resistivity).</a:t>
            </a:r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301AFC-CA27-1DA8-D585-FABB73CD6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188" y="4484999"/>
            <a:ext cx="2895600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" name="Text Box 15">
            <a:extLst>
              <a:ext uri="{FF2B5EF4-FFF2-40B4-BE49-F238E27FC236}">
                <a16:creationId xmlns:a16="http://schemas.microsoft.com/office/drawing/2014/main" id="{F60B160D-023B-82E0-438E-526919282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08" y="6396335"/>
            <a:ext cx="6617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For Mon 13 Apr: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Burger</a:t>
            </a:r>
            <a:r>
              <a:rPr lang="en-US" dirty="0">
                <a:solidFill>
                  <a:srgbClr val="0039AC"/>
                </a:solidFill>
              </a:rPr>
              <a:t> 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302-340 (§5.5-5.11)</a:t>
            </a:r>
            <a:endParaRPr lang="en-US" dirty="0">
              <a:solidFill>
                <a:srgbClr val="0039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ResPS">
            <a:extLst>
              <a:ext uri="{FF2B5EF4-FFF2-40B4-BE49-F238E27FC236}">
                <a16:creationId xmlns:a16="http://schemas.microsoft.com/office/drawing/2014/main" id="{B04009BB-1931-0747-A015-2FBFEB943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081" y="1293019"/>
            <a:ext cx="8605838" cy="53149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886ACD6F-C80E-FC4E-8F9A-DE276C6F0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2306" y="250031"/>
            <a:ext cx="8027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Resistivity pseudosection from the western trench location</a:t>
            </a: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   for the East Cache Valley fault zone near Paradise…</a:t>
            </a:r>
            <a:endParaRPr lang="en-US" sz="2400" i="1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567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>
            <a:extLst>
              <a:ext uri="{FF2B5EF4-FFF2-40B4-BE49-F238E27FC236}">
                <a16:creationId xmlns:a16="http://schemas.microsoft.com/office/drawing/2014/main" id="{64C071B5-1E83-D642-A82C-C2C484E4F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131" y="423024"/>
            <a:ext cx="66896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Using</a:t>
            </a:r>
            <a:r>
              <a:rPr lang="en-US" sz="2400" b="1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resistivity sounding for a two layer model: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C1F73A48-2913-E647-93B5-AAF042FB0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069" y="5501436"/>
            <a:ext cx="891763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Vertical sounding at 25.7 m. Maroon line is measured; blue line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modeled using Excel spreadsheet based on Burger’s Table 5-4.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4BE8AA-BB96-E846-9653-E1646A359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131" y="827836"/>
            <a:ext cx="8686800" cy="461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5429946-A701-534C-99A4-12F946D22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5531" y="1262811"/>
            <a:ext cx="3505200" cy="762000"/>
          </a:xfrm>
          <a:prstGeom prst="rect">
            <a:avLst/>
          </a:prstGeom>
          <a:solidFill>
            <a:srgbClr val="99E3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>
                <a:latin typeface="Times New Roman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= 101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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m, </a:t>
            </a:r>
            <a:r>
              <a:rPr lang="en-US" sz="2400" i="1">
                <a:latin typeface="Times New Roman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= 3.22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206484-11FD-3049-8B36-EA7C79074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5531" y="2024811"/>
            <a:ext cx="3505200" cy="762000"/>
          </a:xfrm>
          <a:prstGeom prst="rect">
            <a:avLst/>
          </a:prstGeom>
          <a:solidFill>
            <a:srgbClr val="E380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>
                <a:latin typeface="Times New Roman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= 16.7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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6DDED346-57FB-5540-A328-00B26DE06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4269" y="2863011"/>
            <a:ext cx="3389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>
                <a:latin typeface="Arial Black" charset="0"/>
                <a:ea typeface="ＭＳ Ｐゴシック" charset="0"/>
                <a:cs typeface="ＭＳ Ｐゴシック" charset="0"/>
              </a:rPr>
              <a:t>RMS Misfit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1.897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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</a:t>
            </a:r>
          </a:p>
        </p:txBody>
      </p:sp>
      <p:pic>
        <p:nvPicPr>
          <p:cNvPr id="11" name="Picture 10" descr="ResPS">
            <a:extLst>
              <a:ext uri="{FF2B5EF4-FFF2-40B4-BE49-F238E27FC236}">
                <a16:creationId xmlns:a16="http://schemas.microsoft.com/office/drawing/2014/main" id="{3F542DE9-5AE9-FD42-B4DE-020BFA15F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62" y="1164297"/>
            <a:ext cx="2019923" cy="1247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3ED008-0D59-8A4D-9148-170E8DF26393}"/>
              </a:ext>
            </a:extLst>
          </p:cNvPr>
          <p:cNvCxnSpPr/>
          <p:nvPr/>
        </p:nvCxnSpPr>
        <p:spPr>
          <a:xfrm>
            <a:off x="4736704" y="1169978"/>
            <a:ext cx="0" cy="528193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363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>
            <a:extLst>
              <a:ext uri="{FF2B5EF4-FFF2-40B4-BE49-F238E27FC236}">
                <a16:creationId xmlns:a16="http://schemas.microsoft.com/office/drawing/2014/main" id="{43FE4B82-C173-254C-BF4F-2B42A4667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188119"/>
            <a:ext cx="8181975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Can model equally well by using constant thickness and</a:t>
            </a: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    varying the resistivities, or using constant resistivities &amp;</a:t>
            </a: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    varying the thickness…</a:t>
            </a: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24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endParaRPr lang="en-US" sz="1200">
              <a:solidFill>
                <a:srgbClr val="333399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Because these data did not go to a small enough </a:t>
            </a:r>
            <a:r>
              <a:rPr lang="en-US" sz="2400" i="1">
                <a:latin typeface="Times New Roman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-spacing</a:t>
            </a: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    to nail down </a:t>
            </a:r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</a:rPr>
              <a:t> in the upper layer.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7BA23E-4121-E049-B8D2-4E264BB82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383507"/>
            <a:ext cx="8763000" cy="436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59553BB-A600-8341-947D-ACC59CAC3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712119"/>
            <a:ext cx="3581400" cy="762000"/>
          </a:xfrm>
          <a:prstGeom prst="rect">
            <a:avLst/>
          </a:prstGeom>
          <a:solidFill>
            <a:srgbClr val="99E3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>
                <a:latin typeface="Times New Roman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= 101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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m, </a:t>
            </a:r>
            <a:r>
              <a:rPr lang="en-US" sz="2400" i="1">
                <a:latin typeface="Times New Roman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= 1.72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7B721F-86E9-BA43-B560-96588A5CD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474119"/>
            <a:ext cx="3581400" cy="762000"/>
          </a:xfrm>
          <a:prstGeom prst="rect">
            <a:avLst/>
          </a:prstGeom>
          <a:solidFill>
            <a:srgbClr val="E380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>
                <a:latin typeface="Times New Roman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= 16.7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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07F9B5CB-3873-9D48-84F0-9FF214C04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4738" y="3312319"/>
            <a:ext cx="3389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>
                <a:latin typeface="Arial Black" charset="0"/>
                <a:ea typeface="ＭＳ Ｐゴシック" charset="0"/>
                <a:cs typeface="ＭＳ Ｐゴシック" charset="0"/>
              </a:rPr>
              <a:t>RMS Misfit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0.847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</a:t>
            </a: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 m</a:t>
            </a:r>
          </a:p>
        </p:txBody>
      </p:sp>
      <p:pic>
        <p:nvPicPr>
          <p:cNvPr id="13" name="Picture 12" descr="ResPS">
            <a:extLst>
              <a:ext uri="{FF2B5EF4-FFF2-40B4-BE49-F238E27FC236}">
                <a16:creationId xmlns:a16="http://schemas.microsoft.com/office/drawing/2014/main" id="{AA083E83-C127-0347-AB88-BCEB5C27A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346" y="1760645"/>
            <a:ext cx="2866171" cy="17701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DB8510D-B909-4044-B99B-31AAC3C593C2}"/>
              </a:ext>
            </a:extLst>
          </p:cNvPr>
          <p:cNvCxnSpPr>
            <a:cxnSpLocks/>
          </p:cNvCxnSpPr>
          <p:nvPr/>
        </p:nvCxnSpPr>
        <p:spPr>
          <a:xfrm>
            <a:off x="4594717" y="1851518"/>
            <a:ext cx="0" cy="920079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249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9728FC7E-0A4A-D544-85C3-FA062E8969A1}"/>
              </a:ext>
            </a:extLst>
          </p:cNvPr>
          <p:cNvGrpSpPr>
            <a:grpSpLocks/>
          </p:cNvGrpSpPr>
          <p:nvPr/>
        </p:nvGrpSpPr>
        <p:grpSpPr bwMode="auto">
          <a:xfrm>
            <a:off x="1931193" y="671512"/>
            <a:ext cx="8331200" cy="3911600"/>
            <a:chOff x="146" y="338"/>
            <a:chExt cx="5248" cy="2464"/>
          </a:xfrm>
        </p:grpSpPr>
        <p:pic>
          <p:nvPicPr>
            <p:cNvPr id="19" name="Picture 18" descr="ResPS">
              <a:extLst>
                <a:ext uri="{FF2B5EF4-FFF2-40B4-BE49-F238E27FC236}">
                  <a16:creationId xmlns:a16="http://schemas.microsoft.com/office/drawing/2014/main" id="{B82BCCDF-4679-C24F-963C-CF0FE356EF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" y="338"/>
              <a:ext cx="5248" cy="246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407D031-7B2B-C44E-B3FD-208D4D26F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" y="422"/>
              <a:ext cx="4160" cy="666"/>
            </a:xfrm>
            <a:custGeom>
              <a:avLst/>
              <a:gdLst>
                <a:gd name="T0" fmla="*/ 0 w 4160"/>
                <a:gd name="T1" fmla="*/ 244 h 666"/>
                <a:gd name="T2" fmla="*/ 352 w 4160"/>
                <a:gd name="T3" fmla="*/ 359 h 666"/>
                <a:gd name="T4" fmla="*/ 954 w 4160"/>
                <a:gd name="T5" fmla="*/ 378 h 666"/>
                <a:gd name="T6" fmla="*/ 1568 w 4160"/>
                <a:gd name="T7" fmla="*/ 346 h 666"/>
                <a:gd name="T8" fmla="*/ 1997 w 4160"/>
                <a:gd name="T9" fmla="*/ 352 h 666"/>
                <a:gd name="T10" fmla="*/ 2298 w 4160"/>
                <a:gd name="T11" fmla="*/ 327 h 666"/>
                <a:gd name="T12" fmla="*/ 3034 w 4160"/>
                <a:gd name="T13" fmla="*/ 410 h 666"/>
                <a:gd name="T14" fmla="*/ 3603 w 4160"/>
                <a:gd name="T15" fmla="*/ 468 h 666"/>
                <a:gd name="T16" fmla="*/ 3936 w 4160"/>
                <a:gd name="T17" fmla="*/ 608 h 666"/>
                <a:gd name="T18" fmla="*/ 4160 w 4160"/>
                <a:gd name="T19" fmla="*/ 666 h 666"/>
                <a:gd name="T20" fmla="*/ 4160 w 4160"/>
                <a:gd name="T21" fmla="*/ 468 h 666"/>
                <a:gd name="T22" fmla="*/ 3782 w 4160"/>
                <a:gd name="T23" fmla="*/ 410 h 666"/>
                <a:gd name="T24" fmla="*/ 3040 w 4160"/>
                <a:gd name="T25" fmla="*/ 333 h 666"/>
                <a:gd name="T26" fmla="*/ 2592 w 4160"/>
                <a:gd name="T27" fmla="*/ 276 h 666"/>
                <a:gd name="T28" fmla="*/ 2278 w 4160"/>
                <a:gd name="T29" fmla="*/ 237 h 666"/>
                <a:gd name="T30" fmla="*/ 1990 w 4160"/>
                <a:gd name="T31" fmla="*/ 180 h 666"/>
                <a:gd name="T32" fmla="*/ 1837 w 4160"/>
                <a:gd name="T33" fmla="*/ 128 h 666"/>
                <a:gd name="T34" fmla="*/ 1498 w 4160"/>
                <a:gd name="T35" fmla="*/ 64 h 666"/>
                <a:gd name="T36" fmla="*/ 922 w 4160"/>
                <a:gd name="T37" fmla="*/ 13 h 666"/>
                <a:gd name="T38" fmla="*/ 640 w 4160"/>
                <a:gd name="T39" fmla="*/ 0 h 666"/>
                <a:gd name="T40" fmla="*/ 288 w 4160"/>
                <a:gd name="T41" fmla="*/ 32 h 666"/>
                <a:gd name="T42" fmla="*/ 0 w 4160"/>
                <a:gd name="T43" fmla="*/ 58 h 666"/>
                <a:gd name="T44" fmla="*/ 0 w 4160"/>
                <a:gd name="T45" fmla="*/ 244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160" h="666">
                  <a:moveTo>
                    <a:pt x="0" y="244"/>
                  </a:moveTo>
                  <a:lnTo>
                    <a:pt x="352" y="359"/>
                  </a:lnTo>
                  <a:lnTo>
                    <a:pt x="954" y="378"/>
                  </a:lnTo>
                  <a:lnTo>
                    <a:pt x="1568" y="346"/>
                  </a:lnTo>
                  <a:lnTo>
                    <a:pt x="1997" y="352"/>
                  </a:lnTo>
                  <a:lnTo>
                    <a:pt x="2298" y="327"/>
                  </a:lnTo>
                  <a:lnTo>
                    <a:pt x="3034" y="410"/>
                  </a:lnTo>
                  <a:lnTo>
                    <a:pt x="3603" y="468"/>
                  </a:lnTo>
                  <a:lnTo>
                    <a:pt x="3936" y="608"/>
                  </a:lnTo>
                  <a:lnTo>
                    <a:pt x="4160" y="666"/>
                  </a:lnTo>
                  <a:lnTo>
                    <a:pt x="4160" y="468"/>
                  </a:lnTo>
                  <a:lnTo>
                    <a:pt x="3782" y="410"/>
                  </a:lnTo>
                  <a:lnTo>
                    <a:pt x="3040" y="333"/>
                  </a:lnTo>
                  <a:lnTo>
                    <a:pt x="2592" y="276"/>
                  </a:lnTo>
                  <a:lnTo>
                    <a:pt x="2278" y="237"/>
                  </a:lnTo>
                  <a:lnTo>
                    <a:pt x="1990" y="180"/>
                  </a:lnTo>
                  <a:lnTo>
                    <a:pt x="1837" y="128"/>
                  </a:lnTo>
                  <a:lnTo>
                    <a:pt x="1498" y="64"/>
                  </a:lnTo>
                  <a:lnTo>
                    <a:pt x="922" y="13"/>
                  </a:lnTo>
                  <a:lnTo>
                    <a:pt x="640" y="0"/>
                  </a:lnTo>
                  <a:lnTo>
                    <a:pt x="288" y="32"/>
                  </a:lnTo>
                  <a:lnTo>
                    <a:pt x="0" y="58"/>
                  </a:lnTo>
                  <a:lnTo>
                    <a:pt x="0" y="244"/>
                  </a:lnTo>
                  <a:close/>
                </a:path>
              </a:pathLst>
            </a:custGeom>
            <a:solidFill>
              <a:srgbClr val="0003CB">
                <a:alpha val="44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 sz="2400" i="1">
                <a:latin typeface="Arial Black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AB99220-0065-6D42-8C1B-22C5EEFF7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" y="672"/>
              <a:ext cx="4179" cy="1562"/>
            </a:xfrm>
            <a:custGeom>
              <a:avLst/>
              <a:gdLst>
                <a:gd name="T0" fmla="*/ 0 w 4179"/>
                <a:gd name="T1" fmla="*/ 0 h 1562"/>
                <a:gd name="T2" fmla="*/ 352 w 4179"/>
                <a:gd name="T3" fmla="*/ 115 h 1562"/>
                <a:gd name="T4" fmla="*/ 979 w 4179"/>
                <a:gd name="T5" fmla="*/ 128 h 1562"/>
                <a:gd name="T6" fmla="*/ 1529 w 4179"/>
                <a:gd name="T7" fmla="*/ 96 h 1562"/>
                <a:gd name="T8" fmla="*/ 2022 w 4179"/>
                <a:gd name="T9" fmla="*/ 102 h 1562"/>
                <a:gd name="T10" fmla="*/ 2297 w 4179"/>
                <a:gd name="T11" fmla="*/ 77 h 1562"/>
                <a:gd name="T12" fmla="*/ 3609 w 4179"/>
                <a:gd name="T13" fmla="*/ 218 h 1562"/>
                <a:gd name="T14" fmla="*/ 3968 w 4179"/>
                <a:gd name="T15" fmla="*/ 371 h 1562"/>
                <a:gd name="T16" fmla="*/ 4179 w 4179"/>
                <a:gd name="T17" fmla="*/ 416 h 1562"/>
                <a:gd name="T18" fmla="*/ 2144 w 4179"/>
                <a:gd name="T19" fmla="*/ 1562 h 1562"/>
                <a:gd name="T20" fmla="*/ 1766 w 4179"/>
                <a:gd name="T21" fmla="*/ 1555 h 1562"/>
                <a:gd name="T22" fmla="*/ 0 w 4179"/>
                <a:gd name="T23" fmla="*/ 0 h 1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79" h="1562">
                  <a:moveTo>
                    <a:pt x="0" y="0"/>
                  </a:moveTo>
                  <a:lnTo>
                    <a:pt x="352" y="115"/>
                  </a:lnTo>
                  <a:lnTo>
                    <a:pt x="979" y="128"/>
                  </a:lnTo>
                  <a:lnTo>
                    <a:pt x="1529" y="96"/>
                  </a:lnTo>
                  <a:lnTo>
                    <a:pt x="2022" y="102"/>
                  </a:lnTo>
                  <a:lnTo>
                    <a:pt x="2297" y="77"/>
                  </a:lnTo>
                  <a:lnTo>
                    <a:pt x="3609" y="218"/>
                  </a:lnTo>
                  <a:lnTo>
                    <a:pt x="3968" y="371"/>
                  </a:lnTo>
                  <a:lnTo>
                    <a:pt x="4179" y="416"/>
                  </a:lnTo>
                  <a:lnTo>
                    <a:pt x="2144" y="1562"/>
                  </a:lnTo>
                  <a:lnTo>
                    <a:pt x="1766" y="15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C0300">
                <a:alpha val="44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 sz="2400" i="1">
                <a:latin typeface="Arial Black" charset="0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D412F8B-BEE6-9E4E-938B-5A598A451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4468" y="1055687"/>
            <a:ext cx="1117600" cy="3159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 sz="2400" i="1">
              <a:latin typeface="Arial Black" charset="0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1F84F384-8288-9643-AC10-7D33849E0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7318" y="954087"/>
            <a:ext cx="123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>
                <a:latin typeface="Times New Roman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 = 100</a:t>
            </a:r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959C13-EC46-CA4C-BB03-6B15CF5E2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8668" y="2087562"/>
            <a:ext cx="9144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 sz="2400" i="1">
              <a:latin typeface="Arial Black" charset="0"/>
            </a:endParaRP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EF60C4D7-F96A-8340-B46B-356ED8C2F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118" y="2020887"/>
            <a:ext cx="108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>
                <a:latin typeface="Times New Roman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 = 17</a:t>
            </a:r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07121872-24EC-8248-8E2D-B8494B047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806" y="4633912"/>
            <a:ext cx="850829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Layer-over-</a:t>
            </a:r>
            <a:r>
              <a:rPr lang="en-US" sz="2400" dirty="0" err="1">
                <a:solidFill>
                  <a:srgbClr val="333399"/>
                </a:solidFill>
                <a:latin typeface="Arial" charset="0"/>
                <a:ea typeface="ＭＳ Ｐゴシック" charset="0"/>
              </a:rPr>
              <a:t>halfspace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 modeling suggested a variable-</a:t>
            </a:r>
          </a:p>
          <a:p>
            <a:pPr algn="l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thickness upper layer with </a:t>
            </a:r>
            <a:r>
              <a:rPr lang="en-US" sz="2400" i="1" dirty="0">
                <a:latin typeface="Symbol" charset="0"/>
                <a:ea typeface="ＭＳ Ｐゴシック" charset="0"/>
                <a:sym typeface="Symbol" charset="0"/>
              </a:rPr>
              <a:t></a:t>
            </a:r>
            <a:r>
              <a:rPr lang="en-US" sz="2400" dirty="0">
                <a:latin typeface="Times New Roman" charset="0"/>
                <a:ea typeface="ＭＳ Ｐゴシック" charset="0"/>
              </a:rPr>
              <a:t>~ 100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333399"/>
                </a:solidFill>
                <a:latin typeface="Symbol" charset="0"/>
                <a:ea typeface="ＭＳ Ｐゴシック" charset="0"/>
                <a:sym typeface="Symbol" charset="0"/>
              </a:rPr>
              <a:t>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m (Bonneville deposits)</a:t>
            </a:r>
          </a:p>
          <a:p>
            <a:pPr algn="l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over </a:t>
            </a:r>
            <a:r>
              <a:rPr lang="en-US" sz="2400" i="1" dirty="0">
                <a:latin typeface="Symbol" charset="0"/>
                <a:ea typeface="ＭＳ Ｐゴシック" charset="0"/>
                <a:sym typeface="Symbol" charset="0"/>
              </a:rPr>
              <a:t></a:t>
            </a:r>
            <a:r>
              <a:rPr lang="en-US" sz="2400" dirty="0">
                <a:latin typeface="Times New Roman" charset="0"/>
                <a:ea typeface="ＭＳ Ｐゴシック" charset="0"/>
              </a:rPr>
              <a:t>= 17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 (Great Salt Lake </a:t>
            </a:r>
            <a:r>
              <a:rPr lang="en-US" sz="2400" dirty="0" err="1">
                <a:solidFill>
                  <a:srgbClr val="333399"/>
                </a:solidFill>
                <a:latin typeface="Arial" charset="0"/>
                <a:ea typeface="ＭＳ Ｐゴシック" charset="0"/>
              </a:rPr>
              <a:t>fm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). The data imply the trenched</a:t>
            </a:r>
          </a:p>
          <a:p>
            <a:pPr algn="l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geomorphology represents a beach </a:t>
            </a:r>
            <a:r>
              <a:rPr lang="en-US" sz="2400" dirty="0" err="1">
                <a:solidFill>
                  <a:srgbClr val="333399"/>
                </a:solidFill>
                <a:latin typeface="Arial" charset="0"/>
                <a:ea typeface="ＭＳ Ｐゴシック" charset="0"/>
              </a:rPr>
              <a:t>burm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 deposit instead of</a:t>
            </a:r>
          </a:p>
          <a:p>
            <a:pPr algn="l"/>
            <a:r>
              <a:rPr lang="en-US" dirty="0">
                <a:solidFill>
                  <a:srgbClr val="333399"/>
                </a:solidFill>
              </a:rPr>
              <a:t>a fault scarp!</a:t>
            </a:r>
            <a:endParaRPr lang="en-US" sz="2400" dirty="0">
              <a:solidFill>
                <a:srgbClr val="333399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85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">
            <a:extLst>
              <a:ext uri="{FF2B5EF4-FFF2-40B4-BE49-F238E27FC236}">
                <a16:creationId xmlns:a16="http://schemas.microsoft.com/office/drawing/2014/main" id="{DFB747A7-B803-F745-843C-6202C4F03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253206"/>
            <a:ext cx="6634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>
                <a:solidFill>
                  <a:srgbClr val="333399"/>
                </a:solidFill>
                <a:latin typeface="Arial Black" charset="0"/>
                <a:ea typeface="ＭＳ Ｐゴシック" charset="0"/>
              </a:rPr>
              <a:t>Little Mountain DC Resistivity Profile…</a:t>
            </a:r>
          </a:p>
        </p:txBody>
      </p:sp>
      <p:pic>
        <p:nvPicPr>
          <p:cNvPr id="21" name="Picture 20" descr="Res_LMtn">
            <a:extLst>
              <a:ext uri="{FF2B5EF4-FFF2-40B4-BE49-F238E27FC236}">
                <a16:creationId xmlns:a16="http://schemas.microsoft.com/office/drawing/2014/main" id="{281FA138-0BF7-9149-A71E-A4967F09B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756443"/>
            <a:ext cx="8534400" cy="5848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104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Res_Xsec">
            <a:extLst>
              <a:ext uri="{FF2B5EF4-FFF2-40B4-BE49-F238E27FC236}">
                <a16:creationId xmlns:a16="http://schemas.microsoft.com/office/drawing/2014/main" id="{A19EF544-472B-A54C-8346-6E63354BD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8588"/>
            <a:ext cx="8839200" cy="62341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 Box 4">
            <a:extLst>
              <a:ext uri="{FF2B5EF4-FFF2-40B4-BE49-F238E27FC236}">
                <a16:creationId xmlns:a16="http://schemas.microsoft.com/office/drawing/2014/main" id="{9AB076B8-2D0E-1E4C-8E4D-D6DCE7857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0666" y="6272213"/>
            <a:ext cx="59506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An inverted model of resistivity structure…</a:t>
            </a:r>
          </a:p>
        </p:txBody>
      </p:sp>
    </p:spTree>
    <p:extLst>
      <p:ext uri="{BB962C8B-B14F-4D97-AF65-F5344CB8AC3E}">
        <p14:creationId xmlns:p14="http://schemas.microsoft.com/office/powerpoint/2010/main" val="832472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eenPseudosection">
            <a:extLst>
              <a:ext uri="{FF2B5EF4-FFF2-40B4-BE49-F238E27FC236}">
                <a16:creationId xmlns:a16="http://schemas.microsoft.com/office/drawing/2014/main" id="{425FBFDD-C045-6E46-AE1D-123F2EBA488F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" y="57150"/>
            <a:ext cx="12024360" cy="38496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GreenCanyonInverted">
            <a:extLst>
              <a:ext uri="{FF2B5EF4-FFF2-40B4-BE49-F238E27FC236}">
                <a16:creationId xmlns:a16="http://schemas.microsoft.com/office/drawing/2014/main" id="{70D1D652-9DDD-0742-ACDF-48B331A550D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" y="3981450"/>
            <a:ext cx="12024360" cy="2819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B44070C8-7068-2144-9D79-EC7075D88DBD}"/>
              </a:ext>
            </a:extLst>
          </p:cNvPr>
          <p:cNvSpPr txBox="1">
            <a:spLocks/>
          </p:cNvSpPr>
          <p:nvPr/>
        </p:nvSpPr>
        <p:spPr bwMode="auto">
          <a:xfrm>
            <a:off x="1526110" y="2114304"/>
            <a:ext cx="24526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blipFill dpi="0" rotWithShape="0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 dirty="0">
                <a:solidFill>
                  <a:srgbClr val="333399"/>
                </a:solidFill>
                <a:latin typeface="Arial Black" charset="0"/>
              </a:rPr>
              <a:t>East Cache</a:t>
            </a:r>
          </a:p>
          <a:p>
            <a:pPr algn="l"/>
            <a:r>
              <a:rPr lang="en-US" sz="2400" i="1" dirty="0">
                <a:solidFill>
                  <a:srgbClr val="333399"/>
                </a:solidFill>
                <a:latin typeface="Arial Black" charset="0"/>
              </a:rPr>
              <a:t>fault in Green</a:t>
            </a:r>
          </a:p>
          <a:p>
            <a:pPr algn="l"/>
            <a:r>
              <a:rPr lang="en-US" sz="2400" i="1" dirty="0">
                <a:solidFill>
                  <a:srgbClr val="333399"/>
                </a:solidFill>
                <a:latin typeface="Arial Black" charset="0"/>
              </a:rPr>
              <a:t>Canyon </a:t>
            </a:r>
            <a:endParaRPr lang="en-US" sz="2400" i="1" dirty="0">
              <a:latin typeface="Arial Black" charset="0"/>
            </a:endParaRP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5C323F7A-2E72-7543-98F9-F936DFADBD78}"/>
              </a:ext>
            </a:extLst>
          </p:cNvPr>
          <p:cNvSpPr txBox="1">
            <a:spLocks/>
          </p:cNvSpPr>
          <p:nvPr/>
        </p:nvSpPr>
        <p:spPr bwMode="auto">
          <a:xfrm>
            <a:off x="3870325" y="3343275"/>
            <a:ext cx="5741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blipFill dpi="0" rotWithShape="0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>
                <a:solidFill>
                  <a:srgbClr val="333399"/>
                </a:solidFill>
                <a:latin typeface="Arial" charset="0"/>
              </a:rPr>
              <a:t>Pseudosection and inversion can be very</a:t>
            </a:r>
          </a:p>
          <a:p>
            <a:pPr algn="l"/>
            <a:r>
              <a:rPr lang="en-US" sz="2400">
                <a:solidFill>
                  <a:srgbClr val="333399"/>
                </a:solidFill>
                <a:latin typeface="Arial" charset="0"/>
              </a:rPr>
              <a:t>    similar though…</a:t>
            </a:r>
            <a:endParaRPr 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783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AD7EAB-A5FF-1D41-AC6E-C29A8889F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412750"/>
            <a:ext cx="8026400" cy="603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909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AE59AB-35EF-C94E-866F-1A9AA1B5CE81}"/>
              </a:ext>
            </a:extLst>
          </p:cNvPr>
          <p:cNvSpPr txBox="1"/>
          <p:nvPr/>
        </p:nvSpPr>
        <p:spPr>
          <a:xfrm>
            <a:off x="3676748" y="153347"/>
            <a:ext cx="4838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DC Resistivity: Applications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ABBD2D-7E4B-D844-9448-D53306134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618" y="607676"/>
            <a:ext cx="8386763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34D51702-4EEC-C546-A36E-BAC587D28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7650" y="5689263"/>
            <a:ext cx="83167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Lithology application: Sand vs. clay in a study of agricultural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     groundwater contaminant plumes.</a:t>
            </a:r>
          </a:p>
        </p:txBody>
      </p:sp>
    </p:spTree>
    <p:extLst>
      <p:ext uri="{BB962C8B-B14F-4D97-AF65-F5344CB8AC3E}">
        <p14:creationId xmlns:p14="http://schemas.microsoft.com/office/powerpoint/2010/main" val="286247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195BA8E-8D5E-4F4F-B70B-573B27F87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718" y="747712"/>
            <a:ext cx="8564563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" name="Text Box 4">
            <a:extLst>
              <a:ext uri="{FF2B5EF4-FFF2-40B4-BE49-F238E27FC236}">
                <a16:creationId xmlns:a16="http://schemas.microsoft.com/office/drawing/2014/main" id="{6784A7CF-0520-C443-9C10-A3BB3DFBC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2306" y="5653087"/>
            <a:ext cx="497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Mapping an intrusive dike feature…</a:t>
            </a:r>
          </a:p>
        </p:txBody>
      </p:sp>
    </p:spTree>
    <p:extLst>
      <p:ext uri="{BB962C8B-B14F-4D97-AF65-F5344CB8AC3E}">
        <p14:creationId xmlns:p14="http://schemas.microsoft.com/office/powerpoint/2010/main" val="391090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1">
            <a:extLst>
              <a:ext uri="{FF2B5EF4-FFF2-40B4-BE49-F238E27FC236}">
                <a16:creationId xmlns:a16="http://schemas.microsoft.com/office/drawing/2014/main" id="{44A9D1A7-66D4-0856-7811-4A155796B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814" y="1237770"/>
            <a:ext cx="801886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Last Time continued: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DC Electrical Resistivity 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 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  <a:cs typeface="ＭＳ Ｐゴシック" charset="0"/>
              </a:rPr>
              <a:t>Electrode Arrays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algn="l" eaLnBrk="0" hangingPunct="0"/>
            <a:endParaRPr lang="en-US" sz="300" dirty="0">
              <a:solidFill>
                <a:srgbClr val="0039AC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 </a:t>
            </a:r>
            <a:r>
              <a:rPr lang="en-US" sz="2400" i="1" dirty="0" err="1">
                <a:solidFill>
                  <a:srgbClr val="FF0000"/>
                </a:solidFill>
                <a:latin typeface="Arial Black" charset="0"/>
                <a:ea typeface="ＭＳ Ｐゴシック" charset="0"/>
                <a:cs typeface="ＭＳ Ｐゴシック" charset="0"/>
              </a:rPr>
              <a:t>Wenner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(constant spacing):</a:t>
            </a:r>
          </a:p>
          <a:p>
            <a:pPr algn="l"/>
            <a:endParaRPr lang="en-US" sz="300" dirty="0">
              <a:solidFill>
                <a:srgbClr val="0039AC"/>
              </a:solidFill>
              <a:latin typeface="Arial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     </a:t>
            </a:r>
            <a:r>
              <a:rPr lang="en-US" sz="2400" i="1" dirty="0" err="1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Wenner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-Lee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(local voltage measurements)</a:t>
            </a:r>
          </a:p>
          <a:p>
            <a:pPr algn="l"/>
            <a:endParaRPr lang="en-US" sz="300" dirty="0">
              <a:solidFill>
                <a:srgbClr val="0039AC"/>
              </a:solidFill>
              <a:latin typeface="Arial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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Schlumberger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(move only current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electrodes):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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Dipole-dipole</a:t>
            </a:r>
          </a:p>
          <a:p>
            <a:pPr algn="l"/>
            <a:endParaRPr lang="en-US" sz="300" i="1" dirty="0">
              <a:solidFill>
                <a:srgbClr val="0039AC"/>
              </a:solidFill>
              <a:latin typeface="Arial Black" charset="0"/>
              <a:ea typeface="ＭＳ Ｐゴシック" charset="0"/>
              <a:cs typeface="ＭＳ Ｐゴシック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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Pole-dipole</a:t>
            </a:r>
            <a:r>
              <a:rPr lang="en-US" sz="2400" dirty="0">
                <a:solidFill>
                  <a:srgbClr val="0039AC"/>
                </a:solidFill>
                <a:latin typeface="Arial"/>
                <a:ea typeface="ＭＳ Ｐゴシック" charset="0"/>
                <a:cs typeface="Arial"/>
              </a:rPr>
              <a:t> (simple approach for tunnels/karst)</a:t>
            </a:r>
          </a:p>
          <a:p>
            <a:pPr algn="l"/>
            <a:endParaRPr lang="en-US" sz="400" dirty="0">
              <a:solidFill>
                <a:srgbClr val="0039AC"/>
              </a:solidFill>
              <a:latin typeface="Arial"/>
              <a:ea typeface="ＭＳ Ｐゴシック" charset="0"/>
              <a:cs typeface="Arial"/>
            </a:endParaRPr>
          </a:p>
          <a:p>
            <a:r>
              <a:rPr lang="en-US" dirty="0">
                <a:solidFill>
                  <a:srgbClr val="0039AC"/>
                </a:solidFill>
                <a:latin typeface="Arial"/>
                <a:cs typeface="Arial"/>
              </a:rPr>
              <a:t>•</a:t>
            </a:r>
            <a:r>
              <a:rPr lang="en-US" dirty="0">
                <a:solidFill>
                  <a:srgbClr val="0039AC"/>
                </a:solidFill>
              </a:rPr>
              <a:t> In a layered medium, </a:t>
            </a:r>
            <a:r>
              <a:rPr lang="en-US" i="1" dirty="0">
                <a:solidFill>
                  <a:srgbClr val="0039AC"/>
                </a:solidFill>
                <a:latin typeface="Arial Black"/>
                <a:cs typeface="Arial Black"/>
              </a:rPr>
              <a:t>c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urrent penetration</a:t>
            </a:r>
            <a:r>
              <a:rPr lang="en-US" dirty="0">
                <a:solidFill>
                  <a:srgbClr val="0039AC"/>
                </a:solidFill>
              </a:rPr>
              <a:t> into a</a:t>
            </a:r>
          </a:p>
          <a:p>
            <a:r>
              <a:rPr lang="en-US" dirty="0">
                <a:solidFill>
                  <a:srgbClr val="0039AC"/>
                </a:solidFill>
              </a:rPr>
              <a:t>   second layer depends on depth of the layer interface</a:t>
            </a:r>
          </a:p>
          <a:p>
            <a:r>
              <a:rPr lang="en-US" dirty="0">
                <a:solidFill>
                  <a:srgbClr val="0039AC"/>
                </a:solidFill>
              </a:rPr>
              <a:t>   &amp; resistivities as:</a:t>
            </a:r>
          </a:p>
          <a:p>
            <a:endParaRPr lang="en-US" sz="800" dirty="0">
              <a:solidFill>
                <a:srgbClr val="333399"/>
              </a:solidFill>
            </a:endParaRPr>
          </a:p>
          <a:p>
            <a:r>
              <a:rPr lang="en-US" dirty="0">
                <a:solidFill>
                  <a:srgbClr val="333399"/>
                </a:solidFill>
              </a:rPr>
              <a:t>					</a:t>
            </a:r>
            <a:r>
              <a:rPr lang="en-US" dirty="0">
                <a:solidFill>
                  <a:srgbClr val="0039AC"/>
                </a:solidFill>
              </a:rPr>
              <a:t>where</a:t>
            </a:r>
            <a:endParaRPr lang="en-US" dirty="0">
              <a:solidFill>
                <a:srgbClr val="0039AC"/>
              </a:solidFill>
              <a:latin typeface="Arial"/>
              <a:cs typeface="Arial"/>
            </a:endParaRPr>
          </a:p>
          <a:p>
            <a:pPr algn="l"/>
            <a:endParaRPr lang="en-US" sz="2400" dirty="0">
              <a:solidFill>
                <a:srgbClr val="333399"/>
              </a:solidFill>
              <a:latin typeface="Arial"/>
              <a:ea typeface="ＭＳ Ｐゴシック" charset="0"/>
              <a:cs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5F1D7F-06BA-5F89-431E-75594B13D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126" y="1866798"/>
            <a:ext cx="1560513" cy="649287"/>
          </a:xfrm>
          <a:prstGeom prst="rect">
            <a:avLst/>
          </a:prstGeom>
          <a:solidFill>
            <a:srgbClr val="C8C8C8"/>
          </a:solidFill>
          <a:ln w="50800">
            <a:solidFill>
              <a:srgbClr val="FF0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476139A-0F80-9F6A-C1F6-5C5DDFBDB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6147" y="2837970"/>
            <a:ext cx="1878013" cy="89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132DE4-76D0-803F-7988-11F238484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274" y="5559363"/>
            <a:ext cx="373221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F13D72-E203-DB8F-2EFB-C14537673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010" y="5538726"/>
            <a:ext cx="1271587" cy="74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8482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44AAD31-DDF2-2149-8457-2E3279F3A8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3"/>
          <a:stretch/>
        </p:blipFill>
        <p:spPr bwMode="auto">
          <a:xfrm>
            <a:off x="1777206" y="1056387"/>
            <a:ext cx="8644877" cy="4263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id="{F1751F7F-9594-0F4A-8360-332896DA0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5519" y="5524500"/>
            <a:ext cx="5470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Mapping cave locations in karst terrain.</a:t>
            </a:r>
          </a:p>
        </p:txBody>
      </p:sp>
    </p:spTree>
    <p:extLst>
      <p:ext uri="{BB962C8B-B14F-4D97-AF65-F5344CB8AC3E}">
        <p14:creationId xmlns:p14="http://schemas.microsoft.com/office/powerpoint/2010/main" val="110487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30">
            <a:extLst>
              <a:ext uri="{FF2B5EF4-FFF2-40B4-BE49-F238E27FC236}">
                <a16:creationId xmlns:a16="http://schemas.microsoft.com/office/drawing/2014/main" id="{117F4735-48D4-2C4A-88A1-6EAD68221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404" y="1197620"/>
            <a:ext cx="8830431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 dirty="0">
                <a:solidFill>
                  <a:srgbClr val="FF0000"/>
                </a:solidFill>
                <a:latin typeface="Arial Black"/>
                <a:ea typeface="ＭＳ Ｐゴシック" charset="0"/>
                <a:cs typeface="Arial Black"/>
              </a:rPr>
              <a:t>Last Time cont</a:t>
            </a:r>
            <a:r>
              <a:rPr lang="en-US" i="1" dirty="0">
                <a:solidFill>
                  <a:srgbClr val="FF0000"/>
                </a:solidFill>
                <a:latin typeface="Arial Black"/>
                <a:cs typeface="Arial Black"/>
              </a:rPr>
              <a:t>inued</a:t>
            </a:r>
            <a:r>
              <a:rPr lang="en-US" sz="2400" i="1" dirty="0">
                <a:solidFill>
                  <a:srgbClr val="FF0000"/>
                </a:solidFill>
                <a:latin typeface="Arial Black"/>
                <a:ea typeface="ＭＳ Ｐゴシック" charset="0"/>
                <a:cs typeface="Arial Black"/>
              </a:rPr>
              <a:t>: </a:t>
            </a:r>
            <a:r>
              <a:rPr lang="en-US" sz="2400" i="1" dirty="0">
                <a:solidFill>
                  <a:srgbClr val="0039AC"/>
                </a:solidFill>
                <a:latin typeface="Arial Black"/>
                <a:ea typeface="ＭＳ Ｐゴシック" charset="0"/>
                <a:cs typeface="Arial Black"/>
              </a:rPr>
              <a:t>DC Electrical Resistivity 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 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One-Dimensional Sounding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 Layer-over-</a:t>
            </a:r>
            <a:r>
              <a:rPr lang="en-US" sz="2400" dirty="0" err="1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halfspace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: </a:t>
            </a:r>
            <a:r>
              <a:rPr lang="en-US" sz="2400" i="1" dirty="0" err="1">
                <a:solidFill>
                  <a:srgbClr val="0039AC"/>
                </a:solidFill>
                <a:latin typeface="Arial Black" charset="0"/>
                <a:ea typeface="ＭＳ Ｐゴシック" charset="0"/>
                <a:cs typeface="ＭＳ Ｐゴシック" charset="0"/>
              </a:rPr>
              <a:t>Wenner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i="1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i="1" baseline="-25000" dirty="0">
                <a:latin typeface="Times New Roman" charset="0"/>
                <a:ea typeface="ＭＳ Ｐゴシック" charset="0"/>
                <a:cs typeface="ＭＳ Ｐゴシック" charset="0"/>
              </a:rPr>
              <a:t>app </a:t>
            </a:r>
            <a:r>
              <a:rPr lang="en-US" sz="2400" i="1" dirty="0">
                <a:latin typeface="Times New Roman" charset="0"/>
                <a:ea typeface="ＭＳ Ｐゴシック" charset="0"/>
                <a:cs typeface="ＭＳ Ｐゴシック" charset="0"/>
              </a:rPr>
              <a:t>~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i="1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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for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i="1" dirty="0">
                <a:latin typeface="Times New Roman" charset="0"/>
                <a:ea typeface="ＭＳ Ｐゴシック" charset="0"/>
                <a:cs typeface="ＭＳ Ｐゴシック" charset="0"/>
              </a:rPr>
              <a:t>a/z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small;</a:t>
            </a:r>
          </a:p>
          <a:p>
            <a:pPr algn="l"/>
            <a:r>
              <a:rPr lang="en-US" sz="32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        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~ </a:t>
            </a:r>
            <a:r>
              <a:rPr lang="en-US" sz="2400" i="1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</a:t>
            </a:r>
            <a:r>
              <a:rPr lang="en-US" sz="2400" baseline="-25000" dirty="0">
                <a:latin typeface="Times New Roman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for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i="1" dirty="0">
                <a:latin typeface="Times New Roman" charset="0"/>
                <a:ea typeface="ＭＳ Ｐゴシック" charset="0"/>
                <a:cs typeface="ＭＳ Ｐゴシック" charset="0"/>
              </a:rPr>
              <a:t>a/z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large</a:t>
            </a:r>
          </a:p>
          <a:p>
            <a:pPr algn="l"/>
            <a:endParaRPr lang="en-US" sz="1200" dirty="0">
              <a:solidFill>
                <a:srgbClr val="0039AC"/>
              </a:solidFill>
              <a:latin typeface="Arial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  <a:sym typeface="Symbol" charset="0"/>
              </a:rPr>
              <a:t>     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Two layers over </a:t>
            </a:r>
            <a:r>
              <a:rPr lang="en-US" sz="2400" dirty="0" err="1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halfspace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: May or may not pick up </a:t>
            </a:r>
          </a:p>
          <a:p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cs typeface="ＭＳ Ｐゴシック" charset="0"/>
              </a:rPr>
              <a:t>          sandwiched layer depending on thickness, contrast</a:t>
            </a:r>
            <a:endParaRPr lang="en-US" dirty="0">
              <a:solidFill>
                <a:srgbClr val="0039AC"/>
              </a:solidFill>
              <a:cs typeface="ＭＳ Ｐゴシック" charset="0"/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  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 </a:t>
            </a:r>
            <a:r>
              <a:rPr lang="en-US" i="1" dirty="0">
                <a:cs typeface="ＭＳ Ｐゴシック" charset="0"/>
              </a:rPr>
              <a:t>Resist</a:t>
            </a:r>
            <a:r>
              <a:rPr lang="en-US" dirty="0">
                <a:solidFill>
                  <a:srgbClr val="333399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does multiple layers, 1D, log </a:t>
            </a:r>
            <a:r>
              <a:rPr lang="en-US" i="1" dirty="0">
                <a:solidFill>
                  <a:srgbClr val="0039AC"/>
                </a:solidFill>
                <a:latin typeface="Times New Roman" charset="0"/>
                <a:cs typeface="ＭＳ Ｐゴシック" charset="0"/>
              </a:rPr>
              <a:t>a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-spacing steps</a:t>
            </a:r>
          </a:p>
          <a:p>
            <a:r>
              <a:rPr lang="en-US" dirty="0">
                <a:solidFill>
                  <a:srgbClr val="0039AC"/>
                </a:solidFill>
              </a:rPr>
              <a:t>• 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Profiling</a:t>
            </a:r>
            <a:r>
              <a:rPr lang="en-US" dirty="0">
                <a:solidFill>
                  <a:srgbClr val="0039AC"/>
                </a:solidFill>
              </a:rPr>
              <a:t>: Vertical contact:  </a:t>
            </a:r>
            <a:r>
              <a:rPr lang="en-US" i="1" dirty="0">
                <a:latin typeface="Symbol" charset="0"/>
                <a:sym typeface="Symbol" charset="0"/>
              </a:rPr>
              <a:t></a:t>
            </a:r>
            <a:r>
              <a:rPr lang="en-US" i="1" baseline="-25000" dirty="0">
                <a:latin typeface="Times New Roman" charset="0"/>
              </a:rPr>
              <a:t>app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depends on where resistivity </a:t>
            </a:r>
          </a:p>
          <a:p>
            <a:r>
              <a:rPr lang="en-US" dirty="0">
                <a:solidFill>
                  <a:srgbClr val="0039AC"/>
                </a:solidFill>
              </a:rPr>
              <a:t>   contrasts occur relative to electrodes</a:t>
            </a:r>
          </a:p>
          <a:p>
            <a:r>
              <a:rPr lang="en-US" dirty="0">
                <a:solidFill>
                  <a:srgbClr val="0039AC"/>
                </a:solidFill>
              </a:rPr>
              <a:t>• </a:t>
            </a:r>
            <a:r>
              <a:rPr lang="en-US" i="1" dirty="0">
                <a:solidFill>
                  <a:srgbClr val="FF0300"/>
                </a:solidFill>
                <a:latin typeface="Arial Black" charset="0"/>
              </a:rPr>
              <a:t>Sensitivity kernels</a:t>
            </a:r>
            <a:r>
              <a:rPr lang="en-US" dirty="0">
                <a:solidFill>
                  <a:srgbClr val="0039AC"/>
                </a:solidFill>
              </a:rPr>
              <a:t>: + resistivity anomalies increase </a:t>
            </a:r>
            <a:r>
              <a:rPr lang="en-US" i="1" dirty="0">
                <a:latin typeface="Symbol" charset="0"/>
                <a:sym typeface="Symbol" charset="0"/>
              </a:rPr>
              <a:t></a:t>
            </a:r>
            <a:r>
              <a:rPr lang="en-US" i="1" baseline="-25000" dirty="0">
                <a:latin typeface="Times New Roman" charset="0"/>
              </a:rPr>
              <a:t>app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</a:t>
            </a:r>
            <a:r>
              <a:rPr lang="en-US" i="1" dirty="0">
                <a:solidFill>
                  <a:srgbClr val="0039AC"/>
                </a:solidFill>
                <a:latin typeface="Arial Black"/>
                <a:cs typeface="Arial Black"/>
              </a:rPr>
              <a:t>unless</a:t>
            </a:r>
            <a:r>
              <a:rPr lang="en-US" dirty="0">
                <a:solidFill>
                  <a:srgbClr val="0039AC"/>
                </a:solidFill>
              </a:rPr>
              <a:t> they occur between a current and voltage electrode!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CA3386C-7B53-1B40-B470-ECACF71A5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562" y="2320776"/>
            <a:ext cx="3781425" cy="77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3588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4B7D56-0066-6A52-DE38-B4BE9FFCF18F}"/>
              </a:ext>
            </a:extLst>
          </p:cNvPr>
          <p:cNvSpPr txBox="1"/>
          <p:nvPr/>
        </p:nvSpPr>
        <p:spPr>
          <a:xfrm>
            <a:off x="2206955" y="2644170"/>
            <a:ext cx="7778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Field Exercises on Sunday: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Meet at the loading dock at 10 am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Dress for a ~ 6–8 hours in the field (layers, sunscreen,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chance of rain!)</a:t>
            </a:r>
          </a:p>
        </p:txBody>
      </p:sp>
    </p:spTree>
    <p:extLst>
      <p:ext uri="{BB962C8B-B14F-4D97-AF65-F5344CB8AC3E}">
        <p14:creationId xmlns:p14="http://schemas.microsoft.com/office/powerpoint/2010/main" val="154469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BD53CA-B77E-C043-AB51-5E603EDF0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562" y="180975"/>
            <a:ext cx="5362575" cy="649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07154C73-D82F-764D-B428-B79B231E0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2" y="644525"/>
            <a:ext cx="3401893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ja-JP" alt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“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Sensitivity kernels</a:t>
            </a:r>
            <a:r>
              <a:rPr lang="ja-JP" alt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”</a:t>
            </a:r>
            <a:endParaRPr lang="en-US" sz="2400" dirty="0">
              <a:solidFill>
                <a:srgbClr val="333399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for apparent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resistivity (assumes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 homogeneous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Earth model). This is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 measure of how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much a perturbation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of resistivity at a given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point in the Earth can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be expected to change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the measurement of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apparent resistivity of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the array (reds positive,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blue-greens negative,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yellow ~ zero).</a:t>
            </a:r>
          </a:p>
        </p:txBody>
      </p:sp>
    </p:spTree>
    <p:extLst>
      <p:ext uri="{BB962C8B-B14F-4D97-AF65-F5344CB8AC3E}">
        <p14:creationId xmlns:p14="http://schemas.microsoft.com/office/powerpoint/2010/main" val="150350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36848B6-ABD3-E44E-AF56-D03972120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9456" y="2280443"/>
            <a:ext cx="8267700" cy="440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" name="Text Box 4">
            <a:extLst>
              <a:ext uri="{FF2B5EF4-FFF2-40B4-BE49-F238E27FC236}">
                <a16:creationId xmlns:a16="http://schemas.microsoft.com/office/drawing/2014/main" id="{CBCBC9A0-12A1-2C43-8489-6445592E8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8481" y="170656"/>
            <a:ext cx="8555037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Resistivity </a:t>
            </a:r>
            <a:r>
              <a:rPr lang="ja-JP" alt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“</a:t>
            </a:r>
            <a:r>
              <a:rPr lang="en-US" sz="2400" i="1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Pseudosection</a:t>
            </a:r>
            <a:r>
              <a:rPr lang="ja-JP" alt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”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:</a:t>
            </a:r>
          </a:p>
          <a:p>
            <a:pPr algn="l" eaLnBrk="0" hangingPunct="0">
              <a:buFontTx/>
              <a:buChar char="•"/>
            </a:pP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Measurements are a combination of profiling (different </a:t>
            </a:r>
            <a:r>
              <a:rPr lang="en-US" sz="2400" i="1">
                <a:latin typeface="Times New Roman" charset="0"/>
                <a:ea typeface="ＭＳ Ｐゴシック" charset="0"/>
              </a:rPr>
              <a:t>x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) &amp;</a:t>
            </a: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     sounding (different </a:t>
            </a:r>
            <a:r>
              <a:rPr lang="en-US" sz="2400" i="1">
                <a:latin typeface="Times New Roman" charset="0"/>
                <a:ea typeface="ＭＳ Ｐゴシック" charset="0"/>
              </a:rPr>
              <a:t>a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-spacings)</a:t>
            </a:r>
          </a:p>
          <a:p>
            <a:pPr algn="l" eaLnBrk="0" hangingPunct="0">
              <a:buFontTx/>
              <a:buChar char="•"/>
            </a:pP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Plot / contour </a:t>
            </a:r>
            <a:r>
              <a:rPr lang="en-US" sz="2400" i="1">
                <a:latin typeface="Symbol" charset="0"/>
                <a:ea typeface="ＭＳ Ｐゴシック" charset="0"/>
                <a:sym typeface="Symbol" charset="0"/>
              </a:rPr>
              <a:t></a:t>
            </a:r>
            <a:r>
              <a:rPr lang="en-US" sz="2400" i="1" baseline="-25000">
                <a:latin typeface="Times New Roman" charset="0"/>
                <a:ea typeface="ＭＳ Ｐゴシック" charset="0"/>
              </a:rPr>
              <a:t>app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versus distance </a:t>
            </a:r>
            <a:r>
              <a:rPr lang="en-US" sz="2400" i="1">
                <a:latin typeface="Times New Roman" charset="0"/>
                <a:ea typeface="ＭＳ Ｐゴシック" charset="0"/>
              </a:rPr>
              <a:t>x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and </a:t>
            </a:r>
            <a:r>
              <a:rPr lang="en-US" sz="2400" i="1">
                <a:latin typeface="Times New Roman" charset="0"/>
                <a:ea typeface="ＭＳ Ｐゴシック" charset="0"/>
              </a:rPr>
              <a:t>a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-spacing increment</a:t>
            </a:r>
          </a:p>
          <a:p>
            <a:pPr algn="l" eaLnBrk="0" hangingPunct="0"/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     </a:t>
            </a:r>
            <a:r>
              <a:rPr lang="en-US" sz="2400" i="1">
                <a:latin typeface="Times New Roman" charset="0"/>
                <a:ea typeface="ＭＳ Ｐゴシック" charset="0"/>
              </a:rPr>
              <a:t>n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, where </a:t>
            </a:r>
            <a:r>
              <a:rPr lang="en-US" sz="2400" i="1">
                <a:latin typeface="Times New Roman" charset="0"/>
                <a:ea typeface="ＭＳ Ｐゴシック" charset="0"/>
              </a:rPr>
              <a:t>n</a:t>
            </a:r>
            <a:r>
              <a:rPr lang="en-US" sz="2400">
                <a:latin typeface="Times New Roman" charset="0"/>
                <a:ea typeface="ＭＳ Ｐゴシック" charset="0"/>
              </a:rPr>
              <a:t> = </a:t>
            </a:r>
            <a:r>
              <a:rPr lang="en-US" sz="2400" i="1">
                <a:latin typeface="Times New Roman" charset="0"/>
                <a:ea typeface="ＭＳ Ｐゴシック" charset="0"/>
              </a:rPr>
              <a:t>a</a:t>
            </a:r>
            <a:r>
              <a:rPr lang="en-US" sz="2400">
                <a:latin typeface="Times New Roman" charset="0"/>
                <a:ea typeface="ＭＳ Ｐゴシック" charset="0"/>
              </a:rPr>
              <a:t>/</a:t>
            </a:r>
            <a:r>
              <a:rPr lang="en-US" sz="2400" i="1">
                <a:latin typeface="Times New Roman" charset="0"/>
                <a:ea typeface="ＭＳ Ｐゴシック" charset="0"/>
              </a:rPr>
              <a:t>a</a:t>
            </a:r>
            <a:r>
              <a:rPr lang="en-US" sz="2400" baseline="-25000">
                <a:latin typeface="Times New Roman" charset="0"/>
                <a:ea typeface="ＭＳ Ｐゴシック" charset="0"/>
              </a:rPr>
              <a:t>0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and </a:t>
            </a:r>
            <a:r>
              <a:rPr lang="en-US" sz="2400" i="1">
                <a:latin typeface="Times New Roman" charset="0"/>
                <a:ea typeface="ＭＳ Ｐゴシック" charset="0"/>
              </a:rPr>
              <a:t>a</a:t>
            </a:r>
            <a:r>
              <a:rPr lang="en-US" sz="2400" baseline="-25000">
                <a:latin typeface="Times New Roman" charset="0"/>
                <a:ea typeface="ＭＳ Ｐゴシック" charset="0"/>
              </a:rPr>
              <a:t>0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 is smallest </a:t>
            </a:r>
            <a:r>
              <a:rPr lang="en-US" sz="2400" i="1">
                <a:latin typeface="Times New Roman" charset="0"/>
                <a:ea typeface="ＭＳ Ｐゴシック" charset="0"/>
              </a:rPr>
              <a:t>a</a:t>
            </a:r>
            <a:r>
              <a:rPr 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-spacing</a:t>
            </a:r>
          </a:p>
        </p:txBody>
      </p:sp>
    </p:spTree>
    <p:extLst>
      <p:ext uri="{BB962C8B-B14F-4D97-AF65-F5344CB8AC3E}">
        <p14:creationId xmlns:p14="http://schemas.microsoft.com/office/powerpoint/2010/main" val="3368197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3">
            <a:extLst>
              <a:ext uri="{FF2B5EF4-FFF2-40B4-BE49-F238E27FC236}">
                <a16:creationId xmlns:a16="http://schemas.microsoft.com/office/drawing/2014/main" id="{5382492D-91D9-AC49-899B-0C0FFA8FD8CD}"/>
              </a:ext>
            </a:extLst>
          </p:cNvPr>
          <p:cNvSpPr txBox="1">
            <a:spLocks/>
          </p:cNvSpPr>
          <p:nvPr/>
        </p:nvSpPr>
        <p:spPr bwMode="auto">
          <a:xfrm>
            <a:off x="1828545" y="457200"/>
            <a:ext cx="861524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 dirty="0">
                <a:solidFill>
                  <a:srgbClr val="333399"/>
                </a:solidFill>
                <a:latin typeface="Arial Black" charset="0"/>
              </a:rPr>
              <a:t>(This image from the West Cache fault, collected </a:t>
            </a:r>
          </a:p>
          <a:p>
            <a:pPr algn="l"/>
            <a:r>
              <a:rPr lang="en-US" sz="2400" i="1" dirty="0">
                <a:solidFill>
                  <a:srgbClr val="333399"/>
                </a:solidFill>
                <a:latin typeface="Arial Black" charset="0"/>
              </a:rPr>
              <a:t>   in 2012, is an example of an apparent resistivity</a:t>
            </a:r>
          </a:p>
          <a:p>
            <a:pPr algn="l"/>
            <a:r>
              <a:rPr lang="en-US" i="1" dirty="0">
                <a:solidFill>
                  <a:srgbClr val="333399"/>
                </a:solidFill>
                <a:latin typeface="Arial Black" charset="0"/>
              </a:rPr>
              <a:t>  </a:t>
            </a:r>
            <a:r>
              <a:rPr lang="en-US" sz="2400" i="1" dirty="0">
                <a:solidFill>
                  <a:srgbClr val="333399"/>
                </a:solidFill>
                <a:latin typeface="Arial Black" charset="0"/>
              </a:rPr>
              <a:t> pseudo-section):</a:t>
            </a:r>
            <a:endParaRPr lang="en-US" sz="2400" i="1" dirty="0">
              <a:latin typeface="Arial Black" charset="0"/>
            </a:endParaRPr>
          </a:p>
        </p:txBody>
      </p:sp>
      <p:pic>
        <p:nvPicPr>
          <p:cNvPr id="11" name="Picture 10" descr="Res_WCF">
            <a:extLst>
              <a:ext uri="{FF2B5EF4-FFF2-40B4-BE49-F238E27FC236}">
                <a16:creationId xmlns:a16="http://schemas.microsoft.com/office/drawing/2014/main" id="{111CABFE-C8D9-2F45-9811-E0254900E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083" y="1822450"/>
            <a:ext cx="6334125" cy="4578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582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6016CA1-1D4A-B54F-B86F-A4D881090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869" y="137319"/>
            <a:ext cx="6203950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944C2B8-4D65-F542-AEE0-C24745D28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669" y="4693444"/>
            <a:ext cx="5233987" cy="202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825481-5F5D-964B-8808-3D0F1B568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831" y="208757"/>
            <a:ext cx="378777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Text Box 6">
            <a:extLst>
              <a:ext uri="{FF2B5EF4-FFF2-40B4-BE49-F238E27FC236}">
                <a16:creationId xmlns:a16="http://schemas.microsoft.com/office/drawing/2014/main" id="{38BBA870-B0D7-884A-A9F0-3E55FFFA7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8594" y="1785144"/>
            <a:ext cx="284148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Clear from the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earlier modeling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of </a:t>
            </a:r>
            <a:r>
              <a:rPr lang="en-US" sz="2400" i="1" dirty="0" err="1">
                <a:solidFill>
                  <a:srgbClr val="333399"/>
                </a:solidFill>
                <a:latin typeface="Arial Black" charset="0"/>
                <a:ea typeface="ＭＳ Ｐゴシック" charset="0"/>
              </a:rPr>
              <a:t>Wenner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b="1" i="1" dirty="0">
                <a:solidFill>
                  <a:srgbClr val="333399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array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apparent resistivity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across a vertical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contact that this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approach can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give a VERY 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approximate image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with potential for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 lot of </a:t>
            </a:r>
            <a:r>
              <a:rPr lang="ja-JP" alt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“</a:t>
            </a:r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false</a:t>
            </a:r>
            <a:r>
              <a:rPr lang="ja-JP" altLang="en-US" sz="2400">
                <a:solidFill>
                  <a:srgbClr val="333399"/>
                </a:solidFill>
                <a:latin typeface="Arial" charset="0"/>
                <a:ea typeface="ＭＳ Ｐゴシック" charset="0"/>
              </a:rPr>
              <a:t>”</a:t>
            </a:r>
            <a:endParaRPr lang="en-US" sz="2400" dirty="0">
              <a:solidFill>
                <a:srgbClr val="333399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anomalies…</a:t>
            </a:r>
          </a:p>
        </p:txBody>
      </p:sp>
    </p:spTree>
    <p:extLst>
      <p:ext uri="{BB962C8B-B14F-4D97-AF65-F5344CB8AC3E}">
        <p14:creationId xmlns:p14="http://schemas.microsoft.com/office/powerpoint/2010/main" val="151331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5A7831-5FCB-E14B-A49D-BF33F8CBBE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5" t="2208" r="1571" b="2418"/>
          <a:stretch/>
        </p:blipFill>
        <p:spPr bwMode="auto">
          <a:xfrm>
            <a:off x="1141805" y="579314"/>
            <a:ext cx="8456780" cy="4543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3B91115A-62F6-BC47-AFD5-1D200134F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7" y="5315744"/>
            <a:ext cx="804720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True inversion of the data will yield a much more accurate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image (for much the same reasons that depth migration</a:t>
            </a:r>
          </a:p>
          <a:p>
            <a:pPr algn="l" eaLnBrk="0" hangingPunct="0"/>
            <a:r>
              <a:rPr lang="en-US" sz="2400" dirty="0">
                <a:solidFill>
                  <a:srgbClr val="333399"/>
                </a:solidFill>
                <a:latin typeface="Arial" charset="0"/>
                <a:ea typeface="ＭＳ Ｐゴシック" charset="0"/>
              </a:rPr>
              <a:t>does in the seismic case!)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9F3AAB-7BB0-704F-AC21-1D2549B8B4D3}"/>
              </a:ext>
            </a:extLst>
          </p:cNvPr>
          <p:cNvSpPr txBox="1"/>
          <p:nvPr/>
        </p:nvSpPr>
        <p:spPr>
          <a:xfrm>
            <a:off x="4187639" y="3321085"/>
            <a:ext cx="22124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(Calculated from the inverted model)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8744605-E76C-84F5-23E3-A7B597E6C0E3}"/>
              </a:ext>
            </a:extLst>
          </p:cNvPr>
          <p:cNvSpPr/>
          <p:nvPr/>
        </p:nvSpPr>
        <p:spPr>
          <a:xfrm>
            <a:off x="9681210" y="1416650"/>
            <a:ext cx="1411605" cy="286893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Note the change in scaling of the </a:t>
            </a:r>
            <a:r>
              <a:rPr lang="en-US" dirty="0" err="1">
                <a:solidFill>
                  <a:srgbClr val="0039AC"/>
                </a:solidFill>
              </a:rPr>
              <a:t>colorbars</a:t>
            </a:r>
            <a:r>
              <a:rPr lang="en-US" dirty="0">
                <a:solidFill>
                  <a:srgbClr val="0039AC"/>
                </a:solidFill>
              </a:rPr>
              <a:t> from pseudo-sections to inverted image!!!</a:t>
            </a:r>
          </a:p>
        </p:txBody>
      </p:sp>
    </p:spTree>
    <p:extLst>
      <p:ext uri="{BB962C8B-B14F-4D97-AF65-F5344CB8AC3E}">
        <p14:creationId xmlns:p14="http://schemas.microsoft.com/office/powerpoint/2010/main" val="1653841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49967</TotalTime>
  <Words>862</Words>
  <Application>Microsoft Macintosh PowerPoint</Application>
  <PresentationFormat>Widescreen</PresentationFormat>
  <Paragraphs>141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67</cp:revision>
  <cp:lastPrinted>2022-01-10T14:45:35Z</cp:lastPrinted>
  <dcterms:created xsi:type="dcterms:W3CDTF">2022-01-10T14:15:51Z</dcterms:created>
  <dcterms:modified xsi:type="dcterms:W3CDTF">2026-04-15T22:22:12Z</dcterms:modified>
</cp:coreProperties>
</file>