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48" r:id="rId3"/>
    <p:sldId id="284" r:id="rId4"/>
    <p:sldId id="275" r:id="rId5"/>
    <p:sldId id="288" r:id="rId6"/>
    <p:sldId id="341" r:id="rId7"/>
    <p:sldId id="285" r:id="rId8"/>
    <p:sldId id="349" r:id="rId9"/>
    <p:sldId id="350" r:id="rId10"/>
    <p:sldId id="278" r:id="rId11"/>
    <p:sldId id="272" r:id="rId12"/>
    <p:sldId id="280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2/13/26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8914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Feb 2026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B11C65D7-D9E1-E09E-B7B3-AEEC5737E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6857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Fri 13 Feb: </a:t>
            </a:r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Burger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167-199 (§4.2-4.3)</a:t>
            </a:r>
          </a:p>
        </p:txBody>
      </p:sp>
      <p:sp>
        <p:nvSpPr>
          <p:cNvPr id="2" name="Text Box 70">
            <a:extLst>
              <a:ext uri="{FF2B5EF4-FFF2-40B4-BE49-F238E27FC236}">
                <a16:creationId xmlns:a16="http://schemas.microsoft.com/office/drawing/2014/main" id="{8C653BB2-0E78-D7E0-2748-47778E1E4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457" y="1279677"/>
            <a:ext cx="832772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Reflection Methods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Dix Equations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for multiple layers:</a:t>
            </a:r>
          </a:p>
          <a:p>
            <a:pPr eaLnBrk="1" hangingPunct="1">
              <a:defRPr/>
            </a:pPr>
            <a:endParaRPr lang="en-US" u="sng" dirty="0">
              <a:solidFill>
                <a:srgbClr val="0039AC"/>
              </a:solidFill>
            </a:endParaRPr>
          </a:p>
          <a:p>
            <a:pPr eaLnBrk="1" hangingPunct="1">
              <a:defRPr/>
            </a:pPr>
            <a:endParaRPr lang="en-US" u="sng" dirty="0">
              <a:solidFill>
                <a:srgbClr val="0039AC"/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rgbClr val="0039AC"/>
              </a:solidFill>
            </a:endParaRPr>
          </a:p>
          <a:p>
            <a:pPr eaLnBrk="1" hangingPunct="1">
              <a:defRPr/>
            </a:pP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approximates</a:t>
            </a:r>
            <a:r>
              <a:rPr lang="en-US" dirty="0">
                <a:solidFill>
                  <a:srgbClr val="0039AC"/>
                </a:solidFill>
              </a:rPr>
              <a:t> the true physics by neglecting a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   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rgbClr val="0039AC"/>
                </a:solidFill>
              </a:rPr>
              <a:t>-to-the-first-power dependence in Snell’s law…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• But Dix’ equations enable us to use (observed) slopes and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   intercepts in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39AC"/>
                </a:solidFill>
              </a:rPr>
              <a:t> vs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39AC"/>
                </a:solidFill>
              </a:rPr>
              <a:t> plot to estimate velocities and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   thicknesses of layers bounded by reflections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• Normal move-out can also be approximated from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   (observed)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0039AC"/>
                </a:solidFill>
              </a:rPr>
              <a:t> and an estimated velocity as (e.g., 1</a:t>
            </a:r>
            <a:r>
              <a:rPr lang="en-US" baseline="30000" dirty="0">
                <a:solidFill>
                  <a:srgbClr val="0039AC"/>
                </a:solidFill>
              </a:rPr>
              <a:t>st</a:t>
            </a:r>
            <a:r>
              <a:rPr lang="en-US" dirty="0">
                <a:solidFill>
                  <a:srgbClr val="0039AC"/>
                </a:solidFill>
              </a:rPr>
              <a:t> order):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CEF00-ACD1-9331-7D76-752E5B801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2100771"/>
            <a:ext cx="3787775" cy="1068388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CCD9DB-080C-16F8-15DA-A10D95FC2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8721"/>
            <a:ext cx="3557588" cy="850900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BE8C0A-BFAB-0A09-CCAB-990100211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10818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1077A74-C3DA-2848-A564-33880C21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2" y="1507175"/>
            <a:ext cx="8816975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1" name="Text Box 4">
            <a:extLst>
              <a:ext uri="{FF2B5EF4-FFF2-40B4-BE49-F238E27FC236}">
                <a16:creationId xmlns:a16="http://schemas.microsoft.com/office/drawing/2014/main" id="{1BD1BAA7-1BAE-C041-BE42-ED49837B8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287975"/>
            <a:ext cx="79063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39AC"/>
                </a:solidFill>
              </a:rPr>
              <a:t>In typical seismic images we plot two-way travel-time </a:t>
            </a:r>
          </a:p>
          <a:p>
            <a:r>
              <a:rPr lang="en-US">
                <a:solidFill>
                  <a:srgbClr val="0039AC"/>
                </a:solidFill>
              </a:rPr>
              <a:t>increasing downward (to simulate depth) so “smiles” are </a:t>
            </a:r>
          </a:p>
          <a:p>
            <a:r>
              <a:rPr lang="en-US">
                <a:solidFill>
                  <a:srgbClr val="0039AC"/>
                </a:solidFill>
              </a:rPr>
              <a:t>flipped upside-down to form “frowns”</a:t>
            </a: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C11F98C8-3C10-884D-9576-B2E0896C8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37" y="5441000"/>
            <a:ext cx="77348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  <a:cs typeface="+mn-cs"/>
              </a:rPr>
              <a:t>So (prior to diffraction migration processing!) these can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  <a:cs typeface="+mn-cs"/>
              </a:rPr>
              <a:t>be a diagnostic tool to help recognize faults, salt diapirs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  <a:cs typeface="+mn-cs"/>
              </a:rPr>
              <a:t>and other sharp lateral changes in velocity…</a:t>
            </a:r>
          </a:p>
        </p:txBody>
      </p:sp>
    </p:spTree>
    <p:extLst>
      <p:ext uri="{BB962C8B-B14F-4D97-AF65-F5344CB8AC3E}">
        <p14:creationId xmlns:p14="http://schemas.microsoft.com/office/powerpoint/2010/main" val="183635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>
            <a:extLst>
              <a:ext uri="{FF2B5EF4-FFF2-40B4-BE49-F238E27FC236}">
                <a16:creationId xmlns:a16="http://schemas.microsoft.com/office/drawing/2014/main" id="{B09936C6-9270-C741-9506-98CE20C34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518" y="218460"/>
            <a:ext cx="86709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Some practical considerations continued:</a:t>
            </a:r>
          </a:p>
          <a:p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Emphasize high frequencies to better differentiate from low-</a:t>
            </a:r>
            <a:r>
              <a:rPr lang="en-US" i="1" dirty="0">
                <a:latin typeface="Times New Roman" charset="0"/>
                <a:cs typeface="ＭＳ Ｐゴシック" charset="0"/>
              </a:rPr>
              <a:t>f</a:t>
            </a:r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arrivals (e.g., surface waves) &amp; to improve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resolution</a:t>
            </a:r>
            <a:endParaRPr lang="en-US" dirty="0">
              <a:solidFill>
                <a:srgbClr val="FF0000"/>
              </a:solidFill>
              <a:cs typeface="ＭＳ Ｐゴシック" charset="0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465F73FE-A30F-E846-9514-8DC1A17A0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18" y="1653560"/>
            <a:ext cx="7289425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Vertical resolution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Recall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V = f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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(high frequency = short wavelength)</a:t>
            </a: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sz="600" dirty="0">
              <a:solidFill>
                <a:schemeClr val="accent2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Theoretical limit of resolution for a thin bed is </a:t>
            </a:r>
            <a:r>
              <a:rPr lang="en-US" i="1" dirty="0">
                <a:latin typeface="Times New Roman" charset="0"/>
                <a:cs typeface="ＭＳ Ｐゴシック" charset="0"/>
              </a:rPr>
              <a:t>h</a:t>
            </a:r>
            <a:r>
              <a:rPr lang="en-US" dirty="0">
                <a:latin typeface="Times New Roman" charset="0"/>
                <a:cs typeface="ＭＳ Ｐゴシック" charset="0"/>
              </a:rPr>
              <a:t> =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</a:t>
            </a:r>
            <a:r>
              <a:rPr lang="en-US" dirty="0">
                <a:latin typeface="Times New Roman" charset="0"/>
                <a:cs typeface="ＭＳ Ｐゴシック" charset="0"/>
              </a:rPr>
              <a:t>/4</a:t>
            </a:r>
            <a:endParaRPr lang="en-US" dirty="0">
              <a:solidFill>
                <a:schemeClr val="accent2"/>
              </a:solidFill>
              <a:latin typeface="Times New Roman" charset="0"/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(&amp; in the practical limit </a:t>
            </a:r>
            <a:r>
              <a:rPr lang="en-US" i="1" dirty="0">
                <a:latin typeface="Times New Roman" charset="0"/>
                <a:cs typeface="ＭＳ Ｐゴシック" charset="0"/>
              </a:rPr>
              <a:t>h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will be </a:t>
            </a:r>
            <a:r>
              <a:rPr lang="en-US" dirty="0">
                <a:latin typeface="Times New Roman"/>
                <a:cs typeface="Times New Roman"/>
              </a:rPr>
              <a:t>&gt;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</a:t>
            </a:r>
            <a:r>
              <a:rPr lang="en-US" dirty="0">
                <a:latin typeface="Times New Roman"/>
                <a:cs typeface="Times New Roman"/>
              </a:rPr>
              <a:t>/2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126A3D-0521-D24E-BD98-B40FC4CD3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18" y="2579072"/>
            <a:ext cx="1295400" cy="3200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B68AED0-396C-E345-90B7-3239B0C51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9118" y="4026872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E53C475A-066A-8F49-9165-FCF938387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56" y="3645872"/>
            <a:ext cx="1236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i="1">
                <a:latin typeface="Times New Roman" charset="0"/>
                <a:cs typeface="ＭＳ Ｐゴシック" charset="0"/>
              </a:rPr>
              <a:t>h</a:t>
            </a:r>
            <a:r>
              <a:rPr lang="en-US" sz="2000">
                <a:cs typeface="ＭＳ Ｐゴシック" charset="0"/>
              </a:rPr>
              <a:t> = 7.5 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6D547D-97AE-3A48-AD72-72A087C4EDFD}"/>
              </a:ext>
            </a:extLst>
          </p:cNvPr>
          <p:cNvGrpSpPr>
            <a:grpSpLocks/>
          </p:cNvGrpSpPr>
          <p:nvPr/>
        </p:nvGrpSpPr>
        <p:grpSpPr bwMode="auto">
          <a:xfrm>
            <a:off x="1989119" y="2748938"/>
            <a:ext cx="1447801" cy="933451"/>
            <a:chOff x="768" y="1739"/>
            <a:chExt cx="912" cy="588"/>
          </a:xfrm>
        </p:grpSpPr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D5AFC86-BE4E-4544-B497-29FECDD0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1739"/>
              <a:ext cx="457" cy="315"/>
            </a:xfrm>
            <a:custGeom>
              <a:avLst/>
              <a:gdLst>
                <a:gd name="T0" fmla="*/ 0 w 407"/>
                <a:gd name="T1" fmla="*/ 315 h 315"/>
                <a:gd name="T2" fmla="*/ 85 w 407"/>
                <a:gd name="T3" fmla="*/ 151 h 315"/>
                <a:gd name="T4" fmla="*/ 176 w 407"/>
                <a:gd name="T5" fmla="*/ 32 h 315"/>
                <a:gd name="T6" fmla="*/ 338 w 407"/>
                <a:gd name="T7" fmla="*/ 13 h 315"/>
                <a:gd name="T8" fmla="*/ 408 w 407"/>
                <a:gd name="T9" fmla="*/ 107 h 315"/>
                <a:gd name="T10" fmla="*/ 457 w 407"/>
                <a:gd name="T11" fmla="*/ 288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" h="315">
                  <a:moveTo>
                    <a:pt x="0" y="315"/>
                  </a:moveTo>
                  <a:cubicBezTo>
                    <a:pt x="25" y="256"/>
                    <a:pt x="50" y="198"/>
                    <a:pt x="76" y="151"/>
                  </a:cubicBezTo>
                  <a:cubicBezTo>
                    <a:pt x="102" y="104"/>
                    <a:pt x="119" y="55"/>
                    <a:pt x="157" y="32"/>
                  </a:cubicBezTo>
                  <a:cubicBezTo>
                    <a:pt x="195" y="9"/>
                    <a:pt x="267" y="0"/>
                    <a:pt x="301" y="13"/>
                  </a:cubicBezTo>
                  <a:cubicBezTo>
                    <a:pt x="335" y="26"/>
                    <a:pt x="345" y="61"/>
                    <a:pt x="363" y="107"/>
                  </a:cubicBezTo>
                  <a:cubicBezTo>
                    <a:pt x="381" y="153"/>
                    <a:pt x="394" y="220"/>
                    <a:pt x="407" y="288"/>
                  </a:cubicBezTo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BA4D8D19-20C6-FC4F-A08A-2E5E242610C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223" y="2012"/>
              <a:ext cx="457" cy="315"/>
            </a:xfrm>
            <a:custGeom>
              <a:avLst/>
              <a:gdLst>
                <a:gd name="T0" fmla="*/ 0 w 407"/>
                <a:gd name="T1" fmla="*/ 315 h 315"/>
                <a:gd name="T2" fmla="*/ 85 w 407"/>
                <a:gd name="T3" fmla="*/ 151 h 315"/>
                <a:gd name="T4" fmla="*/ 176 w 407"/>
                <a:gd name="T5" fmla="*/ 32 h 315"/>
                <a:gd name="T6" fmla="*/ 338 w 407"/>
                <a:gd name="T7" fmla="*/ 13 h 315"/>
                <a:gd name="T8" fmla="*/ 408 w 407"/>
                <a:gd name="T9" fmla="*/ 107 h 315"/>
                <a:gd name="T10" fmla="*/ 457 w 407"/>
                <a:gd name="T11" fmla="*/ 288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" h="315">
                  <a:moveTo>
                    <a:pt x="0" y="315"/>
                  </a:moveTo>
                  <a:cubicBezTo>
                    <a:pt x="25" y="256"/>
                    <a:pt x="50" y="198"/>
                    <a:pt x="76" y="151"/>
                  </a:cubicBezTo>
                  <a:cubicBezTo>
                    <a:pt x="102" y="104"/>
                    <a:pt x="119" y="55"/>
                    <a:pt x="157" y="32"/>
                  </a:cubicBezTo>
                  <a:cubicBezTo>
                    <a:pt x="195" y="9"/>
                    <a:pt x="267" y="0"/>
                    <a:pt x="301" y="13"/>
                  </a:cubicBezTo>
                  <a:cubicBezTo>
                    <a:pt x="335" y="26"/>
                    <a:pt x="345" y="61"/>
                    <a:pt x="363" y="107"/>
                  </a:cubicBezTo>
                  <a:cubicBezTo>
                    <a:pt x="381" y="153"/>
                    <a:pt x="394" y="220"/>
                    <a:pt x="407" y="28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3322D0-1AC7-FD43-B5C1-8C683B64FFDA}"/>
              </a:ext>
            </a:extLst>
          </p:cNvPr>
          <p:cNvGrpSpPr>
            <a:grpSpLocks/>
          </p:cNvGrpSpPr>
          <p:nvPr/>
        </p:nvGrpSpPr>
        <p:grpSpPr bwMode="auto">
          <a:xfrm>
            <a:off x="3284517" y="2747350"/>
            <a:ext cx="1447799" cy="933451"/>
            <a:chOff x="768" y="1749"/>
            <a:chExt cx="813" cy="588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FA2CEAF-6991-824D-AB34-6B7270DCE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1749"/>
              <a:ext cx="407" cy="315"/>
            </a:xfrm>
            <a:custGeom>
              <a:avLst/>
              <a:gdLst>
                <a:gd name="T0" fmla="*/ 0 w 407"/>
                <a:gd name="T1" fmla="*/ 315 h 315"/>
                <a:gd name="T2" fmla="*/ 76 w 407"/>
                <a:gd name="T3" fmla="*/ 151 h 315"/>
                <a:gd name="T4" fmla="*/ 157 w 407"/>
                <a:gd name="T5" fmla="*/ 32 h 315"/>
                <a:gd name="T6" fmla="*/ 301 w 407"/>
                <a:gd name="T7" fmla="*/ 13 h 315"/>
                <a:gd name="T8" fmla="*/ 363 w 407"/>
                <a:gd name="T9" fmla="*/ 107 h 315"/>
                <a:gd name="T10" fmla="*/ 407 w 407"/>
                <a:gd name="T11" fmla="*/ 288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" h="315">
                  <a:moveTo>
                    <a:pt x="0" y="315"/>
                  </a:moveTo>
                  <a:cubicBezTo>
                    <a:pt x="25" y="256"/>
                    <a:pt x="50" y="198"/>
                    <a:pt x="76" y="151"/>
                  </a:cubicBezTo>
                  <a:cubicBezTo>
                    <a:pt x="102" y="104"/>
                    <a:pt x="119" y="55"/>
                    <a:pt x="157" y="32"/>
                  </a:cubicBezTo>
                  <a:cubicBezTo>
                    <a:pt x="195" y="9"/>
                    <a:pt x="267" y="0"/>
                    <a:pt x="301" y="13"/>
                  </a:cubicBezTo>
                  <a:cubicBezTo>
                    <a:pt x="335" y="26"/>
                    <a:pt x="345" y="61"/>
                    <a:pt x="363" y="107"/>
                  </a:cubicBezTo>
                  <a:cubicBezTo>
                    <a:pt x="381" y="153"/>
                    <a:pt x="394" y="220"/>
                    <a:pt x="407" y="288"/>
                  </a:cubicBezTo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1F6349C-C768-E747-91C5-2B246E4A854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74" y="2022"/>
              <a:ext cx="407" cy="315"/>
            </a:xfrm>
            <a:custGeom>
              <a:avLst/>
              <a:gdLst>
                <a:gd name="T0" fmla="*/ 0 w 407"/>
                <a:gd name="T1" fmla="*/ 315 h 315"/>
                <a:gd name="T2" fmla="*/ 76 w 407"/>
                <a:gd name="T3" fmla="*/ 151 h 315"/>
                <a:gd name="T4" fmla="*/ 157 w 407"/>
                <a:gd name="T5" fmla="*/ 32 h 315"/>
                <a:gd name="T6" fmla="*/ 301 w 407"/>
                <a:gd name="T7" fmla="*/ 13 h 315"/>
                <a:gd name="T8" fmla="*/ 363 w 407"/>
                <a:gd name="T9" fmla="*/ 107 h 315"/>
                <a:gd name="T10" fmla="*/ 407 w 407"/>
                <a:gd name="T11" fmla="*/ 288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" h="315">
                  <a:moveTo>
                    <a:pt x="0" y="315"/>
                  </a:moveTo>
                  <a:cubicBezTo>
                    <a:pt x="25" y="256"/>
                    <a:pt x="50" y="198"/>
                    <a:pt x="76" y="151"/>
                  </a:cubicBezTo>
                  <a:cubicBezTo>
                    <a:pt x="102" y="104"/>
                    <a:pt x="119" y="55"/>
                    <a:pt x="157" y="32"/>
                  </a:cubicBezTo>
                  <a:cubicBezTo>
                    <a:pt x="195" y="9"/>
                    <a:pt x="267" y="0"/>
                    <a:pt x="301" y="13"/>
                  </a:cubicBezTo>
                  <a:cubicBezTo>
                    <a:pt x="335" y="26"/>
                    <a:pt x="345" y="61"/>
                    <a:pt x="363" y="107"/>
                  </a:cubicBezTo>
                  <a:cubicBezTo>
                    <a:pt x="381" y="153"/>
                    <a:pt x="394" y="220"/>
                    <a:pt x="407" y="28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2" name="Line 14">
            <a:extLst>
              <a:ext uri="{FF2B5EF4-FFF2-40B4-BE49-F238E27FC236}">
                <a16:creationId xmlns:a16="http://schemas.microsoft.com/office/drawing/2014/main" id="{B4588875-362D-1948-8235-77986EABD1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9518" y="3188672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236BF90B-3791-A943-AA13-39EDCF2DA2C5}"/>
              </a:ext>
            </a:extLst>
          </p:cNvPr>
          <p:cNvSpPr>
            <a:spLocks/>
          </p:cNvSpPr>
          <p:nvPr/>
        </p:nvSpPr>
        <p:spPr bwMode="auto">
          <a:xfrm>
            <a:off x="7475518" y="2731472"/>
            <a:ext cx="2749550" cy="990600"/>
          </a:xfrm>
          <a:custGeom>
            <a:avLst/>
            <a:gdLst>
              <a:gd name="T0" fmla="*/ 0 w 1732"/>
              <a:gd name="T1" fmla="*/ 557213 h 624"/>
              <a:gd name="T2" fmla="*/ 149225 w 1732"/>
              <a:gd name="T3" fmla="*/ 266700 h 624"/>
              <a:gd name="T4" fmla="*/ 279400 w 1732"/>
              <a:gd name="T5" fmla="*/ 77788 h 624"/>
              <a:gd name="T6" fmla="*/ 527050 w 1732"/>
              <a:gd name="T7" fmla="*/ 38100 h 624"/>
              <a:gd name="T8" fmla="*/ 676275 w 1732"/>
              <a:gd name="T9" fmla="*/ 247650 h 624"/>
              <a:gd name="T10" fmla="*/ 715963 w 1732"/>
              <a:gd name="T11" fmla="*/ 446088 h 624"/>
              <a:gd name="T12" fmla="*/ 835025 w 1732"/>
              <a:gd name="T13" fmla="*/ 684213 h 624"/>
              <a:gd name="T14" fmla="*/ 973138 w 1732"/>
              <a:gd name="T15" fmla="*/ 901700 h 624"/>
              <a:gd name="T16" fmla="*/ 1220788 w 1732"/>
              <a:gd name="T17" fmla="*/ 941388 h 624"/>
              <a:gd name="T18" fmla="*/ 1290638 w 1732"/>
              <a:gd name="T19" fmla="*/ 871538 h 624"/>
              <a:gd name="T20" fmla="*/ 1320800 w 1732"/>
              <a:gd name="T21" fmla="*/ 703263 h 624"/>
              <a:gd name="T22" fmla="*/ 1350963 w 1732"/>
              <a:gd name="T23" fmla="*/ 376238 h 624"/>
              <a:gd name="T24" fmla="*/ 1470025 w 1732"/>
              <a:gd name="T25" fmla="*/ 68263 h 624"/>
              <a:gd name="T26" fmla="*/ 1717675 w 1732"/>
              <a:gd name="T27" fmla="*/ 28575 h 624"/>
              <a:gd name="T28" fmla="*/ 1895475 w 1732"/>
              <a:gd name="T29" fmla="*/ 68263 h 624"/>
              <a:gd name="T30" fmla="*/ 2014538 w 1732"/>
              <a:gd name="T31" fmla="*/ 434975 h 624"/>
              <a:gd name="T32" fmla="*/ 2144713 w 1732"/>
              <a:gd name="T33" fmla="*/ 723900 h 624"/>
              <a:gd name="T34" fmla="*/ 2303463 w 1732"/>
              <a:gd name="T35" fmla="*/ 950913 h 624"/>
              <a:gd name="T36" fmla="*/ 2520950 w 1732"/>
              <a:gd name="T37" fmla="*/ 962025 h 624"/>
              <a:gd name="T38" fmla="*/ 2649538 w 1732"/>
              <a:gd name="T39" fmla="*/ 831850 h 624"/>
              <a:gd name="T40" fmla="*/ 2719388 w 1732"/>
              <a:gd name="T41" fmla="*/ 623888 h 624"/>
              <a:gd name="T42" fmla="*/ 2749550 w 1732"/>
              <a:gd name="T43" fmla="*/ 465138 h 62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732" h="624">
                <a:moveTo>
                  <a:pt x="0" y="351"/>
                </a:moveTo>
                <a:cubicBezTo>
                  <a:pt x="32" y="284"/>
                  <a:pt x="65" y="218"/>
                  <a:pt x="94" y="168"/>
                </a:cubicBezTo>
                <a:cubicBezTo>
                  <a:pt x="123" y="118"/>
                  <a:pt x="136" y="73"/>
                  <a:pt x="176" y="49"/>
                </a:cubicBezTo>
                <a:cubicBezTo>
                  <a:pt x="216" y="25"/>
                  <a:pt x="290" y="6"/>
                  <a:pt x="332" y="24"/>
                </a:cubicBezTo>
                <a:cubicBezTo>
                  <a:pt x="374" y="42"/>
                  <a:pt x="406" y="113"/>
                  <a:pt x="426" y="156"/>
                </a:cubicBezTo>
                <a:cubicBezTo>
                  <a:pt x="446" y="199"/>
                  <a:pt x="434" y="235"/>
                  <a:pt x="451" y="281"/>
                </a:cubicBezTo>
                <a:cubicBezTo>
                  <a:pt x="468" y="327"/>
                  <a:pt x="499" y="383"/>
                  <a:pt x="526" y="431"/>
                </a:cubicBezTo>
                <a:cubicBezTo>
                  <a:pt x="553" y="479"/>
                  <a:pt x="573" y="541"/>
                  <a:pt x="613" y="568"/>
                </a:cubicBezTo>
                <a:cubicBezTo>
                  <a:pt x="653" y="595"/>
                  <a:pt x="736" y="596"/>
                  <a:pt x="769" y="593"/>
                </a:cubicBezTo>
                <a:cubicBezTo>
                  <a:pt x="802" y="590"/>
                  <a:pt x="803" y="574"/>
                  <a:pt x="813" y="549"/>
                </a:cubicBezTo>
                <a:cubicBezTo>
                  <a:pt x="823" y="524"/>
                  <a:pt x="826" y="495"/>
                  <a:pt x="832" y="443"/>
                </a:cubicBezTo>
                <a:cubicBezTo>
                  <a:pt x="838" y="391"/>
                  <a:pt x="835" y="303"/>
                  <a:pt x="851" y="237"/>
                </a:cubicBezTo>
                <a:cubicBezTo>
                  <a:pt x="867" y="171"/>
                  <a:pt x="887" y="80"/>
                  <a:pt x="926" y="43"/>
                </a:cubicBezTo>
                <a:cubicBezTo>
                  <a:pt x="965" y="6"/>
                  <a:pt x="1037" y="18"/>
                  <a:pt x="1082" y="18"/>
                </a:cubicBezTo>
                <a:cubicBezTo>
                  <a:pt x="1127" y="18"/>
                  <a:pt x="1163" y="0"/>
                  <a:pt x="1194" y="43"/>
                </a:cubicBezTo>
                <a:cubicBezTo>
                  <a:pt x="1225" y="86"/>
                  <a:pt x="1243" y="205"/>
                  <a:pt x="1269" y="274"/>
                </a:cubicBezTo>
                <a:cubicBezTo>
                  <a:pt x="1295" y="343"/>
                  <a:pt x="1321" y="402"/>
                  <a:pt x="1351" y="456"/>
                </a:cubicBezTo>
                <a:cubicBezTo>
                  <a:pt x="1381" y="510"/>
                  <a:pt x="1412" y="574"/>
                  <a:pt x="1451" y="599"/>
                </a:cubicBezTo>
                <a:cubicBezTo>
                  <a:pt x="1490" y="624"/>
                  <a:pt x="1552" y="619"/>
                  <a:pt x="1588" y="606"/>
                </a:cubicBezTo>
                <a:cubicBezTo>
                  <a:pt x="1624" y="593"/>
                  <a:pt x="1648" y="559"/>
                  <a:pt x="1669" y="524"/>
                </a:cubicBezTo>
                <a:cubicBezTo>
                  <a:pt x="1690" y="489"/>
                  <a:pt x="1703" y="431"/>
                  <a:pt x="1713" y="393"/>
                </a:cubicBezTo>
                <a:cubicBezTo>
                  <a:pt x="1723" y="355"/>
                  <a:pt x="1727" y="324"/>
                  <a:pt x="1732" y="293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F7A0748-875F-B945-B72A-6329DB5E6AD9}"/>
              </a:ext>
            </a:extLst>
          </p:cNvPr>
          <p:cNvSpPr>
            <a:spLocks/>
          </p:cNvSpPr>
          <p:nvPr/>
        </p:nvSpPr>
        <p:spPr bwMode="auto">
          <a:xfrm>
            <a:off x="7494568" y="2758460"/>
            <a:ext cx="746125" cy="533400"/>
          </a:xfrm>
          <a:custGeom>
            <a:avLst/>
            <a:gdLst>
              <a:gd name="T0" fmla="*/ 0 w 470"/>
              <a:gd name="T1" fmla="*/ 506413 h 336"/>
              <a:gd name="T2" fmla="*/ 150813 w 470"/>
              <a:gd name="T3" fmla="*/ 196850 h 336"/>
              <a:gd name="T4" fmla="*/ 260350 w 470"/>
              <a:gd name="T5" fmla="*/ 47625 h 336"/>
              <a:gd name="T6" fmla="*/ 449263 w 470"/>
              <a:gd name="T7" fmla="*/ 17463 h 336"/>
              <a:gd name="T8" fmla="*/ 657225 w 470"/>
              <a:gd name="T9" fmla="*/ 157163 h 336"/>
              <a:gd name="T10" fmla="*/ 727075 w 470"/>
              <a:gd name="T11" fmla="*/ 423863 h 336"/>
              <a:gd name="T12" fmla="*/ 746125 w 470"/>
              <a:gd name="T13" fmla="*/ 533400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0" h="336">
                <a:moveTo>
                  <a:pt x="0" y="319"/>
                </a:moveTo>
                <a:cubicBezTo>
                  <a:pt x="34" y="245"/>
                  <a:pt x="68" y="172"/>
                  <a:pt x="95" y="124"/>
                </a:cubicBezTo>
                <a:cubicBezTo>
                  <a:pt x="122" y="76"/>
                  <a:pt x="133" y="49"/>
                  <a:pt x="164" y="30"/>
                </a:cubicBezTo>
                <a:cubicBezTo>
                  <a:pt x="195" y="11"/>
                  <a:pt x="241" y="0"/>
                  <a:pt x="283" y="11"/>
                </a:cubicBezTo>
                <a:cubicBezTo>
                  <a:pt x="325" y="22"/>
                  <a:pt x="385" y="56"/>
                  <a:pt x="414" y="99"/>
                </a:cubicBezTo>
                <a:cubicBezTo>
                  <a:pt x="443" y="142"/>
                  <a:pt x="449" y="228"/>
                  <a:pt x="458" y="267"/>
                </a:cubicBezTo>
                <a:cubicBezTo>
                  <a:pt x="467" y="306"/>
                  <a:pt x="468" y="321"/>
                  <a:pt x="470" y="336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36E2B0E-606D-104C-BFF9-0ECC64ADBCDF}"/>
              </a:ext>
            </a:extLst>
          </p:cNvPr>
          <p:cNvSpPr>
            <a:spLocks/>
          </p:cNvSpPr>
          <p:nvPr/>
        </p:nvSpPr>
        <p:spPr bwMode="auto">
          <a:xfrm>
            <a:off x="8770918" y="2740997"/>
            <a:ext cx="760413" cy="541338"/>
          </a:xfrm>
          <a:custGeom>
            <a:avLst/>
            <a:gdLst>
              <a:gd name="T0" fmla="*/ 0 w 479"/>
              <a:gd name="T1" fmla="*/ 523875 h 341"/>
              <a:gd name="T2" fmla="*/ 96838 w 479"/>
              <a:gd name="T3" fmla="*/ 214313 h 341"/>
              <a:gd name="T4" fmla="*/ 185738 w 479"/>
              <a:gd name="T5" fmla="*/ 44450 h 341"/>
              <a:gd name="T6" fmla="*/ 414338 w 479"/>
              <a:gd name="T7" fmla="*/ 34925 h 341"/>
              <a:gd name="T8" fmla="*/ 533400 w 479"/>
              <a:gd name="T9" fmla="*/ 44450 h 341"/>
              <a:gd name="T10" fmla="*/ 601663 w 479"/>
              <a:gd name="T11" fmla="*/ 65088 h 341"/>
              <a:gd name="T12" fmla="*/ 711200 w 479"/>
              <a:gd name="T13" fmla="*/ 431800 h 341"/>
              <a:gd name="T14" fmla="*/ 760413 w 479"/>
              <a:gd name="T15" fmla="*/ 541338 h 3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79" h="341">
                <a:moveTo>
                  <a:pt x="0" y="330"/>
                </a:moveTo>
                <a:cubicBezTo>
                  <a:pt x="21" y="257"/>
                  <a:pt x="42" y="185"/>
                  <a:pt x="61" y="135"/>
                </a:cubicBezTo>
                <a:cubicBezTo>
                  <a:pt x="80" y="85"/>
                  <a:pt x="84" y="47"/>
                  <a:pt x="117" y="28"/>
                </a:cubicBezTo>
                <a:cubicBezTo>
                  <a:pt x="150" y="9"/>
                  <a:pt x="225" y="22"/>
                  <a:pt x="261" y="22"/>
                </a:cubicBezTo>
                <a:cubicBezTo>
                  <a:pt x="297" y="22"/>
                  <a:pt x="316" y="25"/>
                  <a:pt x="336" y="28"/>
                </a:cubicBezTo>
                <a:cubicBezTo>
                  <a:pt x="356" y="31"/>
                  <a:pt x="360" y="0"/>
                  <a:pt x="379" y="41"/>
                </a:cubicBezTo>
                <a:cubicBezTo>
                  <a:pt x="398" y="82"/>
                  <a:pt x="431" y="222"/>
                  <a:pt x="448" y="272"/>
                </a:cubicBezTo>
                <a:cubicBezTo>
                  <a:pt x="465" y="322"/>
                  <a:pt x="472" y="331"/>
                  <a:pt x="479" y="341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ACDC28-9455-8449-82EA-44AB4B680055}"/>
              </a:ext>
            </a:extLst>
          </p:cNvPr>
          <p:cNvGrpSpPr>
            <a:grpSpLocks/>
          </p:cNvGrpSpPr>
          <p:nvPr/>
        </p:nvGrpSpPr>
        <p:grpSpPr bwMode="auto">
          <a:xfrm>
            <a:off x="2012931" y="4617425"/>
            <a:ext cx="2795587" cy="933451"/>
            <a:chOff x="768" y="1739"/>
            <a:chExt cx="912" cy="588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5C2033D-F953-3E4D-A403-5112F14FC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1739"/>
              <a:ext cx="457" cy="315"/>
            </a:xfrm>
            <a:custGeom>
              <a:avLst/>
              <a:gdLst>
                <a:gd name="T0" fmla="*/ 0 w 407"/>
                <a:gd name="T1" fmla="*/ 315 h 315"/>
                <a:gd name="T2" fmla="*/ 85 w 407"/>
                <a:gd name="T3" fmla="*/ 151 h 315"/>
                <a:gd name="T4" fmla="*/ 176 w 407"/>
                <a:gd name="T5" fmla="*/ 32 h 315"/>
                <a:gd name="T6" fmla="*/ 338 w 407"/>
                <a:gd name="T7" fmla="*/ 13 h 315"/>
                <a:gd name="T8" fmla="*/ 408 w 407"/>
                <a:gd name="T9" fmla="*/ 107 h 315"/>
                <a:gd name="T10" fmla="*/ 457 w 407"/>
                <a:gd name="T11" fmla="*/ 288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" h="315">
                  <a:moveTo>
                    <a:pt x="0" y="315"/>
                  </a:moveTo>
                  <a:cubicBezTo>
                    <a:pt x="25" y="256"/>
                    <a:pt x="50" y="198"/>
                    <a:pt x="76" y="151"/>
                  </a:cubicBezTo>
                  <a:cubicBezTo>
                    <a:pt x="102" y="104"/>
                    <a:pt x="119" y="55"/>
                    <a:pt x="157" y="32"/>
                  </a:cubicBezTo>
                  <a:cubicBezTo>
                    <a:pt x="195" y="9"/>
                    <a:pt x="267" y="0"/>
                    <a:pt x="301" y="13"/>
                  </a:cubicBezTo>
                  <a:cubicBezTo>
                    <a:pt x="335" y="26"/>
                    <a:pt x="345" y="61"/>
                    <a:pt x="363" y="107"/>
                  </a:cubicBezTo>
                  <a:cubicBezTo>
                    <a:pt x="381" y="153"/>
                    <a:pt x="394" y="220"/>
                    <a:pt x="407" y="288"/>
                  </a:cubicBezTo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85B5556-A545-604C-B6E8-822A8AB36B4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223" y="2012"/>
              <a:ext cx="457" cy="315"/>
            </a:xfrm>
            <a:custGeom>
              <a:avLst/>
              <a:gdLst>
                <a:gd name="T0" fmla="*/ 0 w 407"/>
                <a:gd name="T1" fmla="*/ 315 h 315"/>
                <a:gd name="T2" fmla="*/ 85 w 407"/>
                <a:gd name="T3" fmla="*/ 151 h 315"/>
                <a:gd name="T4" fmla="*/ 176 w 407"/>
                <a:gd name="T5" fmla="*/ 32 h 315"/>
                <a:gd name="T6" fmla="*/ 338 w 407"/>
                <a:gd name="T7" fmla="*/ 13 h 315"/>
                <a:gd name="T8" fmla="*/ 408 w 407"/>
                <a:gd name="T9" fmla="*/ 107 h 315"/>
                <a:gd name="T10" fmla="*/ 457 w 407"/>
                <a:gd name="T11" fmla="*/ 288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" h="315">
                  <a:moveTo>
                    <a:pt x="0" y="315"/>
                  </a:moveTo>
                  <a:cubicBezTo>
                    <a:pt x="25" y="256"/>
                    <a:pt x="50" y="198"/>
                    <a:pt x="76" y="151"/>
                  </a:cubicBezTo>
                  <a:cubicBezTo>
                    <a:pt x="102" y="104"/>
                    <a:pt x="119" y="55"/>
                    <a:pt x="157" y="32"/>
                  </a:cubicBezTo>
                  <a:cubicBezTo>
                    <a:pt x="195" y="9"/>
                    <a:pt x="267" y="0"/>
                    <a:pt x="301" y="13"/>
                  </a:cubicBezTo>
                  <a:cubicBezTo>
                    <a:pt x="335" y="26"/>
                    <a:pt x="345" y="61"/>
                    <a:pt x="363" y="107"/>
                  </a:cubicBezTo>
                  <a:cubicBezTo>
                    <a:pt x="381" y="153"/>
                    <a:pt x="394" y="220"/>
                    <a:pt x="407" y="28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7" name="Text Box 21">
            <a:extLst>
              <a:ext uri="{FF2B5EF4-FFF2-40B4-BE49-F238E27FC236}">
                <a16:creationId xmlns:a16="http://schemas.microsoft.com/office/drawing/2014/main" id="{6559046F-FA8C-B04C-A77E-4EB025555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518" y="2807672"/>
            <a:ext cx="146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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= 10 m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BFE1313-BD41-FF4C-A388-53B08C3CF05B}"/>
              </a:ext>
            </a:extLst>
          </p:cNvPr>
          <p:cNvGrpSpPr>
            <a:grpSpLocks/>
          </p:cNvGrpSpPr>
          <p:nvPr/>
        </p:nvGrpSpPr>
        <p:grpSpPr bwMode="auto">
          <a:xfrm>
            <a:off x="3284517" y="4617425"/>
            <a:ext cx="2795587" cy="933451"/>
            <a:chOff x="768" y="1739"/>
            <a:chExt cx="912" cy="588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094475BC-6E4B-684F-BA80-9EFDD37D1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1739"/>
              <a:ext cx="457" cy="315"/>
            </a:xfrm>
            <a:custGeom>
              <a:avLst/>
              <a:gdLst>
                <a:gd name="T0" fmla="*/ 0 w 407"/>
                <a:gd name="T1" fmla="*/ 315 h 315"/>
                <a:gd name="T2" fmla="*/ 85 w 407"/>
                <a:gd name="T3" fmla="*/ 151 h 315"/>
                <a:gd name="T4" fmla="*/ 176 w 407"/>
                <a:gd name="T5" fmla="*/ 32 h 315"/>
                <a:gd name="T6" fmla="*/ 338 w 407"/>
                <a:gd name="T7" fmla="*/ 13 h 315"/>
                <a:gd name="T8" fmla="*/ 408 w 407"/>
                <a:gd name="T9" fmla="*/ 107 h 315"/>
                <a:gd name="T10" fmla="*/ 457 w 407"/>
                <a:gd name="T11" fmla="*/ 288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" h="315">
                  <a:moveTo>
                    <a:pt x="0" y="315"/>
                  </a:moveTo>
                  <a:cubicBezTo>
                    <a:pt x="25" y="256"/>
                    <a:pt x="50" y="198"/>
                    <a:pt x="76" y="151"/>
                  </a:cubicBezTo>
                  <a:cubicBezTo>
                    <a:pt x="102" y="104"/>
                    <a:pt x="119" y="55"/>
                    <a:pt x="157" y="32"/>
                  </a:cubicBezTo>
                  <a:cubicBezTo>
                    <a:pt x="195" y="9"/>
                    <a:pt x="267" y="0"/>
                    <a:pt x="301" y="13"/>
                  </a:cubicBezTo>
                  <a:cubicBezTo>
                    <a:pt x="335" y="26"/>
                    <a:pt x="345" y="61"/>
                    <a:pt x="363" y="107"/>
                  </a:cubicBezTo>
                  <a:cubicBezTo>
                    <a:pt x="381" y="153"/>
                    <a:pt x="394" y="220"/>
                    <a:pt x="407" y="288"/>
                  </a:cubicBezTo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A3FE8BD-3379-9C40-AC1B-17A9CDF2D9F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223" y="2012"/>
              <a:ext cx="457" cy="315"/>
            </a:xfrm>
            <a:custGeom>
              <a:avLst/>
              <a:gdLst>
                <a:gd name="T0" fmla="*/ 0 w 407"/>
                <a:gd name="T1" fmla="*/ 315 h 315"/>
                <a:gd name="T2" fmla="*/ 85 w 407"/>
                <a:gd name="T3" fmla="*/ 151 h 315"/>
                <a:gd name="T4" fmla="*/ 176 w 407"/>
                <a:gd name="T5" fmla="*/ 32 h 315"/>
                <a:gd name="T6" fmla="*/ 338 w 407"/>
                <a:gd name="T7" fmla="*/ 13 h 315"/>
                <a:gd name="T8" fmla="*/ 408 w 407"/>
                <a:gd name="T9" fmla="*/ 107 h 315"/>
                <a:gd name="T10" fmla="*/ 457 w 407"/>
                <a:gd name="T11" fmla="*/ 288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" h="315">
                  <a:moveTo>
                    <a:pt x="0" y="315"/>
                  </a:moveTo>
                  <a:cubicBezTo>
                    <a:pt x="25" y="256"/>
                    <a:pt x="50" y="198"/>
                    <a:pt x="76" y="151"/>
                  </a:cubicBezTo>
                  <a:cubicBezTo>
                    <a:pt x="102" y="104"/>
                    <a:pt x="119" y="55"/>
                    <a:pt x="157" y="32"/>
                  </a:cubicBezTo>
                  <a:cubicBezTo>
                    <a:pt x="195" y="9"/>
                    <a:pt x="267" y="0"/>
                    <a:pt x="301" y="13"/>
                  </a:cubicBezTo>
                  <a:cubicBezTo>
                    <a:pt x="335" y="26"/>
                    <a:pt x="345" y="61"/>
                    <a:pt x="363" y="107"/>
                  </a:cubicBezTo>
                  <a:cubicBezTo>
                    <a:pt x="381" y="153"/>
                    <a:pt x="394" y="220"/>
                    <a:pt x="407" y="28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2" name="Text Box 25">
            <a:extLst>
              <a:ext uri="{FF2B5EF4-FFF2-40B4-BE49-F238E27FC236}">
                <a16:creationId xmlns:a16="http://schemas.microsoft.com/office/drawing/2014/main" id="{011F3105-7A5D-7C49-A3E4-54342EF4C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18" y="4712672"/>
            <a:ext cx="1376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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= 20 m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9D01D4D6-42A7-0848-9CDA-FA434D508C55}"/>
              </a:ext>
            </a:extLst>
          </p:cNvPr>
          <p:cNvSpPr>
            <a:spLocks/>
          </p:cNvSpPr>
          <p:nvPr/>
        </p:nvSpPr>
        <p:spPr bwMode="auto">
          <a:xfrm>
            <a:off x="6180118" y="4623772"/>
            <a:ext cx="4098925" cy="927100"/>
          </a:xfrm>
          <a:custGeom>
            <a:avLst/>
            <a:gdLst>
              <a:gd name="T0" fmla="*/ 0 w 2582"/>
              <a:gd name="T1" fmla="*/ 482600 h 584"/>
              <a:gd name="T2" fmla="*/ 249238 w 2582"/>
              <a:gd name="T3" fmla="*/ 238125 h 584"/>
              <a:gd name="T4" fmla="*/ 466725 w 2582"/>
              <a:gd name="T5" fmla="*/ 79375 h 584"/>
              <a:gd name="T6" fmla="*/ 835025 w 2582"/>
              <a:gd name="T7" fmla="*/ 11113 h 584"/>
              <a:gd name="T8" fmla="*/ 1131888 w 2582"/>
              <a:gd name="T9" fmla="*/ 30163 h 584"/>
              <a:gd name="T10" fmla="*/ 1300163 w 2582"/>
              <a:gd name="T11" fmla="*/ 188913 h 584"/>
              <a:gd name="T12" fmla="*/ 1390650 w 2582"/>
              <a:gd name="T13" fmla="*/ 188913 h 584"/>
              <a:gd name="T14" fmla="*/ 1528763 w 2582"/>
              <a:gd name="T15" fmla="*/ 209550 h 584"/>
              <a:gd name="T16" fmla="*/ 1797050 w 2582"/>
              <a:gd name="T17" fmla="*/ 396875 h 584"/>
              <a:gd name="T18" fmla="*/ 2044700 w 2582"/>
              <a:gd name="T19" fmla="*/ 527050 h 584"/>
              <a:gd name="T20" fmla="*/ 2481263 w 2582"/>
              <a:gd name="T21" fmla="*/ 685800 h 584"/>
              <a:gd name="T22" fmla="*/ 2740025 w 2582"/>
              <a:gd name="T23" fmla="*/ 674688 h 584"/>
              <a:gd name="T24" fmla="*/ 2868613 w 2582"/>
              <a:gd name="T25" fmla="*/ 765175 h 584"/>
              <a:gd name="T26" fmla="*/ 3097213 w 2582"/>
              <a:gd name="T27" fmla="*/ 823913 h 584"/>
              <a:gd name="T28" fmla="*/ 3324225 w 2582"/>
              <a:gd name="T29" fmla="*/ 912813 h 584"/>
              <a:gd name="T30" fmla="*/ 3662363 w 2582"/>
              <a:gd name="T31" fmla="*/ 912813 h 584"/>
              <a:gd name="T32" fmla="*/ 3781425 w 2582"/>
              <a:gd name="T33" fmla="*/ 893763 h 584"/>
              <a:gd name="T34" fmla="*/ 3930650 w 2582"/>
              <a:gd name="T35" fmla="*/ 765175 h 584"/>
              <a:gd name="T36" fmla="*/ 4098925 w 2582"/>
              <a:gd name="T37" fmla="*/ 466725 h 58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82" h="584">
                <a:moveTo>
                  <a:pt x="0" y="304"/>
                </a:moveTo>
                <a:cubicBezTo>
                  <a:pt x="54" y="248"/>
                  <a:pt x="108" y="192"/>
                  <a:pt x="157" y="150"/>
                </a:cubicBezTo>
                <a:cubicBezTo>
                  <a:pt x="206" y="108"/>
                  <a:pt x="232" y="74"/>
                  <a:pt x="294" y="50"/>
                </a:cubicBezTo>
                <a:cubicBezTo>
                  <a:pt x="356" y="26"/>
                  <a:pt x="456" y="12"/>
                  <a:pt x="526" y="7"/>
                </a:cubicBezTo>
                <a:cubicBezTo>
                  <a:pt x="596" y="2"/>
                  <a:pt x="664" y="0"/>
                  <a:pt x="713" y="19"/>
                </a:cubicBezTo>
                <a:cubicBezTo>
                  <a:pt x="762" y="38"/>
                  <a:pt x="792" y="102"/>
                  <a:pt x="819" y="119"/>
                </a:cubicBezTo>
                <a:cubicBezTo>
                  <a:pt x="846" y="136"/>
                  <a:pt x="852" y="117"/>
                  <a:pt x="876" y="119"/>
                </a:cubicBezTo>
                <a:cubicBezTo>
                  <a:pt x="900" y="121"/>
                  <a:pt x="920" y="110"/>
                  <a:pt x="963" y="132"/>
                </a:cubicBezTo>
                <a:cubicBezTo>
                  <a:pt x="1006" y="154"/>
                  <a:pt x="1078" y="217"/>
                  <a:pt x="1132" y="250"/>
                </a:cubicBezTo>
                <a:cubicBezTo>
                  <a:pt x="1186" y="283"/>
                  <a:pt x="1216" y="302"/>
                  <a:pt x="1288" y="332"/>
                </a:cubicBezTo>
                <a:cubicBezTo>
                  <a:pt x="1360" y="362"/>
                  <a:pt x="1490" y="416"/>
                  <a:pt x="1563" y="432"/>
                </a:cubicBezTo>
                <a:cubicBezTo>
                  <a:pt x="1636" y="448"/>
                  <a:pt x="1685" y="417"/>
                  <a:pt x="1726" y="425"/>
                </a:cubicBezTo>
                <a:cubicBezTo>
                  <a:pt x="1767" y="433"/>
                  <a:pt x="1770" y="466"/>
                  <a:pt x="1807" y="482"/>
                </a:cubicBezTo>
                <a:cubicBezTo>
                  <a:pt x="1844" y="498"/>
                  <a:pt x="1903" y="504"/>
                  <a:pt x="1951" y="519"/>
                </a:cubicBezTo>
                <a:cubicBezTo>
                  <a:pt x="1999" y="534"/>
                  <a:pt x="2035" y="566"/>
                  <a:pt x="2094" y="575"/>
                </a:cubicBezTo>
                <a:cubicBezTo>
                  <a:pt x="2153" y="584"/>
                  <a:pt x="2259" y="577"/>
                  <a:pt x="2307" y="575"/>
                </a:cubicBezTo>
                <a:cubicBezTo>
                  <a:pt x="2355" y="573"/>
                  <a:pt x="2354" y="578"/>
                  <a:pt x="2382" y="563"/>
                </a:cubicBezTo>
                <a:cubicBezTo>
                  <a:pt x="2410" y="548"/>
                  <a:pt x="2443" y="527"/>
                  <a:pt x="2476" y="482"/>
                </a:cubicBezTo>
                <a:cubicBezTo>
                  <a:pt x="2509" y="437"/>
                  <a:pt x="2545" y="365"/>
                  <a:pt x="2582" y="294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219747AB-003E-5D42-A077-C5C9D8A11FD6}"/>
              </a:ext>
            </a:extLst>
          </p:cNvPr>
          <p:cNvSpPr>
            <a:spLocks/>
          </p:cNvSpPr>
          <p:nvPr/>
        </p:nvSpPr>
        <p:spPr bwMode="auto">
          <a:xfrm>
            <a:off x="6180118" y="4606310"/>
            <a:ext cx="1952625" cy="498475"/>
          </a:xfrm>
          <a:custGeom>
            <a:avLst/>
            <a:gdLst>
              <a:gd name="T0" fmla="*/ 0 w 1230"/>
              <a:gd name="T1" fmla="*/ 474663 h 314"/>
              <a:gd name="T2" fmla="*/ 325438 w 1230"/>
              <a:gd name="T3" fmla="*/ 192088 h 314"/>
              <a:gd name="T4" fmla="*/ 504825 w 1230"/>
              <a:gd name="T5" fmla="*/ 73025 h 314"/>
              <a:gd name="T6" fmla="*/ 831850 w 1230"/>
              <a:gd name="T7" fmla="*/ 33338 h 314"/>
              <a:gd name="T8" fmla="*/ 1109663 w 1230"/>
              <a:gd name="T9" fmla="*/ 33338 h 314"/>
              <a:gd name="T10" fmla="*/ 1298575 w 1230"/>
              <a:gd name="T11" fmla="*/ 231775 h 314"/>
              <a:gd name="T12" fmla="*/ 1427163 w 1230"/>
              <a:gd name="T13" fmla="*/ 211138 h 314"/>
              <a:gd name="T14" fmla="*/ 1525588 w 1230"/>
              <a:gd name="T15" fmla="*/ 231775 h 314"/>
              <a:gd name="T16" fmla="*/ 1763713 w 1230"/>
              <a:gd name="T17" fmla="*/ 390525 h 314"/>
              <a:gd name="T18" fmla="*/ 1952625 w 1230"/>
              <a:gd name="T19" fmla="*/ 498475 h 3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30" h="314">
                <a:moveTo>
                  <a:pt x="0" y="299"/>
                </a:moveTo>
                <a:cubicBezTo>
                  <a:pt x="76" y="231"/>
                  <a:pt x="152" y="163"/>
                  <a:pt x="205" y="121"/>
                </a:cubicBezTo>
                <a:cubicBezTo>
                  <a:pt x="258" y="79"/>
                  <a:pt x="265" y="63"/>
                  <a:pt x="318" y="46"/>
                </a:cubicBezTo>
                <a:cubicBezTo>
                  <a:pt x="371" y="29"/>
                  <a:pt x="460" y="25"/>
                  <a:pt x="524" y="21"/>
                </a:cubicBezTo>
                <a:cubicBezTo>
                  <a:pt x="588" y="17"/>
                  <a:pt x="650" y="0"/>
                  <a:pt x="699" y="21"/>
                </a:cubicBezTo>
                <a:cubicBezTo>
                  <a:pt x="748" y="42"/>
                  <a:pt x="785" y="127"/>
                  <a:pt x="818" y="146"/>
                </a:cubicBezTo>
                <a:cubicBezTo>
                  <a:pt x="851" y="165"/>
                  <a:pt x="875" y="133"/>
                  <a:pt x="899" y="133"/>
                </a:cubicBezTo>
                <a:cubicBezTo>
                  <a:pt x="923" y="133"/>
                  <a:pt x="926" y="127"/>
                  <a:pt x="961" y="146"/>
                </a:cubicBezTo>
                <a:cubicBezTo>
                  <a:pt x="996" y="165"/>
                  <a:pt x="1066" y="218"/>
                  <a:pt x="1111" y="246"/>
                </a:cubicBezTo>
                <a:cubicBezTo>
                  <a:pt x="1156" y="274"/>
                  <a:pt x="1193" y="294"/>
                  <a:pt x="1230" y="314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1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370D4D4E-44A2-A545-A735-49AEBA504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29" y="1435396"/>
            <a:ext cx="3556000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E61F33-8301-114C-B544-518DCE3F2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04" y="1432221"/>
            <a:ext cx="3482975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6">
            <a:extLst>
              <a:ext uri="{FF2B5EF4-FFF2-40B4-BE49-F238E27FC236}">
                <a16:creationId xmlns:a16="http://schemas.microsoft.com/office/drawing/2014/main" id="{5E1C32FB-76AC-F545-BEF0-4C58BE55F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704" y="5837533"/>
            <a:ext cx="295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400" b="1">
                <a:solidFill>
                  <a:srgbClr val="0039AC"/>
                </a:solidFill>
                <a:cs typeface="ＭＳ Ｐゴシック" charset="0"/>
              </a:rPr>
              <a:t>Standard Migration</a:t>
            </a:r>
          </a:p>
        </p:txBody>
      </p:sp>
      <p:sp>
        <p:nvSpPr>
          <p:cNvPr id="35" name="Text Box 15">
            <a:extLst>
              <a:ext uri="{FF2B5EF4-FFF2-40B4-BE49-F238E27FC236}">
                <a16:creationId xmlns:a16="http://schemas.microsoft.com/office/drawing/2014/main" id="{5A4DD88A-D597-A44F-B1EC-64D8BCAF2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654" y="5837533"/>
            <a:ext cx="295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400" b="1">
                <a:solidFill>
                  <a:srgbClr val="0039AC"/>
                </a:solidFill>
                <a:cs typeface="ＭＳ Ｐゴシック" charset="0"/>
              </a:rPr>
              <a:t>High-end Migration</a:t>
            </a:r>
          </a:p>
        </p:txBody>
      </p:sp>
      <p:sp>
        <p:nvSpPr>
          <p:cNvPr id="37" name="Line 30">
            <a:extLst>
              <a:ext uri="{FF2B5EF4-FFF2-40B4-BE49-F238E27FC236}">
                <a16:creationId xmlns:a16="http://schemas.microsoft.com/office/drawing/2014/main" id="{BE754D24-8616-FA45-938D-E7BCC94B1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2304" y="1276646"/>
            <a:ext cx="127000" cy="688975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Line 31">
            <a:extLst>
              <a:ext uri="{FF2B5EF4-FFF2-40B4-BE49-F238E27FC236}">
                <a16:creationId xmlns:a16="http://schemas.microsoft.com/office/drawing/2014/main" id="{55F8C3E7-EC06-2840-9D8D-4447BB0E3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6629" y="1216321"/>
            <a:ext cx="127000" cy="688975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4253810C-4F50-D341-9595-B1349406CCD7}"/>
              </a:ext>
            </a:extLst>
          </p:cNvPr>
          <p:cNvSpPr>
            <a:spLocks noGrp="1"/>
          </p:cNvSpPr>
          <p:nvPr/>
        </p:nvSpPr>
        <p:spPr bwMode="auto">
          <a:xfrm>
            <a:off x="7574379" y="6540796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>
                <a:solidFill>
                  <a:srgbClr val="0039AC"/>
                </a:solidFill>
                <a:latin typeface="Tahoma" charset="0"/>
                <a:cs typeface="ＭＳ Ｐゴシック" charset="0"/>
              </a:rPr>
              <a:t>Courtesy of ExxonMobil</a:t>
            </a:r>
            <a:r>
              <a:rPr lang="en-US" altLang="zh-CN" sz="1200">
                <a:solidFill>
                  <a:srgbClr val="0039AC"/>
                </a:solidFill>
                <a:latin typeface="Tahoma" charset="0"/>
                <a:cs typeface="ＭＳ Ｐゴシック" charset="0"/>
              </a:rPr>
              <a:t>l</a:t>
            </a:r>
            <a:endParaRPr lang="en-US" sz="1400">
              <a:solidFill>
                <a:srgbClr val="0039AC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85B24-F879-2845-9A21-608D781D6F1A}"/>
              </a:ext>
            </a:extLst>
          </p:cNvPr>
          <p:cNvSpPr txBox="1"/>
          <p:nvPr/>
        </p:nvSpPr>
        <p:spPr>
          <a:xfrm>
            <a:off x="3071131" y="130628"/>
            <a:ext cx="72992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Well-Parameterized (Velocity) </a:t>
            </a:r>
          </a:p>
          <a:p>
            <a:r>
              <a:rPr lang="en-US" sz="3200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Migration Enhances Resolution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7C012BB-5365-D146-9ED0-0C36B4490507}"/>
              </a:ext>
            </a:extLst>
          </p:cNvPr>
          <p:cNvSpPr/>
          <p:nvPr/>
        </p:nvSpPr>
        <p:spPr>
          <a:xfrm>
            <a:off x="744022" y="1084786"/>
            <a:ext cx="2021903" cy="49241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These two images differ because of processing parameters, not source frequency… But note the difference in clarity for interpretation if the impedance contrast wavelets are “sharpened”</a:t>
            </a:r>
          </a:p>
          <a:p>
            <a:pPr algn="ctr"/>
            <a:r>
              <a:rPr lang="en-US" dirty="0">
                <a:solidFill>
                  <a:srgbClr val="0039AC"/>
                </a:solidFill>
              </a:rPr>
              <a:t>by emphasizing higher frequencies!</a:t>
            </a:r>
          </a:p>
        </p:txBody>
      </p:sp>
    </p:spTree>
    <p:extLst>
      <p:ext uri="{BB962C8B-B14F-4D97-AF65-F5344CB8AC3E}">
        <p14:creationId xmlns:p14="http://schemas.microsoft.com/office/powerpoint/2010/main" val="875890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A503B32A-5140-A74D-A83C-5087E74AA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808" y="451644"/>
            <a:ext cx="814838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Frequency also determines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horizontal resolution</a:t>
            </a:r>
            <a:r>
              <a:rPr lang="en-US" dirty="0">
                <a:solidFill>
                  <a:srgbClr val="0003AA"/>
                </a:solidFill>
                <a:cs typeface="ＭＳ Ｐゴシック" charset="0"/>
              </a:rPr>
              <a:t>: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first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Fresnel zone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(approximate area of the reflector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responsible for a signal) has radius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3CF2F8-1BD4-004B-9214-84A4C306C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08" y="1926431"/>
            <a:ext cx="19748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E6B43F8-E845-F544-8594-C8079D837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83" y="3220244"/>
            <a:ext cx="7848600" cy="1828800"/>
          </a:xfrm>
          <a:prstGeom prst="rect">
            <a:avLst/>
          </a:prstGeom>
          <a:solidFill>
            <a:srgbClr val="F2D9D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0BD11F33-18C0-234A-B2EB-20656FA6F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7733" y="2794794"/>
            <a:ext cx="457200" cy="304800"/>
          </a:xfrm>
          <a:prstGeom prst="cloudCallout">
            <a:avLst>
              <a:gd name="adj1" fmla="val -9375"/>
              <a:gd name="adj2" fmla="val 9427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93A08B82-3E8D-A546-B712-B4558246F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546" y="3032919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2E11E9-FAA2-2342-9238-7ABFB6EF0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83" y="5049044"/>
            <a:ext cx="7848600" cy="6111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8E04E7C6-769A-3541-8508-9E84E3DBE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5533" y="3220244"/>
            <a:ext cx="1725613" cy="1814512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10">
            <a:extLst>
              <a:ext uri="{FF2B5EF4-FFF2-40B4-BE49-F238E27FC236}">
                <a16:creationId xmlns:a16="http://schemas.microsoft.com/office/drawing/2014/main" id="{095A0F11-50DD-D74B-BBA3-5D0AA6DBDC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5908" y="3223419"/>
            <a:ext cx="1725613" cy="1814512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F111D5E2-984A-884E-AC8C-83BCE6229865}"/>
              </a:ext>
            </a:extLst>
          </p:cNvPr>
          <p:cNvSpPr>
            <a:spLocks/>
          </p:cNvSpPr>
          <p:nvPr/>
        </p:nvSpPr>
        <p:spPr bwMode="auto">
          <a:xfrm>
            <a:off x="2466308" y="3239294"/>
            <a:ext cx="2401888" cy="1804987"/>
          </a:xfrm>
          <a:custGeom>
            <a:avLst/>
            <a:gdLst>
              <a:gd name="T0" fmla="*/ 0 w 1513"/>
              <a:gd name="T1" fmla="*/ 9525 h 1137"/>
              <a:gd name="T2" fmla="*/ 1349375 w 1513"/>
              <a:gd name="T3" fmla="*/ 1804987 h 1137"/>
              <a:gd name="T4" fmla="*/ 2401888 w 1513"/>
              <a:gd name="T5" fmla="*/ 1795462 h 1137"/>
              <a:gd name="T6" fmla="*/ 377825 w 1513"/>
              <a:gd name="T7" fmla="*/ 0 h 1137"/>
              <a:gd name="T8" fmla="*/ 0 w 1513"/>
              <a:gd name="T9" fmla="*/ 9525 h 1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13" h="1137">
                <a:moveTo>
                  <a:pt x="0" y="6"/>
                </a:moveTo>
                <a:lnTo>
                  <a:pt x="850" y="1137"/>
                </a:lnTo>
                <a:lnTo>
                  <a:pt x="1513" y="1131"/>
                </a:lnTo>
                <a:lnTo>
                  <a:pt x="238" y="0"/>
                </a:lnTo>
                <a:lnTo>
                  <a:pt x="0" y="6"/>
                </a:lnTo>
                <a:close/>
              </a:path>
            </a:pathLst>
          </a:custGeom>
          <a:solidFill>
            <a:srgbClr val="FF0501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12">
            <a:extLst>
              <a:ext uri="{FF2B5EF4-FFF2-40B4-BE49-F238E27FC236}">
                <a16:creationId xmlns:a16="http://schemas.microsoft.com/office/drawing/2014/main" id="{A6C9E3A6-E569-BC4A-8127-FB9693AC8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2096" y="5144294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3E1B7C21-F98B-274B-B905-E437214DE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883" y="5126831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R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C80ED9F5-4D9F-EE49-A1C8-149025B5306D}"/>
              </a:ext>
            </a:extLst>
          </p:cNvPr>
          <p:cNvSpPr txBox="1">
            <a:spLocks noChangeArrowheads="1"/>
          </p:cNvSpPr>
          <p:nvPr/>
        </p:nvSpPr>
        <p:spPr bwMode="auto">
          <a:xfrm rot="2809833">
            <a:off x="3059239" y="4105275"/>
            <a:ext cx="1493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cs typeface="ＭＳ Ｐゴシック" charset="0"/>
              </a:rPr>
              <a:t>“Fresnel zone”</a:t>
            </a: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0710B991-08A9-044C-BD2C-A994EDB74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396" y="5949156"/>
            <a:ext cx="709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= 1500 m/s, </a:t>
            </a:r>
            <a:r>
              <a:rPr lang="en-US" i="1" dirty="0">
                <a:latin typeface="Times New Roman" charset="0"/>
                <a:cs typeface="ＭＳ Ｐゴシック" charset="0"/>
              </a:rPr>
              <a:t>f</a:t>
            </a:r>
            <a:r>
              <a:rPr lang="en-US" i="1" dirty="0">
                <a:solidFill>
                  <a:schemeClr val="accent2"/>
                </a:solidFill>
                <a:latin typeface="Times New Roman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= 150 Hz, </a:t>
            </a:r>
            <a:r>
              <a:rPr lang="en-US" i="1" dirty="0">
                <a:latin typeface="Times New Roman" charset="0"/>
                <a:cs typeface="ＭＳ Ｐゴシック" charset="0"/>
              </a:rPr>
              <a:t>h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= 20 m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 </a:t>
            </a:r>
            <a:r>
              <a:rPr lang="en-US" i="1" dirty="0">
                <a:latin typeface="Times New Roman" charset="0"/>
                <a:cs typeface="ＭＳ Ｐゴシック" charset="0"/>
              </a:rPr>
              <a:t>R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= 10 m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2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0">
            <a:extLst>
              <a:ext uri="{FF2B5EF4-FFF2-40B4-BE49-F238E27FC236}">
                <a16:creationId xmlns:a16="http://schemas.microsoft.com/office/drawing/2014/main" id="{B0A5D89F-6C6F-FC29-1618-FDAB36196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974" y="2201410"/>
            <a:ext cx="857959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 Continued:</a:t>
            </a:r>
            <a:r>
              <a:rPr lang="en-US" i="1" dirty="0">
                <a:solidFill>
                  <a:srgbClr val="FF3300"/>
                </a:solidFill>
                <a:latin typeface="Arial Black" charset="0"/>
              </a:rPr>
              <a:t> </a:t>
            </a:r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pPr eaLnBrk="1" hangingPunct="1"/>
            <a:r>
              <a:rPr lang="en-US" dirty="0">
                <a:solidFill>
                  <a:srgbClr val="0039AC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Dipping Layer Problem:</a:t>
            </a:r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Using 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on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–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plot:                       (works for 1-layer!)</a:t>
            </a:r>
          </a:p>
          <a:p>
            <a:pPr eaLnBrk="1" hangingPunct="1"/>
            <a:endParaRPr lang="en-US" sz="600" dirty="0">
              <a:solidFill>
                <a:srgbClr val="0039AC"/>
              </a:solidFill>
              <a:sym typeface="Symbol" charset="0"/>
            </a:endParaRP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Using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i="1" baseline="-25000" dirty="0">
                <a:latin typeface="Times New Roman" charset="0"/>
              </a:rPr>
              <a:t>DMO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approximation on a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i="1" baseline="-25000" dirty="0">
                <a:latin typeface="Times New Roman" charset="0"/>
              </a:rPr>
              <a:t>NMO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 err="1">
                <a:solidFill>
                  <a:srgbClr val="0039AC"/>
                </a:solidFill>
                <a:sym typeface="Symbol" charset="0"/>
              </a:rPr>
              <a:t>vs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plot:</a:t>
            </a:r>
            <a:endParaRPr lang="en-US" u="sng" dirty="0">
              <a:solidFill>
                <a:srgbClr val="0039AC"/>
              </a:solidFill>
            </a:endParaRPr>
          </a:p>
          <a:p>
            <a:pPr eaLnBrk="1" hangingPunct="1"/>
            <a:endParaRPr lang="en-US" sz="6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                                                                   </a:t>
            </a:r>
            <a:r>
              <a:rPr lang="en-US" dirty="0">
                <a:solidFill>
                  <a:srgbClr val="0039AC"/>
                </a:solidFill>
              </a:rPr>
              <a:t>(works for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solidFill>
                  <a:srgbClr val="0039AC"/>
                </a:solidFill>
              </a:rPr>
              <a:t>-layers!)</a:t>
            </a:r>
            <a:endParaRPr lang="en-US" u="sng" dirty="0">
              <a:solidFill>
                <a:srgbClr val="0039A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8652C-D573-49BA-C02D-EBB94DBAE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85" y="2811010"/>
            <a:ext cx="18113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FB43CE-4D3D-EC21-1530-3FCCB6BB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00023"/>
            <a:ext cx="21621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86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3">
            <a:extLst>
              <a:ext uri="{FF2B5EF4-FFF2-40B4-BE49-F238E27FC236}">
                <a16:creationId xmlns:a16="http://schemas.microsoft.com/office/drawing/2014/main" id="{5A24E5F3-8465-3249-B3A6-7D9C48901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753" y="1074510"/>
            <a:ext cx="8286493" cy="470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Some practical considerations (a reminder!):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For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 –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methods &amp; Dix Equations: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Dix equation approximation of </a:t>
            </a:r>
            <a:r>
              <a:rPr lang="en-US" i="1" dirty="0" err="1">
                <a:latin typeface="Times New Roman" charset="0"/>
              </a:rPr>
              <a:t>V</a:t>
            </a:r>
            <a:r>
              <a:rPr lang="en-US" i="1" baseline="-25000" dirty="0" err="1">
                <a:latin typeface="Times New Roman" charset="0"/>
              </a:rPr>
              <a:t>rms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 most valid for </a:t>
            </a:r>
          </a:p>
          <a:p>
            <a:r>
              <a:rPr lang="en-US" dirty="0">
                <a:solidFill>
                  <a:srgbClr val="0039AC"/>
                </a:solidFill>
              </a:rPr>
              <a:t>   small-offset (near-vertical) rays; validity of approximations</a:t>
            </a:r>
          </a:p>
          <a:p>
            <a:r>
              <a:rPr lang="en-US" dirty="0">
                <a:solidFill>
                  <a:srgbClr val="0039AC"/>
                </a:solidFill>
              </a:rPr>
              <a:t>   decreases with distance (but increases with depth)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For reflection seismic in general: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NMO approximations in terms of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-25000" dirty="0">
                <a:latin typeface="Times New Roman" charset="0"/>
              </a:rPr>
              <a:t>0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require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&lt;&lt; 2</a:t>
            </a:r>
            <a:r>
              <a:rPr lang="en-US" i="1" dirty="0">
                <a:latin typeface="Times New Roman" charset="0"/>
              </a:rPr>
              <a:t>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(i.e., </a:t>
            </a:r>
          </a:p>
          <a:p>
            <a:r>
              <a:rPr lang="en-US" dirty="0">
                <a:solidFill>
                  <a:srgbClr val="0039AC"/>
                </a:solidFill>
              </a:rPr>
              <a:t>   small-offset, near-vertical rays)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Reflections from shallow interfaces will be overwhelmed</a:t>
            </a:r>
          </a:p>
          <a:p>
            <a:r>
              <a:rPr lang="en-US" dirty="0">
                <a:solidFill>
                  <a:srgbClr val="0039AC"/>
                </a:solidFill>
              </a:rPr>
              <a:t>   by other arrivals at small-offsets</a:t>
            </a:r>
          </a:p>
        </p:txBody>
      </p:sp>
    </p:spTree>
    <p:extLst>
      <p:ext uri="{BB962C8B-B14F-4D97-AF65-F5344CB8AC3E}">
        <p14:creationId xmlns:p14="http://schemas.microsoft.com/office/powerpoint/2010/main" val="140599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1">
            <a:extLst>
              <a:ext uri="{FF2B5EF4-FFF2-40B4-BE49-F238E27FC236}">
                <a16:creationId xmlns:a16="http://schemas.microsoft.com/office/drawing/2014/main" id="{448103F7-3CD8-314C-9B72-D7F693618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1675" r="4411"/>
          <a:stretch>
            <a:fillRect/>
          </a:stretch>
        </p:blipFill>
        <p:spPr bwMode="auto">
          <a:xfrm>
            <a:off x="1778794" y="1379538"/>
            <a:ext cx="8253412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9812BB92-7A8A-3644-BEF8-462C84D6C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981" y="176213"/>
            <a:ext cx="81259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Burger refers to an “optimal window” at distances beyond</a:t>
            </a:r>
          </a:p>
          <a:p>
            <a:r>
              <a:rPr lang="en-US" dirty="0">
                <a:solidFill>
                  <a:srgbClr val="0039AC"/>
                </a:solidFill>
              </a:rPr>
              <a:t>interference from low-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waves, but also must get beyond</a:t>
            </a:r>
          </a:p>
          <a:p>
            <a:r>
              <a:rPr lang="en-US" dirty="0">
                <a:solidFill>
                  <a:srgbClr val="0039AC"/>
                </a:solidFill>
              </a:rPr>
              <a:t>direct &amp; refracted wave interference to observe confidently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071CA27-7767-AB48-8A68-49CC15396F0F}"/>
              </a:ext>
            </a:extLst>
          </p:cNvPr>
          <p:cNvSpPr>
            <a:spLocks/>
          </p:cNvSpPr>
          <p:nvPr/>
        </p:nvSpPr>
        <p:spPr bwMode="auto">
          <a:xfrm>
            <a:off x="3591719" y="2005013"/>
            <a:ext cx="6037262" cy="3744913"/>
          </a:xfrm>
          <a:custGeom>
            <a:avLst/>
            <a:gdLst>
              <a:gd name="T0" fmla="*/ 1572577370 w 3803"/>
              <a:gd name="T1" fmla="*/ 2147483647 h 2359"/>
              <a:gd name="T2" fmla="*/ 0 w 3803"/>
              <a:gd name="T3" fmla="*/ 0 h 2359"/>
              <a:gd name="T4" fmla="*/ 2147483647 w 3803"/>
              <a:gd name="T5" fmla="*/ 2147483647 h 2359"/>
              <a:gd name="T6" fmla="*/ 2147483647 w 3803"/>
              <a:gd name="T7" fmla="*/ 2147483647 h 2359"/>
              <a:gd name="T8" fmla="*/ 1572577370 w 3803"/>
              <a:gd name="T9" fmla="*/ 2147483647 h 23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03" h="2359">
                <a:moveTo>
                  <a:pt x="624" y="2359"/>
                </a:moveTo>
                <a:lnTo>
                  <a:pt x="0" y="0"/>
                </a:lnTo>
                <a:lnTo>
                  <a:pt x="3803" y="1247"/>
                </a:lnTo>
                <a:lnTo>
                  <a:pt x="3803" y="2338"/>
                </a:lnTo>
                <a:lnTo>
                  <a:pt x="624" y="2359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43B18ED-A15A-FF44-BE60-83BE4AB9E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706" y="3405188"/>
            <a:ext cx="134844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“Optimal</a:t>
            </a:r>
          </a:p>
          <a:p>
            <a:r>
              <a:rPr lang="en-US" dirty="0">
                <a:solidFill>
                  <a:srgbClr val="0039AC"/>
                </a:solidFill>
              </a:rPr>
              <a:t>window”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C16D6E4-D4F2-584A-9EF9-ED86F7C19EEB}"/>
              </a:ext>
            </a:extLst>
          </p:cNvPr>
          <p:cNvSpPr>
            <a:spLocks/>
          </p:cNvSpPr>
          <p:nvPr/>
        </p:nvSpPr>
        <p:spPr bwMode="auto">
          <a:xfrm>
            <a:off x="3680619" y="1408113"/>
            <a:ext cx="6732587" cy="1117600"/>
          </a:xfrm>
          <a:custGeom>
            <a:avLst/>
            <a:gdLst>
              <a:gd name="T0" fmla="*/ 0 w 4241"/>
              <a:gd name="T1" fmla="*/ 173891575 h 704"/>
              <a:gd name="T2" fmla="*/ 2147483647 w 4241"/>
              <a:gd name="T3" fmla="*/ 1774190000 h 704"/>
              <a:gd name="T4" fmla="*/ 2147483647 w 4241"/>
              <a:gd name="T5" fmla="*/ 0 h 704"/>
              <a:gd name="T6" fmla="*/ 0 w 4241"/>
              <a:gd name="T7" fmla="*/ 173891575 h 7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41" h="704">
                <a:moveTo>
                  <a:pt x="0" y="69"/>
                </a:moveTo>
                <a:lnTo>
                  <a:pt x="4241" y="704"/>
                </a:lnTo>
                <a:lnTo>
                  <a:pt x="4235" y="0"/>
                </a:lnTo>
                <a:lnTo>
                  <a:pt x="0" y="69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9A5781F1-43D7-6647-807A-269FAB496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106" y="1576388"/>
            <a:ext cx="259718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  <a:cs typeface="+mn-cs"/>
              </a:rPr>
              <a:t>(Industry seismic)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E36F6F-AC56-5A7A-7F17-79957C75543B}"/>
              </a:ext>
            </a:extLst>
          </p:cNvPr>
          <p:cNvSpPr txBox="1"/>
          <p:nvPr/>
        </p:nvSpPr>
        <p:spPr>
          <a:xfrm rot="1039545">
            <a:off x="6897121" y="2610257"/>
            <a:ext cx="15824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wave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29C7D-14FE-B5B2-DA26-889FC26D7299}"/>
              </a:ext>
            </a:extLst>
          </p:cNvPr>
          <p:cNvSpPr txBox="1"/>
          <p:nvPr/>
        </p:nvSpPr>
        <p:spPr>
          <a:xfrm rot="539780">
            <a:off x="8613794" y="2598755"/>
            <a:ext cx="1069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wave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A5B40-34A9-62DC-453A-CC53F98AD1E4}"/>
              </a:ext>
            </a:extLst>
          </p:cNvPr>
          <p:cNvSpPr txBox="1"/>
          <p:nvPr/>
        </p:nvSpPr>
        <p:spPr>
          <a:xfrm rot="2343172">
            <a:off x="2289025" y="1788869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92F54-745D-E4BE-64C2-BD36FF8DE8FE}"/>
              </a:ext>
            </a:extLst>
          </p:cNvPr>
          <p:cNvSpPr txBox="1"/>
          <p:nvPr/>
        </p:nvSpPr>
        <p:spPr>
          <a:xfrm rot="4514080">
            <a:off x="2655654" y="3407779"/>
            <a:ext cx="1236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Refraction</a:t>
            </a:r>
          </a:p>
        </p:txBody>
      </p:sp>
    </p:spTree>
    <p:extLst>
      <p:ext uri="{BB962C8B-B14F-4D97-AF65-F5344CB8AC3E}">
        <p14:creationId xmlns:p14="http://schemas.microsoft.com/office/powerpoint/2010/main" val="230360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>
            <a:extLst>
              <a:ext uri="{FF2B5EF4-FFF2-40B4-BE49-F238E27FC236}">
                <a16:creationId xmlns:a16="http://schemas.microsoft.com/office/drawing/2014/main" id="{9EF86B05-5D74-0A41-97BE-431838B54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378292"/>
            <a:ext cx="79210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Practical considerations cont’d: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Multiples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are waves that travel the two-way travel path</a:t>
            </a:r>
          </a:p>
          <a:p>
            <a:r>
              <a:rPr lang="en-US" dirty="0">
                <a:solidFill>
                  <a:srgbClr val="0039AC"/>
                </a:solidFill>
              </a:rPr>
              <a:t>   between two interfaces more than once: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579193-E0A8-BF47-B03A-6F516AA22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2216617"/>
            <a:ext cx="7848600" cy="1828800"/>
          </a:xfrm>
          <a:prstGeom prst="rect">
            <a:avLst/>
          </a:prstGeom>
          <a:solidFill>
            <a:srgbClr val="F2D9D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E0C10378-6992-7949-9E4F-5C383F350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1791167"/>
            <a:ext cx="457200" cy="304800"/>
          </a:xfrm>
          <a:prstGeom prst="cloudCallout">
            <a:avLst>
              <a:gd name="adj1" fmla="val -9375"/>
              <a:gd name="adj2" fmla="val 9427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DFEAA64E-D6FA-574C-8917-69092296A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563" y="2029292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47E8F7-58E3-9346-8337-788FABF4C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4045417"/>
            <a:ext cx="7848600" cy="3825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12379E35-C71E-BB4B-986A-001556CD4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9550" y="2216617"/>
            <a:ext cx="1725613" cy="1814513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5C401038-D828-2040-8062-A8ABBAE0B2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9925" y="2219792"/>
            <a:ext cx="1725613" cy="1814513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10">
            <a:extLst>
              <a:ext uri="{FF2B5EF4-FFF2-40B4-BE49-F238E27FC236}">
                <a16:creationId xmlns:a16="http://schemas.microsoft.com/office/drawing/2014/main" id="{9CF03788-61B5-7B4F-9D61-DBC9A6D32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2725" y="2207092"/>
            <a:ext cx="866775" cy="1831975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204EAFD8-FF33-5D45-9BCE-CD204B50A1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9975" y="2210267"/>
            <a:ext cx="866775" cy="1851025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12">
            <a:extLst>
              <a:ext uri="{FF2B5EF4-FFF2-40B4-BE49-F238E27FC236}">
                <a16:creationId xmlns:a16="http://schemas.microsoft.com/office/drawing/2014/main" id="{6409B436-D7F9-AD48-8CCE-BF45BCF6E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3575" y="2210267"/>
            <a:ext cx="866775" cy="1831975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Line 13">
            <a:extLst>
              <a:ext uri="{FF2B5EF4-FFF2-40B4-BE49-F238E27FC236}">
                <a16:creationId xmlns:a16="http://schemas.microsoft.com/office/drawing/2014/main" id="{B26D189E-871F-EC46-86B7-FBC59C6CE5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0825" y="2213442"/>
            <a:ext cx="866775" cy="1851025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AutoShape 14">
            <a:extLst>
              <a:ext uri="{FF2B5EF4-FFF2-40B4-BE49-F238E27FC236}">
                <a16:creationId xmlns:a16="http://schemas.microsoft.com/office/drawing/2014/main" id="{36D0BFFE-D8B9-8645-BB09-B94D3A65B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022942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2" name="Line 15">
            <a:extLst>
              <a:ext uri="{FF2B5EF4-FFF2-40B4-BE49-F238E27FC236}">
                <a16:creationId xmlns:a16="http://schemas.microsoft.com/office/drawing/2014/main" id="{6C7F1794-FA7A-1C4F-9D8D-F2EF0288B8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5375" y="2210267"/>
            <a:ext cx="1725613" cy="1814513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Line 16">
            <a:extLst>
              <a:ext uri="{FF2B5EF4-FFF2-40B4-BE49-F238E27FC236}">
                <a16:creationId xmlns:a16="http://schemas.microsoft.com/office/drawing/2014/main" id="{EEEDBB82-554C-FB40-9735-9BBB34FB0E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05750" y="2213442"/>
            <a:ext cx="1725613" cy="1814513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AutoShape 17">
            <a:extLst>
              <a:ext uri="{FF2B5EF4-FFF2-40B4-BE49-F238E27FC236}">
                <a16:creationId xmlns:a16="http://schemas.microsoft.com/office/drawing/2014/main" id="{B11FA270-9ECA-AC47-9D51-D2866F5D4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813" y="2024530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5" name="Text Box 18">
            <a:extLst>
              <a:ext uri="{FF2B5EF4-FFF2-40B4-BE49-F238E27FC236}">
                <a16:creationId xmlns:a16="http://schemas.microsoft.com/office/drawing/2014/main" id="{56DAB7D9-A49C-5D42-81FD-B283C413F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4540717"/>
            <a:ext cx="75328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Recognizable as having: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About twice the travel-time of the primary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The same apparent velocity but twice the thickness</a:t>
            </a:r>
          </a:p>
          <a:p>
            <a:r>
              <a:rPr lang="en-US" dirty="0">
                <a:solidFill>
                  <a:srgbClr val="0039AC"/>
                </a:solidFill>
              </a:rPr>
              <a:t>   from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 –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analysis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Less move-out and lower amplitude than the primary</a:t>
            </a:r>
          </a:p>
        </p:txBody>
      </p:sp>
      <p:sp>
        <p:nvSpPr>
          <p:cNvPr id="36" name="Text Box 19">
            <a:extLst>
              <a:ext uri="{FF2B5EF4-FFF2-40B4-BE49-F238E27FC236}">
                <a16:creationId xmlns:a16="http://schemas.microsoft.com/office/drawing/2014/main" id="{19CE5EED-09D4-F94D-A58E-8B184DCDB8CC}"/>
              </a:ext>
            </a:extLst>
          </p:cNvPr>
          <p:cNvSpPr txBox="1">
            <a:spLocks noChangeArrowheads="1"/>
          </p:cNvSpPr>
          <p:nvPr/>
        </p:nvSpPr>
        <p:spPr bwMode="auto">
          <a:xfrm rot="-3839645">
            <a:off x="3616325" y="2580155"/>
            <a:ext cx="873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b="1" i="1">
                <a:solidFill>
                  <a:srgbClr val="FF0501"/>
                </a:solidFill>
                <a:latin typeface="Times New Roman" charset="0"/>
              </a:rPr>
              <a:t>Primary</a:t>
            </a:r>
          </a:p>
        </p:txBody>
      </p:sp>
      <p:sp>
        <p:nvSpPr>
          <p:cNvPr id="37" name="Text Box 20">
            <a:extLst>
              <a:ext uri="{FF2B5EF4-FFF2-40B4-BE49-F238E27FC236}">
                <a16:creationId xmlns:a16="http://schemas.microsoft.com/office/drawing/2014/main" id="{BBF6E6EA-497F-5748-A24C-FD845F55D0E7}"/>
              </a:ext>
            </a:extLst>
          </p:cNvPr>
          <p:cNvSpPr txBox="1">
            <a:spLocks noChangeArrowheads="1"/>
          </p:cNvSpPr>
          <p:nvPr/>
        </p:nvSpPr>
        <p:spPr bwMode="auto">
          <a:xfrm rot="-2788650">
            <a:off x="4999037" y="2615080"/>
            <a:ext cx="873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b="1" i="1">
                <a:solidFill>
                  <a:srgbClr val="FF0501"/>
                </a:solidFill>
                <a:latin typeface="Times New Roman" charset="0"/>
              </a:rPr>
              <a:t>Primary</a:t>
            </a:r>
          </a:p>
        </p:txBody>
      </p:sp>
      <p:sp>
        <p:nvSpPr>
          <p:cNvPr id="38" name="Text Box 21">
            <a:extLst>
              <a:ext uri="{FF2B5EF4-FFF2-40B4-BE49-F238E27FC236}">
                <a16:creationId xmlns:a16="http://schemas.microsoft.com/office/drawing/2014/main" id="{F1F1D8B4-5E95-7A4B-B93A-7A2D7AE64A98}"/>
              </a:ext>
            </a:extLst>
          </p:cNvPr>
          <p:cNvSpPr txBox="1">
            <a:spLocks noChangeArrowheads="1"/>
          </p:cNvSpPr>
          <p:nvPr/>
        </p:nvSpPr>
        <p:spPr bwMode="auto">
          <a:xfrm rot="-3839645">
            <a:off x="5163567" y="2880778"/>
            <a:ext cx="9060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b="1" i="1" dirty="0">
                <a:solidFill>
                  <a:srgbClr val="0039AC"/>
                </a:solidFill>
                <a:latin typeface="Times New Roman" charset="0"/>
              </a:rPr>
              <a:t>Multiple</a:t>
            </a:r>
          </a:p>
        </p:txBody>
      </p:sp>
      <p:sp>
        <p:nvSpPr>
          <p:cNvPr id="39" name="Text Box 22">
            <a:extLst>
              <a:ext uri="{FF2B5EF4-FFF2-40B4-BE49-F238E27FC236}">
                <a16:creationId xmlns:a16="http://schemas.microsoft.com/office/drawing/2014/main" id="{7EAC6001-AACB-8343-8740-952070DF32B1}"/>
              </a:ext>
            </a:extLst>
          </p:cNvPr>
          <p:cNvSpPr txBox="1">
            <a:spLocks noChangeArrowheads="1"/>
          </p:cNvSpPr>
          <p:nvPr/>
        </p:nvSpPr>
        <p:spPr bwMode="auto">
          <a:xfrm rot="-2788650">
            <a:off x="8219505" y="2844265"/>
            <a:ext cx="9060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b="1" i="1">
                <a:solidFill>
                  <a:srgbClr val="0039AC"/>
                </a:solidFill>
                <a:latin typeface="Times New Roman" charset="0"/>
              </a:rPr>
              <a:t>Multiple</a:t>
            </a:r>
          </a:p>
        </p:txBody>
      </p:sp>
      <p:sp>
        <p:nvSpPr>
          <p:cNvPr id="40" name="Line 23">
            <a:extLst>
              <a:ext uri="{FF2B5EF4-FFF2-40B4-BE49-F238E27FC236}">
                <a16:creationId xmlns:a16="http://schemas.microsoft.com/office/drawing/2014/main" id="{97A4F67C-1E63-EC4F-8F4C-BC14D235A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3150" y="4059705"/>
            <a:ext cx="866775" cy="1851025"/>
          </a:xfrm>
          <a:prstGeom prst="line">
            <a:avLst/>
          </a:prstGeom>
          <a:noFill/>
          <a:ln w="38100">
            <a:solidFill>
              <a:srgbClr val="00FF02">
                <a:alpha val="50195"/>
              </a:srgbClr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Line 24">
            <a:extLst>
              <a:ext uri="{FF2B5EF4-FFF2-40B4-BE49-F238E27FC236}">
                <a16:creationId xmlns:a16="http://schemas.microsoft.com/office/drawing/2014/main" id="{C04A0EEC-F9CD-7B4E-8E51-1E037DD8B1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6750" y="4059705"/>
            <a:ext cx="866775" cy="1831975"/>
          </a:xfrm>
          <a:prstGeom prst="line">
            <a:avLst/>
          </a:prstGeom>
          <a:noFill/>
          <a:ln w="38100">
            <a:solidFill>
              <a:srgbClr val="00FF02">
                <a:alpha val="50195"/>
              </a:srgbClr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6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>
            <a:extLst>
              <a:ext uri="{FF2B5EF4-FFF2-40B4-BE49-F238E27FC236}">
                <a16:creationId xmlns:a16="http://schemas.microsoft.com/office/drawing/2014/main" id="{9EF86B05-5D74-0A41-97BE-431838B54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378292"/>
            <a:ext cx="79210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Practical considerations cont’d: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Multiples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are waves that travel the two-way travel path</a:t>
            </a:r>
          </a:p>
          <a:p>
            <a:r>
              <a:rPr lang="en-US" dirty="0">
                <a:solidFill>
                  <a:srgbClr val="0039AC"/>
                </a:solidFill>
              </a:rPr>
              <a:t>   between two interfaces more than once: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579193-E0A8-BF47-B03A-6F516AA22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2216617"/>
            <a:ext cx="7848600" cy="1828800"/>
          </a:xfrm>
          <a:prstGeom prst="rect">
            <a:avLst/>
          </a:prstGeom>
          <a:solidFill>
            <a:srgbClr val="F2D9D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E0C10378-6992-7949-9E4F-5C383F350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1791167"/>
            <a:ext cx="457200" cy="304800"/>
          </a:xfrm>
          <a:prstGeom prst="cloudCallout">
            <a:avLst>
              <a:gd name="adj1" fmla="val -9375"/>
              <a:gd name="adj2" fmla="val 9427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DFEAA64E-D6FA-574C-8917-69092296A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563" y="2029292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47E8F7-58E3-9346-8337-788FABF4C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4045417"/>
            <a:ext cx="7848600" cy="3825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12379E35-C71E-BB4B-986A-001556CD4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9550" y="2216617"/>
            <a:ext cx="3455988" cy="1828800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5C401038-D828-2040-8062-A8ABBAE0B2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2043" y="2219791"/>
            <a:ext cx="3439320" cy="1823807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AutoShape 14">
            <a:extLst>
              <a:ext uri="{FF2B5EF4-FFF2-40B4-BE49-F238E27FC236}">
                <a16:creationId xmlns:a16="http://schemas.microsoft.com/office/drawing/2014/main" id="{36D0BFFE-D8B9-8645-BB09-B94D3A65B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022942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2" name="Line 15">
            <a:extLst>
              <a:ext uri="{FF2B5EF4-FFF2-40B4-BE49-F238E27FC236}">
                <a16:creationId xmlns:a16="http://schemas.microsoft.com/office/drawing/2014/main" id="{6C7F1794-FA7A-1C4F-9D8D-F2EF0288B8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5375" y="2210267"/>
            <a:ext cx="1725613" cy="1814513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Line 16">
            <a:extLst>
              <a:ext uri="{FF2B5EF4-FFF2-40B4-BE49-F238E27FC236}">
                <a16:creationId xmlns:a16="http://schemas.microsoft.com/office/drawing/2014/main" id="{EEEDBB82-554C-FB40-9735-9BBB34FB0E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05750" y="2213442"/>
            <a:ext cx="1725613" cy="1814513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AutoShape 17">
            <a:extLst>
              <a:ext uri="{FF2B5EF4-FFF2-40B4-BE49-F238E27FC236}">
                <a16:creationId xmlns:a16="http://schemas.microsoft.com/office/drawing/2014/main" id="{B11FA270-9ECA-AC47-9D51-D2866F5D4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813" y="2024530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5" name="Text Box 18">
            <a:extLst>
              <a:ext uri="{FF2B5EF4-FFF2-40B4-BE49-F238E27FC236}">
                <a16:creationId xmlns:a16="http://schemas.microsoft.com/office/drawing/2014/main" id="{56DAB7D9-A49C-5D42-81FD-B283C413F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4540717"/>
            <a:ext cx="81964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The furthest reflection image point for a primary reflection</a:t>
            </a:r>
          </a:p>
          <a:p>
            <a:r>
              <a:rPr lang="en-US" dirty="0">
                <a:solidFill>
                  <a:srgbClr val="0039AC"/>
                </a:solidFill>
              </a:rPr>
              <a:t>is ~half the distance to the furthest geophone…</a:t>
            </a:r>
          </a:p>
          <a:p>
            <a:r>
              <a:rPr lang="en-US" dirty="0">
                <a:solidFill>
                  <a:srgbClr val="0039AC"/>
                </a:solidFill>
              </a:rPr>
              <a:t>But the furthest image point for a first multiple extends to</a:t>
            </a:r>
          </a:p>
          <a:p>
            <a:r>
              <a:rPr lang="en-US" dirty="0">
                <a:solidFill>
                  <a:srgbClr val="0039AC"/>
                </a:solidFill>
              </a:rPr>
              <a:t>¾ the distance (and higher multiples further!). Thus,</a:t>
            </a:r>
          </a:p>
          <a:p>
            <a:r>
              <a:rPr lang="en-US" dirty="0">
                <a:solidFill>
                  <a:srgbClr val="0039AC"/>
                </a:solidFill>
              </a:rPr>
              <a:t>multiples (if used!) can extend the profile imaging aperture.</a:t>
            </a:r>
          </a:p>
        </p:txBody>
      </p:sp>
      <p:sp>
        <p:nvSpPr>
          <p:cNvPr id="37" name="Text Box 20">
            <a:extLst>
              <a:ext uri="{FF2B5EF4-FFF2-40B4-BE49-F238E27FC236}">
                <a16:creationId xmlns:a16="http://schemas.microsoft.com/office/drawing/2014/main" id="{BBF6E6EA-497F-5748-A24C-FD845F55D0E7}"/>
              </a:ext>
            </a:extLst>
          </p:cNvPr>
          <p:cNvSpPr txBox="1">
            <a:spLocks noChangeArrowheads="1"/>
          </p:cNvSpPr>
          <p:nvPr/>
        </p:nvSpPr>
        <p:spPr bwMode="auto">
          <a:xfrm rot="19906633">
            <a:off x="7672459" y="2642225"/>
            <a:ext cx="873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b="1" i="1" dirty="0">
                <a:solidFill>
                  <a:srgbClr val="FF0501"/>
                </a:solidFill>
                <a:latin typeface="Times New Roman" charset="0"/>
              </a:rPr>
              <a:t>Primary</a:t>
            </a:r>
          </a:p>
        </p:txBody>
      </p:sp>
      <p:sp>
        <p:nvSpPr>
          <p:cNvPr id="38" name="Text Box 21">
            <a:extLst>
              <a:ext uri="{FF2B5EF4-FFF2-40B4-BE49-F238E27FC236}">
                <a16:creationId xmlns:a16="http://schemas.microsoft.com/office/drawing/2014/main" id="{F1F1D8B4-5E95-7A4B-B93A-7A2D7AE64A98}"/>
              </a:ext>
            </a:extLst>
          </p:cNvPr>
          <p:cNvSpPr txBox="1">
            <a:spLocks noChangeArrowheads="1"/>
          </p:cNvSpPr>
          <p:nvPr/>
        </p:nvSpPr>
        <p:spPr bwMode="auto">
          <a:xfrm rot="18835666">
            <a:off x="4896213" y="2705638"/>
            <a:ext cx="9060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b="1" i="1" dirty="0">
                <a:solidFill>
                  <a:srgbClr val="0039AC"/>
                </a:solidFill>
                <a:latin typeface="Times New Roman" charset="0"/>
              </a:rPr>
              <a:t>Multiple</a:t>
            </a:r>
          </a:p>
        </p:txBody>
      </p:sp>
      <p:sp>
        <p:nvSpPr>
          <p:cNvPr id="39" name="Text Box 22">
            <a:extLst>
              <a:ext uri="{FF2B5EF4-FFF2-40B4-BE49-F238E27FC236}">
                <a16:creationId xmlns:a16="http://schemas.microsoft.com/office/drawing/2014/main" id="{7EAC6001-AACB-8343-8740-952070DF32B1}"/>
              </a:ext>
            </a:extLst>
          </p:cNvPr>
          <p:cNvSpPr txBox="1">
            <a:spLocks noChangeArrowheads="1"/>
          </p:cNvSpPr>
          <p:nvPr/>
        </p:nvSpPr>
        <p:spPr bwMode="auto">
          <a:xfrm rot="-2788650">
            <a:off x="8219505" y="2844265"/>
            <a:ext cx="9060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b="1" i="1">
                <a:solidFill>
                  <a:srgbClr val="0039AC"/>
                </a:solidFill>
                <a:latin typeface="Times New Roman" charset="0"/>
              </a:rPr>
              <a:t>Multiple</a:t>
            </a:r>
          </a:p>
        </p:txBody>
      </p:sp>
      <p:sp>
        <p:nvSpPr>
          <p:cNvPr id="3" name="Line 15">
            <a:extLst>
              <a:ext uri="{FF2B5EF4-FFF2-40B4-BE49-F238E27FC236}">
                <a16:creationId xmlns:a16="http://schemas.microsoft.com/office/drawing/2014/main" id="{F9A2EDEF-578B-CC6C-5A20-0D7C253276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8298" y="2214914"/>
            <a:ext cx="1725613" cy="1814513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Line 16">
            <a:extLst>
              <a:ext uri="{FF2B5EF4-FFF2-40B4-BE49-F238E27FC236}">
                <a16:creationId xmlns:a16="http://schemas.microsoft.com/office/drawing/2014/main" id="{99C04194-5749-5F6C-61D8-BD20B94CED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8673" y="2218089"/>
            <a:ext cx="1725613" cy="1814513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3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id="{339CC389-EE78-7742-B684-544CB4B77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580" y="597694"/>
            <a:ext cx="457200" cy="304800"/>
          </a:xfrm>
          <a:prstGeom prst="cloudCallout">
            <a:avLst>
              <a:gd name="adj1" fmla="val -9375"/>
              <a:gd name="adj2" fmla="val 89065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3958CFCE-B7F0-824A-9AC7-970156F85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873" y="826294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EF5F9130-B23A-194D-857C-9C3C9F964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498" y="826294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E7E67A1A-B7F1-5C43-81C6-03798B2AB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23" y="826294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8B0E82E4-2872-F442-BBF0-D45A97E68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8335" y="826294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D50817D2-A0F9-754E-BFFB-98144E682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3960" y="826294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AE7CE1A6-8DA7-BF4C-8442-49E02A2C2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173" y="826294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085BD9AE-3473-134C-B41D-A1F570AF3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798" y="826294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E72FC760-A895-AE46-9AEA-B70B0A8D9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423" y="826294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09A6A291-A930-5F4E-A004-212C61CED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635" y="826294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070B65B7-F7AC-244D-9A86-9D1855974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5260" y="826294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CDED967C-0960-C348-AB01-01AE02173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2473" y="826294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7" name="AutoShape 15">
            <a:extLst>
              <a:ext uri="{FF2B5EF4-FFF2-40B4-BE49-F238E27FC236}">
                <a16:creationId xmlns:a16="http://schemas.microsoft.com/office/drawing/2014/main" id="{AC66ACC3-A1F4-E446-A079-E43086093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8560" y="562769"/>
            <a:ext cx="457200" cy="304800"/>
          </a:xfrm>
          <a:prstGeom prst="cloudCallout">
            <a:avLst>
              <a:gd name="adj1" fmla="val -13889"/>
              <a:gd name="adj2" fmla="val 101565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5F128E-9095-D845-B4EF-76290AADE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510" y="1019969"/>
            <a:ext cx="7924800" cy="838200"/>
          </a:xfrm>
          <a:prstGeom prst="rect">
            <a:avLst/>
          </a:prstGeom>
          <a:solidFill>
            <a:srgbClr val="F2D9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C05BEECC-186E-C64F-B1B2-EEAB18F8C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23" y="983457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V</a:t>
            </a:r>
            <a:r>
              <a:rPr lang="en-US" i="1" baseline="-25000">
                <a:latin typeface="Times New Roman" charset="0"/>
              </a:rPr>
              <a:t>1</a:t>
            </a: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162C0DC-74B4-5045-86B0-E6B48CAE4974}"/>
              </a:ext>
            </a:extLst>
          </p:cNvPr>
          <p:cNvSpPr>
            <a:spLocks/>
          </p:cNvSpPr>
          <p:nvPr/>
        </p:nvSpPr>
        <p:spPr bwMode="auto">
          <a:xfrm>
            <a:off x="2087510" y="1477169"/>
            <a:ext cx="7924800" cy="838200"/>
          </a:xfrm>
          <a:custGeom>
            <a:avLst/>
            <a:gdLst>
              <a:gd name="T0" fmla="*/ 0 w 4992"/>
              <a:gd name="T1" fmla="*/ 0 h 528"/>
              <a:gd name="T2" fmla="*/ 2147483647 w 4992"/>
              <a:gd name="T3" fmla="*/ 0 h 528"/>
              <a:gd name="T4" fmla="*/ 2147483647 w 4992"/>
              <a:gd name="T5" fmla="*/ 604837500 h 528"/>
              <a:gd name="T6" fmla="*/ 2147483647 w 4992"/>
              <a:gd name="T7" fmla="*/ 604837500 h 528"/>
              <a:gd name="T8" fmla="*/ 2147483647 w 4992"/>
              <a:gd name="T9" fmla="*/ 1330642500 h 528"/>
              <a:gd name="T10" fmla="*/ 0 w 4992"/>
              <a:gd name="T11" fmla="*/ 1330642500 h 528"/>
              <a:gd name="T12" fmla="*/ 0 w 4992"/>
              <a:gd name="T13" fmla="*/ 0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992" h="528">
                <a:moveTo>
                  <a:pt x="0" y="0"/>
                </a:moveTo>
                <a:lnTo>
                  <a:pt x="2496" y="0"/>
                </a:lnTo>
                <a:lnTo>
                  <a:pt x="2496" y="240"/>
                </a:lnTo>
                <a:lnTo>
                  <a:pt x="4992" y="240"/>
                </a:lnTo>
                <a:lnTo>
                  <a:pt x="4992" y="528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18A17878-1942-C54F-BBA7-2920AADB3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23" y="1859757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V</a:t>
            </a:r>
            <a:r>
              <a:rPr lang="en-US" i="1" baseline="-25000">
                <a:latin typeface="Times New Roman" charset="0"/>
              </a:rPr>
              <a:t>2</a:t>
            </a:r>
            <a:endParaRPr lang="en-US"/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5A9A0292-D714-1948-BB85-8E1B7C054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10" y="107157"/>
            <a:ext cx="8547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Diffractions</a:t>
            </a:r>
            <a:r>
              <a:rPr lang="en-US" dirty="0">
                <a:solidFill>
                  <a:srgbClr val="0039AC"/>
                </a:solidFill>
              </a:rPr>
              <a:t>: Recall diffractions in the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refraction</a:t>
            </a:r>
            <a:r>
              <a:rPr lang="en-US" dirty="0">
                <a:solidFill>
                  <a:srgbClr val="0039AC"/>
                </a:solidFill>
              </a:rPr>
              <a:t> method:</a:t>
            </a:r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AB646B26-8AEB-944D-97DD-519039E23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0905" y="1037432"/>
            <a:ext cx="188913" cy="436562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5E46F1C6-0827-A84D-9574-A187A5585E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7597" y="1481797"/>
            <a:ext cx="1942789" cy="1721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18C54A10-BD95-5B40-B75C-2E1393B165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5460" y="1031082"/>
            <a:ext cx="188913" cy="436562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2DC77CC7-D253-024F-AB1D-7F51012F1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7273" y="1473994"/>
            <a:ext cx="3342031" cy="381342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25">
            <a:extLst>
              <a:ext uri="{FF2B5EF4-FFF2-40B4-BE49-F238E27FC236}">
                <a16:creationId xmlns:a16="http://schemas.microsoft.com/office/drawing/2014/main" id="{2418F1CB-2E15-904F-8510-C051C03844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1498" y="1858169"/>
            <a:ext cx="1830387" cy="3175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id="{49BBC2EF-1F75-694C-AA49-1867E5B445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83473" y="1015207"/>
            <a:ext cx="379412" cy="841375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BDEDD9-8018-034D-B9EF-2E9763E9E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11" y="2363399"/>
            <a:ext cx="7048501" cy="313435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" name="Line 29">
            <a:extLst>
              <a:ext uri="{FF2B5EF4-FFF2-40B4-BE49-F238E27FC236}">
                <a16:creationId xmlns:a16="http://schemas.microsoft.com/office/drawing/2014/main" id="{B586D4B3-2927-4548-9418-6F3562D35F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97824" y="4326875"/>
            <a:ext cx="1185863" cy="115061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3AA"/>
              </a:solidFill>
            </a:endParaRPr>
          </a:p>
        </p:txBody>
      </p:sp>
      <p:sp>
        <p:nvSpPr>
          <p:cNvPr id="34" name="Line 30">
            <a:extLst>
              <a:ext uri="{FF2B5EF4-FFF2-40B4-BE49-F238E27FC236}">
                <a16:creationId xmlns:a16="http://schemas.microsoft.com/office/drawing/2014/main" id="{4F0C899B-BC59-C64B-BB9E-9292C8EC4D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9949" y="4907812"/>
            <a:ext cx="595313" cy="577559"/>
          </a:xfrm>
          <a:prstGeom prst="line">
            <a:avLst/>
          </a:prstGeom>
          <a:noFill/>
          <a:ln w="25400">
            <a:solidFill>
              <a:srgbClr val="E3626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B942C235-C637-8441-AB03-9B9EF37C5F3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26049" y="3339508"/>
            <a:ext cx="2801938" cy="102339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43F4613-4CE8-974D-AAA5-FD149A665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486" y="5460603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48B88F6-C8D4-964B-B7BF-67424E1EA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237" y="3516266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26CB1E0-25F4-A84E-9C5B-F34C6D5D7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612" y="3246063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5A137CA-9707-044E-BEDC-1AA653F5E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737" y="2509759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AADF496-003A-AC41-8546-FEB5F9BD3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0861" y="3752694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6E719A1-5136-E746-AEEB-1A2AF0B20F8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74012" y="4326875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4677318-AA50-7448-8575-FEB51A6F1D3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86637" y="4117468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F5A9686-9CBC-7044-9BC9-4AAE63591D3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99262" y="3908060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448550A-3CD7-A245-9A31-806D350A1A4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11887" y="3698653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040E4F6-A410-7449-8426-3A3DA20BCF7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37136" y="3421695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07E7E25-779D-C241-9845-D83497EF68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49761" y="3320369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29EBF88-5C1A-0C48-87F0-4DA98E6775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24511" y="3529776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98A63AE-6EBC-864B-BE72-4F7C34A25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174" y="5171260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E131DD4-990D-894C-8094-6F9605DCC31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42412" y="5450470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AFD49CB-B63B-044B-A115-E7AEC64C3AD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64562" y="4883043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43B6E17-4F0A-CF4C-BFBB-8462FC48CAE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51937" y="5461728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E713007-6DFC-2B41-B017-84708154699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58249" y="5172386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D3CA223-A7B0-2B49-8272-4A03C2B760B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01037" y="4640986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57" name="Line 50">
            <a:extLst>
              <a:ext uri="{FF2B5EF4-FFF2-40B4-BE49-F238E27FC236}">
                <a16:creationId xmlns:a16="http://schemas.microsoft.com/office/drawing/2014/main" id="{3EFD18BB-9F62-EA4E-98F5-C4B0587211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44711" y="2597575"/>
            <a:ext cx="2801938" cy="102339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D33822B-6ECA-8B4B-AF5E-19A60C8D13B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16136" y="2577310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5DC96C1-E944-2C4C-A600-2E07C39A57B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86049" y="2779962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BE81AAC-36D3-F34A-B7AB-B3DDB1FA4A7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73424" y="3002880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1A0DFA3-8C96-B444-8396-757ECDFEDBB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60799" y="3212287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62" name="Line 55">
            <a:extLst>
              <a:ext uri="{FF2B5EF4-FFF2-40B4-BE49-F238E27FC236}">
                <a16:creationId xmlns:a16="http://schemas.microsoft.com/office/drawing/2014/main" id="{5C6A7932-A26F-B941-8F73-2A2FBA15C2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44786" y="3643486"/>
            <a:ext cx="3416300" cy="1247438"/>
          </a:xfrm>
          <a:prstGeom prst="line">
            <a:avLst/>
          </a:prstGeom>
          <a:noFill/>
          <a:ln w="25400">
            <a:solidFill>
              <a:srgbClr val="E3626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" name="Line 56">
            <a:extLst>
              <a:ext uri="{FF2B5EF4-FFF2-40B4-BE49-F238E27FC236}">
                <a16:creationId xmlns:a16="http://schemas.microsoft.com/office/drawing/2014/main" id="{52CD5D5A-FD3E-E74E-A079-F24795A1B5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0787" y="2356644"/>
            <a:ext cx="2782888" cy="1016639"/>
          </a:xfrm>
          <a:prstGeom prst="line">
            <a:avLst/>
          </a:prstGeom>
          <a:noFill/>
          <a:ln w="25400">
            <a:solidFill>
              <a:srgbClr val="E3626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AE41FD1-171E-B44B-9F91-65E3A065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236" y="4651119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9181230-E5A5-7A4B-A860-0C77E50B0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861" y="4881917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EFF57DF-4C92-4B4C-8364-66A096B29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199" y="4434956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385C280-6CAD-0D4F-8D47-4A00B21B8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574" y="4225549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DB97556-63D8-DE4B-B1E2-7EA2CC76B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0949" y="4002631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CB81E88-26BF-3541-A535-5CE547D4B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987" y="2935329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B55569E-40EF-5542-BE83-AA7FB56FC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362" y="2725922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" name="Text Box 64">
            <a:extLst>
              <a:ext uri="{FF2B5EF4-FFF2-40B4-BE49-F238E27FC236}">
                <a16:creationId xmlns:a16="http://schemas.microsoft.com/office/drawing/2014/main" id="{05E95527-2D36-6F40-91EA-7910312BC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957" y="5563394"/>
            <a:ext cx="84160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Observationally, impossible to distinguish diffracted arrival</a:t>
            </a:r>
          </a:p>
          <a:p>
            <a:r>
              <a:rPr lang="en-US" dirty="0">
                <a:solidFill>
                  <a:srgbClr val="0039AC"/>
                </a:solidFill>
              </a:rPr>
              <a:t>associated with a step from a smooth thickness change over</a:t>
            </a:r>
          </a:p>
          <a:p>
            <a:r>
              <a:rPr lang="en-US" dirty="0">
                <a:solidFill>
                  <a:srgbClr val="0039AC"/>
                </a:solidFill>
              </a:rPr>
              <a:t>one wavelength (10–20 m for 100 Hz)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8B5B2CE6-05AD-B749-A80C-D1CBC498F17B}"/>
              </a:ext>
            </a:extLst>
          </p:cNvPr>
          <p:cNvSpPr>
            <a:spLocks/>
          </p:cNvSpPr>
          <p:nvPr/>
        </p:nvSpPr>
        <p:spPr bwMode="auto">
          <a:xfrm>
            <a:off x="4754510" y="1477169"/>
            <a:ext cx="2478088" cy="374650"/>
          </a:xfrm>
          <a:custGeom>
            <a:avLst/>
            <a:gdLst>
              <a:gd name="T0" fmla="*/ 0 w 1561"/>
              <a:gd name="T1" fmla="*/ 0 h 236"/>
              <a:gd name="T2" fmla="*/ 751006714 w 1561"/>
              <a:gd name="T3" fmla="*/ 42843450 h 236"/>
              <a:gd name="T4" fmla="*/ 1539816573 w 1561"/>
              <a:gd name="T5" fmla="*/ 153730325 h 236"/>
              <a:gd name="T6" fmla="*/ 2121971991 w 1561"/>
              <a:gd name="T7" fmla="*/ 294859075 h 236"/>
              <a:gd name="T8" fmla="*/ 2147483647 w 1561"/>
              <a:gd name="T9" fmla="*/ 420866888 h 236"/>
              <a:gd name="T10" fmla="*/ 2147483647 w 1561"/>
              <a:gd name="T11" fmla="*/ 531753763 h 236"/>
              <a:gd name="T12" fmla="*/ 2147483647 w 1561"/>
              <a:gd name="T13" fmla="*/ 594756875 h 2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61" h="236">
                <a:moveTo>
                  <a:pt x="0" y="0"/>
                </a:moveTo>
                <a:cubicBezTo>
                  <a:pt x="98" y="3"/>
                  <a:pt x="196" y="7"/>
                  <a:pt x="298" y="17"/>
                </a:cubicBezTo>
                <a:cubicBezTo>
                  <a:pt x="400" y="27"/>
                  <a:pt x="520" y="44"/>
                  <a:pt x="611" y="61"/>
                </a:cubicBezTo>
                <a:cubicBezTo>
                  <a:pt x="702" y="78"/>
                  <a:pt x="773" y="99"/>
                  <a:pt x="842" y="117"/>
                </a:cubicBezTo>
                <a:cubicBezTo>
                  <a:pt x="911" y="135"/>
                  <a:pt x="945" y="151"/>
                  <a:pt x="1023" y="167"/>
                </a:cubicBezTo>
                <a:cubicBezTo>
                  <a:pt x="1101" y="183"/>
                  <a:pt x="1221" y="200"/>
                  <a:pt x="1311" y="211"/>
                </a:cubicBezTo>
                <a:cubicBezTo>
                  <a:pt x="1401" y="222"/>
                  <a:pt x="1519" y="232"/>
                  <a:pt x="1561" y="236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7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0E04DEFD-CBD7-394E-BA2A-4EDF1B1FA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456" y="637381"/>
            <a:ext cx="457200" cy="304800"/>
          </a:xfrm>
          <a:prstGeom prst="cloudCallout">
            <a:avLst>
              <a:gd name="adj1" fmla="val -9375"/>
              <a:gd name="adj2" fmla="val 89065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E33B1E1B-56F9-9D41-B5EF-B06DBF88B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794" y="888206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2861CAA9-1FA3-EB41-BFAF-C5A106077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1419" y="888206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4A766CFB-01BA-B949-9C62-DC6A3A38A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294" y="894556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EB679FD6-CF33-A84C-B4C0-95C89C822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4256" y="888206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2C7FB351-821F-B544-888D-3A05DD00C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881" y="888206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05D82652-9899-9541-AF5D-B4F27B5F3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094" y="888206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89FCF041-98EC-DD48-B95A-001453819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719" y="888206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D5CBB006-E920-F34E-9B8B-2E7486C6F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8344" y="888206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EFAC0E63-7522-4C4D-8BF6-8B9F7FDBF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556" y="888206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8" name="AutoShape 13">
            <a:extLst>
              <a:ext uri="{FF2B5EF4-FFF2-40B4-BE49-F238E27FC236}">
                <a16:creationId xmlns:a16="http://schemas.microsoft.com/office/drawing/2014/main" id="{11711BBE-8EEE-6C4D-A857-017ACCCF8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181" y="888206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9" name="AutoShape 14">
            <a:extLst>
              <a:ext uri="{FF2B5EF4-FFF2-40B4-BE49-F238E27FC236}">
                <a16:creationId xmlns:a16="http://schemas.microsoft.com/office/drawing/2014/main" id="{61F94911-8AA5-E248-ACA4-4EAFE14AB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8394" y="888206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EC1E9-426A-1A4F-8C5A-9FD194FCE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431" y="1081881"/>
            <a:ext cx="7924800" cy="838200"/>
          </a:xfrm>
          <a:prstGeom prst="rect">
            <a:avLst/>
          </a:prstGeom>
          <a:solidFill>
            <a:srgbClr val="F2D9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49D2FF04-19DF-8042-8522-1FE444BE5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631" y="1081881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V</a:t>
            </a:r>
            <a:r>
              <a:rPr lang="en-US" i="1" baseline="-25000">
                <a:latin typeface="Times New Roman" charset="0"/>
              </a:rPr>
              <a:t>1</a:t>
            </a:r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C4EC0FE-7469-4745-B45D-45C12E603008}"/>
              </a:ext>
            </a:extLst>
          </p:cNvPr>
          <p:cNvSpPr>
            <a:spLocks/>
          </p:cNvSpPr>
          <p:nvPr/>
        </p:nvSpPr>
        <p:spPr bwMode="auto">
          <a:xfrm>
            <a:off x="2053431" y="1539081"/>
            <a:ext cx="7924800" cy="838200"/>
          </a:xfrm>
          <a:custGeom>
            <a:avLst/>
            <a:gdLst>
              <a:gd name="T0" fmla="*/ 0 w 4992"/>
              <a:gd name="T1" fmla="*/ 0 h 528"/>
              <a:gd name="T2" fmla="*/ 2147483647 w 4992"/>
              <a:gd name="T3" fmla="*/ 0 h 528"/>
              <a:gd name="T4" fmla="*/ 2147483647 w 4992"/>
              <a:gd name="T5" fmla="*/ 604837500 h 528"/>
              <a:gd name="T6" fmla="*/ 2147483647 w 4992"/>
              <a:gd name="T7" fmla="*/ 604837500 h 528"/>
              <a:gd name="T8" fmla="*/ 2147483647 w 4992"/>
              <a:gd name="T9" fmla="*/ 1330642500 h 528"/>
              <a:gd name="T10" fmla="*/ 0 w 4992"/>
              <a:gd name="T11" fmla="*/ 1330642500 h 528"/>
              <a:gd name="T12" fmla="*/ 0 w 4992"/>
              <a:gd name="T13" fmla="*/ 0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992" h="528">
                <a:moveTo>
                  <a:pt x="0" y="0"/>
                </a:moveTo>
                <a:lnTo>
                  <a:pt x="2496" y="0"/>
                </a:lnTo>
                <a:lnTo>
                  <a:pt x="2496" y="240"/>
                </a:lnTo>
                <a:lnTo>
                  <a:pt x="4992" y="240"/>
                </a:lnTo>
                <a:lnTo>
                  <a:pt x="4992" y="528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2FF89052-EE07-D640-BF91-CF4E52724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231" y="92869"/>
            <a:ext cx="8562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Diffractions</a:t>
            </a:r>
            <a:r>
              <a:rPr lang="en-US" dirty="0">
                <a:solidFill>
                  <a:srgbClr val="0039AC"/>
                </a:solidFill>
              </a:rPr>
              <a:t>: In the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reflection</a:t>
            </a:r>
            <a:r>
              <a:rPr lang="en-US" dirty="0">
                <a:solidFill>
                  <a:srgbClr val="0039AC"/>
                </a:solidFill>
              </a:rPr>
              <a:t> method, acts like a source!</a:t>
            </a:r>
            <a:endParaRPr lang="en-US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B501F14E-9E0B-F54B-9389-419F458BB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5919" y="1072356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DB5979-BA72-604D-99EA-F87C2FFAC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631" y="2424906"/>
            <a:ext cx="7239000" cy="3135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" name="AutoShape 23">
            <a:extLst>
              <a:ext uri="{FF2B5EF4-FFF2-40B4-BE49-F238E27FC236}">
                <a16:creationId xmlns:a16="http://schemas.microsoft.com/office/drawing/2014/main" id="{5474682C-C922-4945-9A0D-40FEF96D1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1481" y="886619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00103157-D492-CB45-ADD8-C1BB10D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019" y="1080294"/>
            <a:ext cx="257175" cy="455612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Line 25">
            <a:extLst>
              <a:ext uri="{FF2B5EF4-FFF2-40B4-BE49-F238E27FC236}">
                <a16:creationId xmlns:a16="http://schemas.microsoft.com/office/drawing/2014/main" id="{2EC50CDF-3E36-6D45-B156-910C5CE601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12481" y="1083469"/>
            <a:ext cx="277813" cy="465137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id="{D4815CB2-FA47-D843-9F31-EB5BFE2CE0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79044" y="1073944"/>
            <a:ext cx="257175" cy="455612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Line 27">
            <a:extLst>
              <a:ext uri="{FF2B5EF4-FFF2-40B4-BE49-F238E27FC236}">
                <a16:creationId xmlns:a16="http://schemas.microsoft.com/office/drawing/2014/main" id="{55B5B82C-2470-6448-8F80-034972276A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9394" y="1077119"/>
            <a:ext cx="288925" cy="455612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Line 28">
            <a:extLst>
              <a:ext uri="{FF2B5EF4-FFF2-40B4-BE49-F238E27FC236}">
                <a16:creationId xmlns:a16="http://schemas.microsoft.com/office/drawing/2014/main" id="{056A66DE-C937-8E46-9AF9-347B6154CC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9431" y="1081881"/>
            <a:ext cx="1677988" cy="454025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Line 29">
            <a:extLst>
              <a:ext uri="{FF2B5EF4-FFF2-40B4-BE49-F238E27FC236}">
                <a16:creationId xmlns:a16="http://schemas.microsoft.com/office/drawing/2014/main" id="{50FF52A4-C9D2-CF46-9A2C-CD6D45CAD7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1069" y="1064419"/>
            <a:ext cx="1677987" cy="454025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id="{FE78E1A8-059E-974A-AECA-F89BC080D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019" y="1080294"/>
            <a:ext cx="3427412" cy="839787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Line 31">
            <a:extLst>
              <a:ext uri="{FF2B5EF4-FFF2-40B4-BE49-F238E27FC236}">
                <a16:creationId xmlns:a16="http://schemas.microsoft.com/office/drawing/2014/main" id="{245F9C5B-7B5B-5F46-A5BE-6DD4835159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7419" y="1080294"/>
            <a:ext cx="1111250" cy="4556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Line 32">
            <a:extLst>
              <a:ext uri="{FF2B5EF4-FFF2-40B4-BE49-F238E27FC236}">
                <a16:creationId xmlns:a16="http://schemas.microsoft.com/office/drawing/2014/main" id="{A1B21E8A-5440-024E-B15D-DB17879591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7419" y="1080294"/>
            <a:ext cx="546100" cy="4556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573D68FD-0223-324C-BD87-A7DEDDCC37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7419" y="1069181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Line 34">
            <a:extLst>
              <a:ext uri="{FF2B5EF4-FFF2-40B4-BE49-F238E27FC236}">
                <a16:creationId xmlns:a16="http://schemas.microsoft.com/office/drawing/2014/main" id="{585322A1-5F9B-9D48-AFEA-A40A83D9D9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7631" y="1408906"/>
            <a:ext cx="2108200" cy="515938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Line 35">
            <a:extLst>
              <a:ext uri="{FF2B5EF4-FFF2-40B4-BE49-F238E27FC236}">
                <a16:creationId xmlns:a16="http://schemas.microsoft.com/office/drawing/2014/main" id="{3CFD6239-1ACC-CF47-A60C-2B8FBFAB55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52269" y="1080294"/>
            <a:ext cx="555625" cy="4556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8AB1F55A-F2F0-8B4C-8CA1-23CF4CE546EB}"/>
              </a:ext>
            </a:extLst>
          </p:cNvPr>
          <p:cNvSpPr>
            <a:spLocks/>
          </p:cNvSpPr>
          <p:nvPr/>
        </p:nvSpPr>
        <p:spPr bwMode="auto">
          <a:xfrm>
            <a:off x="2663031" y="2758281"/>
            <a:ext cx="4822825" cy="2238375"/>
          </a:xfrm>
          <a:custGeom>
            <a:avLst/>
            <a:gdLst>
              <a:gd name="T0" fmla="*/ 0 w 3038"/>
              <a:gd name="T1" fmla="*/ 0 h 1410"/>
              <a:gd name="T2" fmla="*/ 803930638 w 3038"/>
              <a:gd name="T3" fmla="*/ 1194554063 h 1410"/>
              <a:gd name="T4" fmla="*/ 2147483647 w 3038"/>
              <a:gd name="T5" fmla="*/ 2147483647 h 1410"/>
              <a:gd name="T6" fmla="*/ 2147483647 w 3038"/>
              <a:gd name="T7" fmla="*/ 2147483647 h 1410"/>
              <a:gd name="T8" fmla="*/ 2147483647 w 3038"/>
              <a:gd name="T9" fmla="*/ 2147483647 h 1410"/>
              <a:gd name="T10" fmla="*/ 2147483647 w 3038"/>
              <a:gd name="T11" fmla="*/ 2147483647 h 1410"/>
              <a:gd name="T12" fmla="*/ 2147483647 w 3038"/>
              <a:gd name="T13" fmla="*/ 2147483647 h 1410"/>
              <a:gd name="T14" fmla="*/ 2147483647 w 3038"/>
              <a:gd name="T15" fmla="*/ 2147483647 h 14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38" h="1410">
                <a:moveTo>
                  <a:pt x="0" y="0"/>
                </a:moveTo>
                <a:cubicBezTo>
                  <a:pt x="87" y="155"/>
                  <a:pt x="174" y="311"/>
                  <a:pt x="319" y="474"/>
                </a:cubicBezTo>
                <a:cubicBezTo>
                  <a:pt x="464" y="637"/>
                  <a:pt x="690" y="849"/>
                  <a:pt x="869" y="980"/>
                </a:cubicBezTo>
                <a:cubicBezTo>
                  <a:pt x="1048" y="1111"/>
                  <a:pt x="1216" y="1193"/>
                  <a:pt x="1394" y="1261"/>
                </a:cubicBezTo>
                <a:cubicBezTo>
                  <a:pt x="1572" y="1329"/>
                  <a:pt x="1776" y="1363"/>
                  <a:pt x="1938" y="1386"/>
                </a:cubicBezTo>
                <a:cubicBezTo>
                  <a:pt x="2100" y="1409"/>
                  <a:pt x="2230" y="1410"/>
                  <a:pt x="2363" y="1399"/>
                </a:cubicBezTo>
                <a:cubicBezTo>
                  <a:pt x="2496" y="1388"/>
                  <a:pt x="2626" y="1361"/>
                  <a:pt x="2738" y="1318"/>
                </a:cubicBezTo>
                <a:cubicBezTo>
                  <a:pt x="2850" y="1275"/>
                  <a:pt x="2944" y="1209"/>
                  <a:pt x="3038" y="1143"/>
                </a:cubicBezTo>
              </a:path>
            </a:pathLst>
          </a:custGeom>
          <a:noFill/>
          <a:ln w="38100">
            <a:solidFill>
              <a:srgbClr val="0039A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D542ECA-986A-ED48-A0D1-515CA60247DC}"/>
              </a:ext>
            </a:extLst>
          </p:cNvPr>
          <p:cNvSpPr>
            <a:spLocks/>
          </p:cNvSpPr>
          <p:nvPr/>
        </p:nvSpPr>
        <p:spPr bwMode="auto">
          <a:xfrm>
            <a:off x="7920831" y="2605881"/>
            <a:ext cx="838200" cy="762000"/>
          </a:xfrm>
          <a:custGeom>
            <a:avLst/>
            <a:gdLst>
              <a:gd name="T0" fmla="*/ 0 w 733"/>
              <a:gd name="T1" fmla="*/ 1192287474 h 487"/>
              <a:gd name="T2" fmla="*/ 362215608 w 733"/>
              <a:gd name="T3" fmla="*/ 886259199 h 487"/>
              <a:gd name="T4" fmla="*/ 689125044 w 733"/>
              <a:gd name="T5" fmla="*/ 489645240 h 487"/>
              <a:gd name="T6" fmla="*/ 958498281 w 733"/>
              <a:gd name="T7" fmla="*/ 0 h 4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33" h="487">
                <a:moveTo>
                  <a:pt x="0" y="487"/>
                </a:moveTo>
                <a:cubicBezTo>
                  <a:pt x="94" y="448"/>
                  <a:pt x="189" y="410"/>
                  <a:pt x="277" y="362"/>
                </a:cubicBezTo>
                <a:cubicBezTo>
                  <a:pt x="365" y="314"/>
                  <a:pt x="451" y="260"/>
                  <a:pt x="527" y="200"/>
                </a:cubicBezTo>
                <a:cubicBezTo>
                  <a:pt x="603" y="140"/>
                  <a:pt x="668" y="70"/>
                  <a:pt x="733" y="0"/>
                </a:cubicBezTo>
              </a:path>
            </a:pathLst>
          </a:custGeom>
          <a:noFill/>
          <a:ln w="38100">
            <a:solidFill>
              <a:srgbClr val="0039A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Text Box 38">
            <a:extLst>
              <a:ext uri="{FF2B5EF4-FFF2-40B4-BE49-F238E27FC236}">
                <a16:creationId xmlns:a16="http://schemas.microsoft.com/office/drawing/2014/main" id="{083A5861-7DC5-3F41-A590-F6CD8BEFD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1631" y="1081881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h</a:t>
            </a:r>
            <a:r>
              <a:rPr lang="en-US" baseline="-25000">
                <a:latin typeface="Times New Roman" charset="0"/>
              </a:rPr>
              <a:t>1</a:t>
            </a:r>
            <a:endParaRPr lang="en-US"/>
          </a:p>
        </p:txBody>
      </p:sp>
      <p:sp>
        <p:nvSpPr>
          <p:cNvPr id="44" name="Line 39">
            <a:extLst>
              <a:ext uri="{FF2B5EF4-FFF2-40B4-BE49-F238E27FC236}">
                <a16:creationId xmlns:a16="http://schemas.microsoft.com/office/drawing/2014/main" id="{DA35510B-6FD7-DD47-82BF-36E12FBF5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7569" y="1081881"/>
            <a:ext cx="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Text Box 40">
            <a:extLst>
              <a:ext uri="{FF2B5EF4-FFF2-40B4-BE49-F238E27FC236}">
                <a16:creationId xmlns:a16="http://schemas.microsoft.com/office/drawing/2014/main" id="{1809C2CD-F426-3A4B-8785-94FFE4DA5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431" y="1234281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h</a:t>
            </a:r>
            <a:r>
              <a:rPr lang="en-US" baseline="-25000">
                <a:latin typeface="Times New Roman" charset="0"/>
              </a:rPr>
              <a:t>2</a:t>
            </a:r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11452A1-0772-F548-902F-518BAFE8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31" y="2758281"/>
            <a:ext cx="14017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E87D6A4-8597-A642-A41E-E6DAC12AD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31" y="2504281"/>
            <a:ext cx="14033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48" name="Line 43">
            <a:extLst>
              <a:ext uri="{FF2B5EF4-FFF2-40B4-BE49-F238E27FC236}">
                <a16:creationId xmlns:a16="http://schemas.microsoft.com/office/drawing/2014/main" id="{D1CEAC40-82A4-3840-B817-9D95F684E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9431" y="548481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Text Box 44">
            <a:extLst>
              <a:ext uri="{FF2B5EF4-FFF2-40B4-BE49-F238E27FC236}">
                <a16:creationId xmlns:a16="http://schemas.microsoft.com/office/drawing/2014/main" id="{20FA6756-FCCF-7649-B3AD-10C203FA2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0431" y="288131"/>
            <a:ext cx="274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56" name="Text Box 45">
            <a:extLst>
              <a:ext uri="{FF2B5EF4-FFF2-40B4-BE49-F238E27FC236}">
                <a16:creationId xmlns:a16="http://schemas.microsoft.com/office/drawing/2014/main" id="{C6A8CE8F-EB97-DF45-BD61-152B92928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756" y="5577681"/>
            <a:ext cx="80209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The diffraction travel time is time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i="1" baseline="-25000" dirty="0" err="1">
                <a:latin typeface="Times New Roman" charset="0"/>
              </a:rPr>
              <a:t>s</a:t>
            </a:r>
            <a:r>
              <a:rPr lang="en-US" i="1" dirty="0">
                <a:latin typeface="Times New Roman" charset="0"/>
              </a:rPr>
              <a:t> = </a:t>
            </a:r>
            <a:r>
              <a:rPr lang="en-US" i="1" dirty="0" err="1">
                <a:latin typeface="Times New Roman" charset="0"/>
              </a:rPr>
              <a:t>r</a:t>
            </a:r>
            <a:r>
              <a:rPr lang="en-US" i="1" baseline="-25000" dirty="0" err="1">
                <a:latin typeface="Times New Roman" charset="0"/>
              </a:rPr>
              <a:t>s</a:t>
            </a:r>
            <a:r>
              <a:rPr lang="en-US" i="1" dirty="0">
                <a:latin typeface="Times New Roman" charset="0"/>
              </a:rPr>
              <a:t>/V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from the source</a:t>
            </a:r>
          </a:p>
          <a:p>
            <a:r>
              <a:rPr lang="en-US" dirty="0">
                <a:solidFill>
                  <a:srgbClr val="0039AC"/>
                </a:solidFill>
              </a:rPr>
              <a:t>to the step edge plus time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i="1" baseline="-25000" dirty="0">
                <a:latin typeface="Times New Roman" charset="0"/>
              </a:rPr>
              <a:t>d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from step to geophone at a</a:t>
            </a:r>
          </a:p>
          <a:p>
            <a:r>
              <a:rPr lang="en-US" dirty="0">
                <a:solidFill>
                  <a:srgbClr val="0039AC"/>
                </a:solidFill>
              </a:rPr>
              <a:t>distance </a:t>
            </a:r>
            <a:r>
              <a:rPr lang="en-US" i="1" dirty="0" err="1">
                <a:latin typeface="Times New Roman" charset="0"/>
              </a:rPr>
              <a:t>x</a:t>
            </a:r>
            <a:r>
              <a:rPr lang="en-US" i="1" baseline="-25000" dirty="0" err="1">
                <a:latin typeface="Times New Roman" charset="0"/>
              </a:rPr>
              <a:t>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from the step</a:t>
            </a:r>
          </a:p>
        </p:txBody>
      </p:sp>
      <p:sp>
        <p:nvSpPr>
          <p:cNvPr id="57" name="Text Box 46">
            <a:extLst>
              <a:ext uri="{FF2B5EF4-FFF2-40B4-BE49-F238E27FC236}">
                <a16:creationId xmlns:a16="http://schemas.microsoft.com/office/drawing/2014/main" id="{521B38CE-953F-8444-A39F-DF02A9BC9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231" y="1186656"/>
            <a:ext cx="31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latin typeface="Times New Roman" charset="0"/>
              </a:rPr>
              <a:t>r</a:t>
            </a:r>
            <a:r>
              <a:rPr lang="en-US" sz="1600" i="1" baseline="-25000">
                <a:latin typeface="Times New Roman" charset="0"/>
              </a:rPr>
              <a:t>s</a:t>
            </a:r>
          </a:p>
        </p:txBody>
      </p:sp>
      <p:sp>
        <p:nvSpPr>
          <p:cNvPr id="58" name="Line 47">
            <a:extLst>
              <a:ext uri="{FF2B5EF4-FFF2-40B4-BE49-F238E27FC236}">
                <a16:creationId xmlns:a16="http://schemas.microsoft.com/office/drawing/2014/main" id="{635B3DAA-AF0F-4648-AEC1-7C546D271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9481" y="750094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9" name="Text Box 48">
            <a:extLst>
              <a:ext uri="{FF2B5EF4-FFF2-40B4-BE49-F238E27FC236}">
                <a16:creationId xmlns:a16="http://schemas.microsoft.com/office/drawing/2014/main" id="{0B5BD330-C844-FB47-B75A-8ED9F25D3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0631" y="415131"/>
            <a:ext cx="344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latin typeface="Times New Roman" charset="0"/>
              </a:rPr>
              <a:t>x</a:t>
            </a:r>
            <a:r>
              <a:rPr lang="en-US" sz="1600" i="1" baseline="-25000">
                <a:latin typeface="Times New Roman" charset="0"/>
              </a:rPr>
              <a:t>g</a:t>
            </a:r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A38982F2-296F-F640-8C7A-4D48EE229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31" y="3901281"/>
            <a:ext cx="2217738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61" name="Freeform 60">
            <a:extLst>
              <a:ext uri="{FF2B5EF4-FFF2-40B4-BE49-F238E27FC236}">
                <a16:creationId xmlns:a16="http://schemas.microsoft.com/office/drawing/2014/main" id="{374CCBBF-F7BD-E34F-B997-8C9A2B5D6A0B}"/>
              </a:ext>
            </a:extLst>
          </p:cNvPr>
          <p:cNvSpPr>
            <a:spLocks/>
          </p:cNvSpPr>
          <p:nvPr/>
        </p:nvSpPr>
        <p:spPr bwMode="auto">
          <a:xfrm>
            <a:off x="5406231" y="2697956"/>
            <a:ext cx="3505200" cy="1911350"/>
          </a:xfrm>
          <a:custGeom>
            <a:avLst/>
            <a:gdLst>
              <a:gd name="T0" fmla="*/ 2147483647 w 2208"/>
              <a:gd name="T1" fmla="*/ 95765938 h 1204"/>
              <a:gd name="T2" fmla="*/ 2147483647 w 2208"/>
              <a:gd name="T3" fmla="*/ 912296563 h 1204"/>
              <a:gd name="T4" fmla="*/ 2147483647 w 2208"/>
              <a:gd name="T5" fmla="*/ 1731348138 h 1204"/>
              <a:gd name="T6" fmla="*/ 2147483647 w 2208"/>
              <a:gd name="T7" fmla="*/ 2147483647 h 1204"/>
              <a:gd name="T8" fmla="*/ 2147483647 w 2208"/>
              <a:gd name="T9" fmla="*/ 2147483647 h 1204"/>
              <a:gd name="T10" fmla="*/ 2147483647 w 2208"/>
              <a:gd name="T11" fmla="*/ 2147483647 h 1204"/>
              <a:gd name="T12" fmla="*/ 2147483647 w 2208"/>
              <a:gd name="T13" fmla="*/ 2147483647 h 1204"/>
              <a:gd name="T14" fmla="*/ 1915318750 w 2208"/>
              <a:gd name="T15" fmla="*/ 2147483647 h 1204"/>
              <a:gd name="T16" fmla="*/ 1507053438 w 2208"/>
              <a:gd name="T17" fmla="*/ 2147483647 h 1204"/>
              <a:gd name="T18" fmla="*/ 1048385000 w 2208"/>
              <a:gd name="T19" fmla="*/ 1905238125 h 1204"/>
              <a:gd name="T20" fmla="*/ 655240625 w 2208"/>
              <a:gd name="T21" fmla="*/ 1275199063 h 1204"/>
              <a:gd name="T22" fmla="*/ 103327200 w 2208"/>
              <a:gd name="T23" fmla="*/ 204133450 h 1204"/>
              <a:gd name="T24" fmla="*/ 40322500 w 2208"/>
              <a:gd name="T25" fmla="*/ 45362813 h 12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08" h="1204">
                <a:moveTo>
                  <a:pt x="2208" y="38"/>
                </a:moveTo>
                <a:cubicBezTo>
                  <a:pt x="2149" y="146"/>
                  <a:pt x="2090" y="254"/>
                  <a:pt x="2023" y="362"/>
                </a:cubicBezTo>
                <a:cubicBezTo>
                  <a:pt x="1956" y="470"/>
                  <a:pt x="1886" y="581"/>
                  <a:pt x="1804" y="687"/>
                </a:cubicBezTo>
                <a:cubicBezTo>
                  <a:pt x="1722" y="793"/>
                  <a:pt x="1612" y="921"/>
                  <a:pt x="1529" y="999"/>
                </a:cubicBezTo>
                <a:cubicBezTo>
                  <a:pt x="1446" y="1077"/>
                  <a:pt x="1369" y="1124"/>
                  <a:pt x="1304" y="1156"/>
                </a:cubicBezTo>
                <a:cubicBezTo>
                  <a:pt x="1239" y="1188"/>
                  <a:pt x="1199" y="1187"/>
                  <a:pt x="1141" y="1193"/>
                </a:cubicBezTo>
                <a:cubicBezTo>
                  <a:pt x="1083" y="1199"/>
                  <a:pt x="1017" y="1204"/>
                  <a:pt x="954" y="1193"/>
                </a:cubicBezTo>
                <a:cubicBezTo>
                  <a:pt x="891" y="1182"/>
                  <a:pt x="819" y="1159"/>
                  <a:pt x="760" y="1124"/>
                </a:cubicBezTo>
                <a:cubicBezTo>
                  <a:pt x="701" y="1089"/>
                  <a:pt x="655" y="1042"/>
                  <a:pt x="598" y="981"/>
                </a:cubicBezTo>
                <a:cubicBezTo>
                  <a:pt x="541" y="920"/>
                  <a:pt x="472" y="835"/>
                  <a:pt x="416" y="756"/>
                </a:cubicBezTo>
                <a:cubicBezTo>
                  <a:pt x="360" y="677"/>
                  <a:pt x="322" y="618"/>
                  <a:pt x="260" y="506"/>
                </a:cubicBezTo>
                <a:cubicBezTo>
                  <a:pt x="198" y="394"/>
                  <a:pt x="82" y="162"/>
                  <a:pt x="41" y="81"/>
                </a:cubicBezTo>
                <a:cubicBezTo>
                  <a:pt x="0" y="0"/>
                  <a:pt x="8" y="9"/>
                  <a:pt x="16" y="18"/>
                </a:cubicBezTo>
              </a:path>
            </a:pathLst>
          </a:custGeom>
          <a:noFill/>
          <a:ln w="50800">
            <a:solidFill>
              <a:srgbClr val="FF050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3">
            <a:extLst>
              <a:ext uri="{FF2B5EF4-FFF2-40B4-BE49-F238E27FC236}">
                <a16:creationId xmlns:a16="http://schemas.microsoft.com/office/drawing/2014/main" id="{54EA67F8-3989-724A-8296-FD1BD1FE6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444" y="381000"/>
            <a:ext cx="95871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Worth noting: In migration of seismic data, we “migrate” travel-times</a:t>
            </a:r>
          </a:p>
          <a:p>
            <a:r>
              <a:rPr lang="en-US" dirty="0">
                <a:solidFill>
                  <a:srgbClr val="0039AC"/>
                </a:solidFill>
              </a:rPr>
              <a:t>to what they would be for a zero-offset source by correcting for NMO,</a:t>
            </a:r>
          </a:p>
          <a:p>
            <a:r>
              <a:rPr lang="en-US" dirty="0">
                <a:solidFill>
                  <a:srgbClr val="0039AC"/>
                </a:solidFill>
              </a:rPr>
              <a:t>but diffractions have a different moveout!  After correcting for NMO,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E361A9-BE1A-504E-A18D-2A75FB383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1676400"/>
            <a:ext cx="7239000" cy="480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2DA052B7-84FA-A14A-AF8B-F1D0FA4AEC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00" y="5410200"/>
            <a:ext cx="6477000" cy="0"/>
          </a:xfrm>
          <a:prstGeom prst="line">
            <a:avLst/>
          </a:prstGeom>
          <a:noFill/>
          <a:ln w="50800">
            <a:solidFill>
              <a:srgbClr val="00FF0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Line 6">
            <a:extLst>
              <a:ext uri="{FF2B5EF4-FFF2-40B4-BE49-F238E27FC236}">
                <a16:creationId xmlns:a16="http://schemas.microsoft.com/office/drawing/2014/main" id="{6B0A0354-9664-374E-B83E-93284B64F8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00" y="3886200"/>
            <a:ext cx="3810000" cy="0"/>
          </a:xfrm>
          <a:prstGeom prst="line">
            <a:avLst/>
          </a:prstGeom>
          <a:noFill/>
          <a:ln w="50800">
            <a:solidFill>
              <a:srgbClr val="0039A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Line 7">
            <a:extLst>
              <a:ext uri="{FF2B5EF4-FFF2-40B4-BE49-F238E27FC236}">
                <a16:creationId xmlns:a16="http://schemas.microsoft.com/office/drawing/2014/main" id="{AA5C8EDC-B8DA-AF4F-BB4B-5BC8698B44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9900" y="2971800"/>
            <a:ext cx="2819400" cy="0"/>
          </a:xfrm>
          <a:prstGeom prst="line">
            <a:avLst/>
          </a:prstGeom>
          <a:noFill/>
          <a:ln w="50800">
            <a:solidFill>
              <a:srgbClr val="0039A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EAEF7E14-E137-9B48-B324-09B59B37F458}"/>
              </a:ext>
            </a:extLst>
          </p:cNvPr>
          <p:cNvSpPr>
            <a:spLocks/>
          </p:cNvSpPr>
          <p:nvPr/>
        </p:nvSpPr>
        <p:spPr bwMode="auto">
          <a:xfrm>
            <a:off x="5776913" y="2949575"/>
            <a:ext cx="1978025" cy="936625"/>
          </a:xfrm>
          <a:custGeom>
            <a:avLst/>
            <a:gdLst>
              <a:gd name="T0" fmla="*/ 0 w 1246"/>
              <a:gd name="T1" fmla="*/ 0 h 590"/>
              <a:gd name="T2" fmla="*/ 730845313 w 1246"/>
              <a:gd name="T3" fmla="*/ 1000502825 h 590"/>
              <a:gd name="T4" fmla="*/ 1234876563 w 1246"/>
              <a:gd name="T5" fmla="*/ 1408768138 h 590"/>
              <a:gd name="T6" fmla="*/ 1738907813 w 1246"/>
              <a:gd name="T7" fmla="*/ 1471771250 h 590"/>
              <a:gd name="T8" fmla="*/ 2132052188 w 1246"/>
              <a:gd name="T9" fmla="*/ 1330642500 h 590"/>
              <a:gd name="T10" fmla="*/ 2147483647 w 1246"/>
              <a:gd name="T11" fmla="*/ 874495013 h 590"/>
              <a:gd name="T12" fmla="*/ 2147483647 w 1246"/>
              <a:gd name="T13" fmla="*/ 103327200 h 5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6" h="590">
                <a:moveTo>
                  <a:pt x="0" y="0"/>
                </a:moveTo>
                <a:cubicBezTo>
                  <a:pt x="104" y="152"/>
                  <a:pt x="208" y="304"/>
                  <a:pt x="290" y="397"/>
                </a:cubicBezTo>
                <a:cubicBezTo>
                  <a:pt x="372" y="490"/>
                  <a:pt x="424" y="528"/>
                  <a:pt x="490" y="559"/>
                </a:cubicBezTo>
                <a:cubicBezTo>
                  <a:pt x="556" y="590"/>
                  <a:pt x="631" y="589"/>
                  <a:pt x="690" y="584"/>
                </a:cubicBezTo>
                <a:cubicBezTo>
                  <a:pt x="749" y="579"/>
                  <a:pt x="789" y="567"/>
                  <a:pt x="846" y="528"/>
                </a:cubicBezTo>
                <a:cubicBezTo>
                  <a:pt x="903" y="489"/>
                  <a:pt x="966" y="428"/>
                  <a:pt x="1033" y="347"/>
                </a:cubicBezTo>
                <a:cubicBezTo>
                  <a:pt x="1100" y="266"/>
                  <a:pt x="1173" y="153"/>
                  <a:pt x="1246" y="41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99B14233-88E0-BF44-9827-779280FC6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5410200"/>
            <a:ext cx="2034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39AC"/>
                </a:solidFill>
              </a:rPr>
              <a:t>(layer with no offset)</a:t>
            </a: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374C2FBA-3EAB-5143-A78F-20FD3B93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3886200"/>
            <a:ext cx="1749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39AC"/>
                </a:solidFill>
              </a:rPr>
              <a:t>(layer with offset)</a:t>
            </a:r>
          </a:p>
        </p:txBody>
      </p:sp>
      <p:sp>
        <p:nvSpPr>
          <p:cNvPr id="46" name="Line 11">
            <a:extLst>
              <a:ext uri="{FF2B5EF4-FFF2-40B4-BE49-F238E27FC236}">
                <a16:creationId xmlns:a16="http://schemas.microsoft.com/office/drawing/2014/main" id="{BB421084-C52F-A044-8702-54C448B039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53350" y="2524125"/>
            <a:ext cx="296863" cy="4953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Line 12">
            <a:extLst>
              <a:ext uri="{FF2B5EF4-FFF2-40B4-BE49-F238E27FC236}">
                <a16:creationId xmlns:a16="http://schemas.microsoft.com/office/drawing/2014/main" id="{903838C7-0F27-B146-BCB5-35B2BCC56E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19750" y="2624138"/>
            <a:ext cx="168275" cy="3476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" name="Text Box 13">
            <a:extLst>
              <a:ext uri="{FF2B5EF4-FFF2-40B4-BE49-F238E27FC236}">
                <a16:creationId xmlns:a16="http://schemas.microsoft.com/office/drawing/2014/main" id="{774BBEE9-173C-F842-B7EC-D82CD5F58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888" y="3429000"/>
            <a:ext cx="1065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39AC"/>
                </a:solidFill>
              </a:rPr>
              <a:t>diffraction</a:t>
            </a:r>
          </a:p>
        </p:txBody>
      </p:sp>
      <p:sp>
        <p:nvSpPr>
          <p:cNvPr id="49" name="Line 14">
            <a:extLst>
              <a:ext uri="{FF2B5EF4-FFF2-40B4-BE49-F238E27FC236}">
                <a16:creationId xmlns:a16="http://schemas.microsoft.com/office/drawing/2014/main" id="{3E04EDFC-EF33-864A-9B2E-C7F42E05EE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57463" y="1944688"/>
            <a:ext cx="9525" cy="449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" name="Text Box 15">
            <a:extLst>
              <a:ext uri="{FF2B5EF4-FFF2-40B4-BE49-F238E27FC236}">
                <a16:creationId xmlns:a16="http://schemas.microsoft.com/office/drawing/2014/main" id="{D4819A82-1664-E746-9A5B-24D6221F189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070893" y="2310607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>
                <a:cs typeface="+mn-cs"/>
              </a:rPr>
              <a:t>twtt</a:t>
            </a:r>
          </a:p>
        </p:txBody>
      </p:sp>
      <p:sp>
        <p:nvSpPr>
          <p:cNvPr id="51" name="TextBox 1">
            <a:extLst>
              <a:ext uri="{FF2B5EF4-FFF2-40B4-BE49-F238E27FC236}">
                <a16:creationId xmlns:a16="http://schemas.microsoft.com/office/drawing/2014/main" id="{615622C3-5AC8-B046-AA3F-44EE8BDD0D02}"/>
              </a:ext>
            </a:extLst>
          </p:cNvPr>
          <p:cNvSpPr txBox="1"/>
          <p:nvPr/>
        </p:nvSpPr>
        <p:spPr>
          <a:xfrm>
            <a:off x="6170078" y="3135694"/>
            <a:ext cx="1244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(Smile!)</a:t>
            </a:r>
          </a:p>
        </p:txBody>
      </p:sp>
    </p:spTree>
    <p:extLst>
      <p:ext uri="{BB962C8B-B14F-4D97-AF65-F5344CB8AC3E}">
        <p14:creationId xmlns:p14="http://schemas.microsoft.com/office/powerpoint/2010/main" val="1635993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25790</TotalTime>
  <Words>804</Words>
  <Application>Microsoft Macintosh PowerPoint</Application>
  <PresentationFormat>Widescreen</PresentationFormat>
  <Paragraphs>138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39</cp:revision>
  <cp:lastPrinted>2022-01-10T14:45:35Z</cp:lastPrinted>
  <dcterms:created xsi:type="dcterms:W3CDTF">2022-01-10T14:15:51Z</dcterms:created>
  <dcterms:modified xsi:type="dcterms:W3CDTF">2026-02-13T19:05:37Z</dcterms:modified>
</cp:coreProperties>
</file>