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8" r:id="rId4"/>
    <p:sldId id="269" r:id="rId5"/>
    <p:sldId id="270" r:id="rId6"/>
    <p:sldId id="280" r:id="rId7"/>
    <p:sldId id="281" r:id="rId8"/>
    <p:sldId id="28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0046CD"/>
    <a:srgbClr val="0014E9"/>
    <a:srgbClr val="001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AD093-0389-CA48-9E5F-E8F7C95315DC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C8ECB-8D36-A040-8E31-F92042CB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641C-8CB9-5E41-99E9-C8A4BEF99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75745-1516-9449-BD5D-5F19438F0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0652-FEDB-2E4A-B8DB-D90538F9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6CB5-ACAD-3348-86C5-C0F68AE4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6ECA-B641-4146-A4B1-EF4B92F8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4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36DF-AA04-A140-937E-CDCBF868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5B59-2960-334C-86E7-79FEBCD87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BD3D-6EBF-7B4A-943E-1664A302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0CA9-EBB3-4C4D-9DF2-BBA35921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11DD3-EC20-FB4E-B26A-92E04175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F4168-24EA-3E4E-8ACE-B6E0C92C9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97E59-05EB-9349-BFD2-32D596508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616D-3542-364D-8C26-292EBFE1F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3A45-BBC3-FB46-B4F0-F7F78F6B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F114F-8D5C-F346-83EE-7EB807C6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9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230B-D4A4-4A4B-AC84-D15E8A05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8D13-1B7D-FC4F-9230-0BAFF05B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CDAED-29B6-8F40-BE23-E666DB19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06FF-6B3C-1148-95A5-C38431D2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9295-452E-9E43-90DE-F16C7BB8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1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CF45-13C7-DF4B-8D24-5AA03906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01534-D0C7-CF42-9F6A-93B466CA3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80413-86EE-9B4F-959C-6887E6C6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DE4F0-18B4-C64F-9A26-D6E972B7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AFF24-BD71-D144-AA77-B5B6E31B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53C0-BED1-DF47-A9D7-9423B0D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6AC81-0124-BD41-9575-839086ADD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06F59-1CDB-324E-9AAD-DB2052CC5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CB5CF-988B-E245-A99B-0E4A36AA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0CCF9-5BEA-B84D-B89C-7D0D8856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7CED7-6555-FD4A-9ED8-43D78DA2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0F37-26B4-D44A-9D78-533C4E2B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72A02-74FA-7044-BC9D-A5944D82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9D3CA-B505-0240-BBC2-0DC01666B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67049-29B4-7047-8883-82B771138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D144-A084-1B45-A947-CF94660E0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A7335-BAF3-9B40-B61F-413CA490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EF31F-D030-E84C-90A4-9AA3EAF9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595ED-A46A-CC41-A929-E74A1764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8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33BC-2237-1949-B72F-6488522D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BA7C5-0FB4-DF42-AA3A-41B7E624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5F252-D71B-F645-8957-78B60BB3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DB99-6BC5-7147-A3B8-9ECA8BC5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5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BEBD7-6E81-9E41-A883-0492E4BD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67740-1648-3148-92B8-61D3B6AD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7BDC9-5E9B-5542-AC3E-95238D47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6C50-171B-494C-B3CB-91D66929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4CFC7-5E2F-9D45-A557-79DAD6EA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01FE0-0E17-7C4E-AB50-5AF31E8F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4E894-C0B8-E447-A926-053A628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93B9A-6F22-9F4F-9196-4B5F27D2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AF896-7BFA-974A-A63A-F686B218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CDB9-F651-004C-BE28-60334419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12B5C-5229-6748-A227-72E6BA0C4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E979C-3B27-354A-8C50-8E7B40FA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2BF51-7953-8147-A3F2-9DD98B23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B73BB-B534-DE4D-A2F6-7F002FCE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5022B-B707-E145-A298-1543E7A7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FF541-98F2-C047-A9B1-FAAA407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EB22A-A9D8-AB44-BB89-9054E98FA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4AA3-1AE0-E14C-81EC-B1EA2A68D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700C9-8BFE-814F-993B-E78ED40E45E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003DE-AB5F-A345-820A-F38DC09A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AACEE-6833-E44C-A086-C16D4C7A7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5">
            <a:extLst>
              <a:ext uri="{FF2B5EF4-FFF2-40B4-BE49-F238E27FC236}">
                <a16:creationId xmlns:a16="http://schemas.microsoft.com/office/drawing/2014/main" id="{E6C9EA9A-5D1B-4147-A23F-89D96ADE9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256" y="152400"/>
            <a:ext cx="51682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Geology 5660/6660</a:t>
            </a:r>
          </a:p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Applied Geophysics</a:t>
            </a:r>
            <a:endParaRPr lang="en-US" sz="3600" i="1" u="sng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A27909E6-F928-2344-87E4-D36B5B1D5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056" y="76200"/>
            <a:ext cx="1880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Jan 2024</a:t>
            </a:r>
          </a:p>
        </p:txBody>
      </p:sp>
      <p:sp>
        <p:nvSpPr>
          <p:cNvPr id="26" name="Text Box 27">
            <a:extLst>
              <a:ext uri="{FF2B5EF4-FFF2-40B4-BE49-F238E27FC236}">
                <a16:creationId xmlns:a16="http://schemas.microsoft.com/office/drawing/2014/main" id="{D27C68A9-C2B4-9F44-A6AA-A8D2C6D4C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743" y="6443663"/>
            <a:ext cx="35435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A.R. Lowry 2008-2024</a:t>
            </a:r>
            <a:endParaRPr lang="en-US" sz="2400" dirty="0">
              <a:solidFill>
                <a:srgbClr val="0039AC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27" name="Text Box 28">
            <a:extLst>
              <a:ext uri="{FF2B5EF4-FFF2-40B4-BE49-F238E27FC236}">
                <a16:creationId xmlns:a16="http://schemas.microsoft.com/office/drawing/2014/main" id="{E79EB611-113C-3448-894F-C7D67D590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718" y="6326188"/>
            <a:ext cx="5095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for Wed 17 Jan: </a:t>
            </a:r>
            <a:r>
              <a:rPr lang="en-US" sz="2400" b="1" i="1" dirty="0">
                <a:solidFill>
                  <a:srgbClr val="0039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Burger</a:t>
            </a:r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1-21</a:t>
            </a:r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id="{0942C03B-9E7F-D89E-2027-AE8326336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83" y="1385429"/>
            <a:ext cx="8451481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Last time: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Seismic Waves: A thought exercise</a:t>
            </a:r>
            <a:endParaRPr lang="en-US" dirty="0">
              <a:solidFill>
                <a:srgbClr val="0039AC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• The fundamental observable of seismic imaging is the</a:t>
            </a:r>
          </a:p>
          <a:p>
            <a:r>
              <a:rPr lang="en-US" dirty="0">
                <a:solidFill>
                  <a:srgbClr val="0039AC"/>
                </a:solidFill>
              </a:rPr>
              <a:t>   wave propagation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velocity</a:t>
            </a:r>
            <a:r>
              <a:rPr lang="en-US" sz="1100" i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: </a:t>
            </a:r>
            <a:r>
              <a:rPr lang="en-US" dirty="0">
                <a:solidFill>
                  <a:schemeClr val="accent2"/>
                </a:solidFill>
              </a:rPr>
              <a:t> 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i="1" dirty="0">
                <a:latin typeface="Times New Roman"/>
                <a:cs typeface="Times New Roman"/>
              </a:rPr>
              <a:t>t</a:t>
            </a:r>
          </a:p>
          <a:p>
            <a:endParaRPr lang="en-US" sz="800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• Different types of materials have different seismic velocities</a:t>
            </a:r>
          </a:p>
          <a:p>
            <a:r>
              <a:rPr lang="en-US" dirty="0">
                <a:solidFill>
                  <a:srgbClr val="0039AC"/>
                </a:solidFill>
              </a:rPr>
              <a:t>   that depend on both density &amp; elastic properties …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(but predominantly the latter!)</a:t>
            </a:r>
            <a:endParaRPr lang="en-US" dirty="0">
              <a:solidFill>
                <a:srgbClr val="0039AC"/>
              </a:solidFill>
            </a:endParaRPr>
          </a:p>
          <a:p>
            <a:endParaRPr lang="en-US" sz="800" dirty="0">
              <a:solidFill>
                <a:srgbClr val="0039AC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39AC"/>
                </a:solidFill>
              </a:rPr>
              <a:t> A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Wavefront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is the surface of furthest wave disturbance</a:t>
            </a:r>
          </a:p>
          <a:p>
            <a:r>
              <a:rPr lang="en-US" dirty="0">
                <a:solidFill>
                  <a:srgbClr val="0039AC"/>
                </a:solidFill>
              </a:rPr>
              <a:t>   at a specific time </a:t>
            </a:r>
            <a:r>
              <a:rPr lang="en-US" i="1" dirty="0"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0039AC"/>
                </a:solidFill>
              </a:rPr>
              <a:t>. A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ray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is the wave propagation direction</a:t>
            </a:r>
          </a:p>
          <a:p>
            <a:r>
              <a:rPr lang="en-US" dirty="0">
                <a:solidFill>
                  <a:srgbClr val="0039AC"/>
                </a:solidFill>
              </a:rPr>
              <a:t>   &amp; is always normal to the </a:t>
            </a:r>
            <a:r>
              <a:rPr lang="en-US" dirty="0" err="1">
                <a:solidFill>
                  <a:srgbClr val="0039AC"/>
                </a:solidFill>
              </a:rPr>
              <a:t>wavefront</a:t>
            </a:r>
            <a:r>
              <a:rPr lang="en-US" dirty="0">
                <a:solidFill>
                  <a:srgbClr val="0039AC"/>
                </a:solidFill>
              </a:rPr>
              <a:t>!</a:t>
            </a:r>
          </a:p>
          <a:p>
            <a:endParaRPr lang="en-US" sz="800" dirty="0">
              <a:solidFill>
                <a:srgbClr val="0039AC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39AC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 Black"/>
                <a:cs typeface="Arial Black"/>
              </a:rPr>
              <a:t>Huygen’s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 principle: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Every point on a </a:t>
            </a:r>
            <a:r>
              <a:rPr lang="en-US" dirty="0" err="1">
                <a:solidFill>
                  <a:srgbClr val="0039AC"/>
                </a:solidFill>
              </a:rPr>
              <a:t>wavefront</a:t>
            </a:r>
            <a:r>
              <a:rPr lang="en-US" dirty="0">
                <a:solidFill>
                  <a:srgbClr val="0039AC"/>
                </a:solidFill>
              </a:rPr>
              <a:t> can be</a:t>
            </a:r>
          </a:p>
          <a:p>
            <a:r>
              <a:rPr lang="en-US" dirty="0">
                <a:solidFill>
                  <a:srgbClr val="0039AC"/>
                </a:solidFill>
              </a:rPr>
              <a:t>   treated as a point source for the next generation of </a:t>
            </a:r>
          </a:p>
          <a:p>
            <a:r>
              <a:rPr lang="en-US" dirty="0">
                <a:solidFill>
                  <a:srgbClr val="0039AC"/>
                </a:solidFill>
              </a:rPr>
              <a:t>   wavelets</a:t>
            </a:r>
          </a:p>
        </p:txBody>
      </p:sp>
    </p:spTree>
    <p:extLst>
      <p:ext uri="{BB962C8B-B14F-4D97-AF65-F5344CB8AC3E}">
        <p14:creationId xmlns:p14="http://schemas.microsoft.com/office/powerpoint/2010/main" val="3598453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ADD508FA-C727-8A48-9CD2-8A2445DDA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970" y="190500"/>
            <a:ext cx="8402060" cy="56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How to use these </a:t>
            </a:r>
            <a:r>
              <a:rPr lang="en-US" i="1" dirty="0" err="1">
                <a:solidFill>
                  <a:srgbClr val="0039AC"/>
                </a:solidFill>
                <a:latin typeface="Arial Black" charset="0"/>
              </a:rPr>
              <a:t>powerpoints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:</a:t>
            </a:r>
          </a:p>
          <a:p>
            <a:endParaRPr lang="en-US" sz="1200" i="1" dirty="0">
              <a:solidFill>
                <a:srgbClr val="0039AC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0039AC"/>
                </a:solidFill>
              </a:rPr>
              <a:t>• </a:t>
            </a:r>
            <a:r>
              <a:rPr lang="en-US" dirty="0">
                <a:solidFill>
                  <a:srgbClr val="0039AC"/>
                </a:solidFill>
              </a:rPr>
              <a:t>Review them</a:t>
            </a:r>
            <a:r>
              <a:rPr lang="en-US" i="1" dirty="0">
                <a:solidFill>
                  <a:srgbClr val="0039AC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often: Before each class, while doing labs,</a:t>
            </a:r>
          </a:p>
          <a:p>
            <a:r>
              <a:rPr lang="en-US" dirty="0">
                <a:solidFill>
                  <a:srgbClr val="0039AC"/>
                </a:solidFill>
              </a:rPr>
              <a:t>    and prior to exams</a:t>
            </a:r>
          </a:p>
          <a:p>
            <a:endParaRPr lang="en-US" sz="600" dirty="0">
              <a:solidFill>
                <a:srgbClr val="0039AC"/>
              </a:solidFill>
            </a:endParaRPr>
          </a:p>
          <a:p>
            <a:r>
              <a:rPr lang="en-US" i="1" dirty="0">
                <a:solidFill>
                  <a:srgbClr val="0039AC"/>
                </a:solidFill>
              </a:rPr>
              <a:t>• </a:t>
            </a:r>
            <a:r>
              <a:rPr lang="en-US" dirty="0">
                <a:solidFill>
                  <a:srgbClr val="0039AC"/>
                </a:solidFill>
              </a:rPr>
              <a:t>The most important points of each lecture (in my opinion)</a:t>
            </a:r>
          </a:p>
          <a:p>
            <a:r>
              <a:rPr lang="en-US" dirty="0">
                <a:solidFill>
                  <a:srgbClr val="0039AC"/>
                </a:solidFill>
              </a:rPr>
              <a:t>    are summarized on the first slide of the next lecture</a:t>
            </a:r>
          </a:p>
          <a:p>
            <a:endParaRPr lang="en-US" sz="600" dirty="0">
              <a:solidFill>
                <a:srgbClr val="0039AC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• Note the notation!</a:t>
            </a:r>
          </a:p>
          <a:p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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Arial Black, italic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means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Important, pay </a:t>
            </a:r>
          </a:p>
          <a:p>
            <a:r>
              <a:rPr lang="en-US" i="1" dirty="0">
                <a:solidFill>
                  <a:srgbClr val="0039AC"/>
                </a:solidFill>
              </a:rPr>
              <a:t>        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attention</a:t>
            </a:r>
            <a:r>
              <a:rPr lang="en-US" dirty="0">
                <a:solidFill>
                  <a:srgbClr val="0039AC"/>
                </a:solidFill>
              </a:rPr>
              <a:t>…</a:t>
            </a:r>
          </a:p>
          <a:p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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Arial Black, italic, red font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 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means</a:t>
            </a:r>
          </a:p>
          <a:p>
            <a:r>
              <a:rPr lang="en-US" dirty="0">
                <a:solidFill>
                  <a:schemeClr val="accent2"/>
                </a:solidFill>
                <a:sym typeface="Symbol" charset="0"/>
              </a:rPr>
              <a:t>      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Critically Important concept or terminology</a:t>
            </a:r>
          </a:p>
          <a:p>
            <a:r>
              <a:rPr lang="en-US" i="1" dirty="0">
                <a:solidFill>
                  <a:srgbClr val="FF0000"/>
                </a:solidFill>
              </a:rPr>
              <a:t>      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that I</a:t>
            </a:r>
            <a:r>
              <a:rPr lang="en-US" i="1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expect you to understand </a:t>
            </a:r>
            <a:r>
              <a:rPr lang="en-US" i="1" u="sng" dirty="0">
                <a:solidFill>
                  <a:srgbClr val="FF0000"/>
                </a:solidFill>
                <a:latin typeface="Arial Black" charset="0"/>
              </a:rPr>
              <a:t>intimately</a:t>
            </a:r>
            <a:endParaRPr lang="en-US" i="1" dirty="0">
              <a:solidFill>
                <a:srgbClr val="FF0000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</a:rPr>
              <a:t>      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for exams and labs</a:t>
            </a:r>
            <a:endParaRPr lang="en-US" i="1" dirty="0">
              <a:solidFill>
                <a:srgbClr val="0039AC"/>
              </a:solidFill>
              <a:latin typeface="Arial Black" charset="0"/>
            </a:endParaRPr>
          </a:p>
          <a:p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 </a:t>
            </a:r>
            <a:r>
              <a:rPr lang="en-US" i="1" dirty="0">
                <a:latin typeface="Times New Roman" charset="0"/>
              </a:rPr>
              <a:t>Times New Roman, italic, black font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means</a:t>
            </a:r>
            <a:r>
              <a:rPr lang="en-US" dirty="0">
                <a:solidFill>
                  <a:schemeClr val="accent2"/>
                </a:solidFill>
                <a:sym typeface="Symbol" charset="0"/>
              </a:rPr>
              <a:t> </a:t>
            </a:r>
            <a:r>
              <a:rPr lang="en-US" i="1" dirty="0">
                <a:latin typeface="Times New Roman" charset="0"/>
              </a:rPr>
              <a:t>this is an</a:t>
            </a:r>
            <a:endParaRPr lang="en-US" dirty="0">
              <a:solidFill>
                <a:schemeClr val="accent2"/>
              </a:solidFill>
              <a:sym typeface="Symbol" charset="0"/>
            </a:endParaRPr>
          </a:p>
          <a:p>
            <a:r>
              <a:rPr lang="en-US" dirty="0">
                <a:solidFill>
                  <a:schemeClr val="accent2"/>
                </a:solidFill>
                <a:sym typeface="Symbol" charset="0"/>
              </a:rPr>
              <a:t>         </a:t>
            </a:r>
            <a:r>
              <a:rPr lang="en-US" i="1" dirty="0">
                <a:latin typeface="Times New Roman" charset="0"/>
              </a:rPr>
              <a:t>equation or an algebraic variable</a:t>
            </a:r>
            <a:endParaRPr lang="en-US" dirty="0">
              <a:solidFill>
                <a:schemeClr val="accent2"/>
              </a:solidFill>
              <a:sym typeface="Symbol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BAC512C-97AD-ED41-99FB-DFE663F9C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794375"/>
            <a:ext cx="7774564" cy="830997"/>
          </a:xfrm>
          <a:prstGeom prst="rect">
            <a:avLst/>
          </a:prstGeom>
          <a:solidFill>
            <a:srgbClr val="BBBBBB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 </a:t>
            </a:r>
            <a:r>
              <a:rPr lang="en-US" dirty="0">
                <a:solidFill>
                  <a:srgbClr val="0039AC"/>
                </a:solidFill>
              </a:rPr>
              <a:t>A Red Box with Grey Background means this is an</a:t>
            </a:r>
          </a:p>
          <a:p>
            <a:r>
              <a:rPr lang="en-US" dirty="0">
                <a:solidFill>
                  <a:srgbClr val="0039AC"/>
                </a:solidFill>
              </a:rPr>
              <a:t>        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especially important</a:t>
            </a:r>
            <a:r>
              <a:rPr lang="en-US" dirty="0">
                <a:solidFill>
                  <a:srgbClr val="0039AC"/>
                </a:solidFill>
              </a:rPr>
              <a:t>  concept or equation</a:t>
            </a:r>
          </a:p>
        </p:txBody>
      </p:sp>
    </p:spTree>
    <p:extLst>
      <p:ext uri="{BB962C8B-B14F-4D97-AF65-F5344CB8AC3E}">
        <p14:creationId xmlns:p14="http://schemas.microsoft.com/office/powerpoint/2010/main" val="2052189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>
            <a:extLst>
              <a:ext uri="{FF2B5EF4-FFF2-40B4-BE49-F238E27FC236}">
                <a16:creationId xmlns:a16="http://schemas.microsoft.com/office/drawing/2014/main" id="{F3227488-3B9F-0340-89AE-16F02378B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473" y="1413063"/>
            <a:ext cx="804124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Fundamental Concepts of Every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Geophysical Tool (each of which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we will cover in this course):</a:t>
            </a:r>
          </a:p>
          <a:p>
            <a:endParaRPr lang="en-US" sz="800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(1)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Instrumentation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</a:rPr>
              <a:t> How does it work?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Sensitivity of instruments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Types of information recorded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(e.g., seismometer: 3-component or vertical?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Broadband or narrow-band?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Acceleration, displacement, or strain?)</a:t>
            </a:r>
          </a:p>
        </p:txBody>
      </p:sp>
    </p:spTree>
    <p:extLst>
      <p:ext uri="{BB962C8B-B14F-4D97-AF65-F5344CB8AC3E}">
        <p14:creationId xmlns:p14="http://schemas.microsoft.com/office/powerpoint/2010/main" val="273852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769FBA3-04B2-0544-9CF9-41D5F4E60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52" y="146721"/>
            <a:ext cx="7371995" cy="6477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66EE2-1B2B-8744-A123-9C5C537ED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8"/>
          <a:stretch/>
        </p:blipFill>
        <p:spPr>
          <a:xfrm rot="5400000">
            <a:off x="-608023" y="1704166"/>
            <a:ext cx="6853843" cy="3445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2958F-F8C9-9FE3-8258-BBD181E8C892}"/>
              </a:ext>
            </a:extLst>
          </p:cNvPr>
          <p:cNvSpPr/>
          <p:nvPr/>
        </p:nvSpPr>
        <p:spPr>
          <a:xfrm>
            <a:off x="1238132" y="584989"/>
            <a:ext cx="3048949" cy="244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4C4A5F-6305-5348-A4BC-995D06ECE556}"/>
              </a:ext>
            </a:extLst>
          </p:cNvPr>
          <p:cNvSpPr txBox="1"/>
          <p:nvPr/>
        </p:nvSpPr>
        <p:spPr>
          <a:xfrm>
            <a:off x="1152938" y="505475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legacy hammer seismic…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A3EA73-B815-1361-11C2-28A43F4342F5}"/>
              </a:ext>
            </a:extLst>
          </p:cNvPr>
          <p:cNvSpPr/>
          <p:nvPr/>
        </p:nvSpPr>
        <p:spPr>
          <a:xfrm>
            <a:off x="7974022" y="5804452"/>
            <a:ext cx="3492895" cy="255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CC694A-A7ED-DC4F-A3E1-5AC465A324FB}"/>
              </a:ext>
            </a:extLst>
          </p:cNvPr>
          <p:cNvSpPr txBox="1"/>
          <p:nvPr/>
        </p:nvSpPr>
        <p:spPr>
          <a:xfrm>
            <a:off x="7904920" y="5741031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our newer hammer seismic…</a:t>
            </a:r>
          </a:p>
        </p:txBody>
      </p:sp>
    </p:spTree>
    <p:extLst>
      <p:ext uri="{BB962C8B-B14F-4D97-AF65-F5344CB8AC3E}">
        <p14:creationId xmlns:p14="http://schemas.microsoft.com/office/powerpoint/2010/main" val="193663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3">
            <a:extLst>
              <a:ext uri="{FF2B5EF4-FFF2-40B4-BE49-F238E27FC236}">
                <a16:creationId xmlns:a16="http://schemas.microsoft.com/office/drawing/2014/main" id="{2A5408D7-CE06-1840-8E49-B41B8B3C0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380" y="58847"/>
            <a:ext cx="804124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Fundamental Concepts of Every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Geophysical Tool (each of which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we will cover in this course):</a:t>
            </a:r>
          </a:p>
          <a:p>
            <a:endParaRPr lang="en-US" sz="800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(1)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Instrumentation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</a:rPr>
              <a:t> How does it work?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Sensitivity of instruments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Types of information recorded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(e.g., seismometer: 3-component or vertical?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Broadband or narrow-band?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Acceleration, displacement, or strain?)</a:t>
            </a:r>
          </a:p>
          <a:p>
            <a:pPr>
              <a:buFont typeface="Arial" charset="0"/>
              <a:buNone/>
            </a:pPr>
            <a:endParaRPr lang="en-US" sz="800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(2)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Sampling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In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space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and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time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(&amp; what is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aliasing</a:t>
            </a:r>
            <a:r>
              <a:rPr lang="en-US" sz="1000" i="1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?)</a:t>
            </a:r>
          </a:p>
          <a:p>
            <a:pPr>
              <a:buFont typeface="Arial" charset="0"/>
              <a:buNone/>
            </a:pPr>
            <a:endParaRPr lang="en-US" sz="800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(3)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Theoretical development of methodology</a:t>
            </a:r>
            <a:endParaRPr lang="en-US" dirty="0">
              <a:solidFill>
                <a:srgbClr val="0039AC"/>
              </a:solidFill>
              <a:latin typeface="Arial Black" charset="0"/>
              <a:cs typeface="Lucida Grande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Assumptions?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Approximations?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“</a:t>
            </a:r>
            <a:r>
              <a:rPr lang="en-US" dirty="0" err="1">
                <a:solidFill>
                  <a:srgbClr val="0039AC"/>
                </a:solidFill>
                <a:cs typeface="Lucida Grande" charset="0"/>
              </a:rPr>
              <a:t>Skeletalization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” of the data?</a:t>
            </a:r>
          </a:p>
        </p:txBody>
      </p:sp>
    </p:spTree>
    <p:extLst>
      <p:ext uri="{BB962C8B-B14F-4D97-AF65-F5344CB8AC3E}">
        <p14:creationId xmlns:p14="http://schemas.microsoft.com/office/powerpoint/2010/main" val="1790855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3">
            <a:extLst>
              <a:ext uri="{FF2B5EF4-FFF2-40B4-BE49-F238E27FC236}">
                <a16:creationId xmlns:a16="http://schemas.microsoft.com/office/drawing/2014/main" id="{8BFD7645-6481-5148-AD28-6752373CE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396" y="520512"/>
            <a:ext cx="8161209" cy="581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“</a:t>
            </a:r>
            <a:r>
              <a:rPr lang="en-US" dirty="0" err="1">
                <a:solidFill>
                  <a:srgbClr val="0039AC"/>
                </a:solidFill>
                <a:cs typeface="Lucida Grande" charset="0"/>
              </a:rPr>
              <a:t>Skeletalization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” of the data?</a:t>
            </a:r>
          </a:p>
          <a:p>
            <a:pPr>
              <a:buFont typeface="Arial" charset="0"/>
              <a:buNone/>
            </a:pPr>
            <a:endParaRPr lang="en-US" sz="1200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We might reduce the thousands of numbers in this record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to just one number</a:t>
            </a:r>
            <a:r>
              <a:rPr lang="is-IS" dirty="0">
                <a:solidFill>
                  <a:srgbClr val="0039AC"/>
                </a:solidFill>
                <a:cs typeface="Lucida Grande" charset="0"/>
              </a:rPr>
              <a:t>…</a:t>
            </a: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r>
              <a:rPr lang="is-IS" dirty="0">
                <a:solidFill>
                  <a:srgbClr val="0039AC"/>
                </a:solidFill>
                <a:cs typeface="Lucida Grande" charset="0"/>
              </a:rPr>
              <a:t>But every number in this record contains information about</a:t>
            </a:r>
          </a:p>
          <a:p>
            <a:pPr>
              <a:buFont typeface="Arial" charset="0"/>
              <a:buNone/>
            </a:pPr>
            <a:r>
              <a:rPr lang="is-IS" dirty="0">
                <a:solidFill>
                  <a:srgbClr val="0039AC"/>
                </a:solidFill>
                <a:cs typeface="Lucida Grande" charset="0"/>
              </a:rPr>
              <a:t>   the structure of the Earth!</a:t>
            </a:r>
            <a:endParaRPr lang="en-US" dirty="0">
              <a:solidFill>
                <a:srgbClr val="0039AC"/>
              </a:solidFill>
              <a:cs typeface="Lucida Grande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674159-C77C-284A-84DB-54CE0B1D5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200"/>
            <a:ext cx="9144000" cy="34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9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">
            <a:extLst>
              <a:ext uri="{FF2B5EF4-FFF2-40B4-BE49-F238E27FC236}">
                <a16:creationId xmlns:a16="http://schemas.microsoft.com/office/drawing/2014/main" id="{AB3F91B3-D852-284E-BC6A-C8D034B8A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704" y="172008"/>
            <a:ext cx="7832593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Fundamental Elements we will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cover in this course:</a:t>
            </a:r>
          </a:p>
          <a:p>
            <a:endParaRPr lang="en-US" sz="1200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(4)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Noise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What are the sources of </a:t>
            </a:r>
            <a:r>
              <a:rPr lang="ja-JP" altLang="en-US" dirty="0">
                <a:solidFill>
                  <a:srgbClr val="0039AC"/>
                </a:solidFill>
                <a:latin typeface="Arial"/>
              </a:rPr>
              <a:t>“</a:t>
            </a:r>
            <a:r>
              <a:rPr lang="en-US" dirty="0">
                <a:solidFill>
                  <a:srgbClr val="0039AC"/>
                </a:solidFill>
              </a:rPr>
              <a:t>unwanted</a:t>
            </a:r>
            <a:r>
              <a:rPr lang="ja-JP" altLang="en-US" dirty="0">
                <a:solidFill>
                  <a:srgbClr val="0039AC"/>
                </a:solidFill>
                <a:latin typeface="Arial"/>
              </a:rPr>
              <a:t>”</a:t>
            </a:r>
            <a:r>
              <a:rPr lang="en-US" dirty="0">
                <a:solidFill>
                  <a:srgbClr val="0039AC"/>
                </a:solidFill>
              </a:rPr>
              <a:t> signal?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How are these extraneous signals removed or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mitigated, and what else did we lose by doing that?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</a:rPr>
              <a:t> Was it really unwanted in the first place?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19EB95-D1D5-CB4D-9ED7-9E6CEF4B6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96208"/>
            <a:ext cx="9144000" cy="33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5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">
            <a:extLst>
              <a:ext uri="{FF2B5EF4-FFF2-40B4-BE49-F238E27FC236}">
                <a16:creationId xmlns:a16="http://schemas.microsoft.com/office/drawing/2014/main" id="{A01EF502-50F4-5740-88A1-297068538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944" y="613569"/>
            <a:ext cx="7832593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Fundamental Elements we will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cover in this course:</a:t>
            </a:r>
          </a:p>
          <a:p>
            <a:endParaRPr lang="en-US" sz="1200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(4)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Noise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What are the sources of </a:t>
            </a:r>
            <a:r>
              <a:rPr lang="ja-JP" altLang="en-US">
                <a:solidFill>
                  <a:srgbClr val="0039AC"/>
                </a:solidFill>
                <a:latin typeface="Arial"/>
              </a:rPr>
              <a:t>“</a:t>
            </a:r>
            <a:r>
              <a:rPr lang="en-US" dirty="0">
                <a:solidFill>
                  <a:srgbClr val="0039AC"/>
                </a:solidFill>
              </a:rPr>
              <a:t>unwanted</a:t>
            </a:r>
            <a:r>
              <a:rPr lang="ja-JP" altLang="en-US">
                <a:solidFill>
                  <a:srgbClr val="0039AC"/>
                </a:solidFill>
                <a:latin typeface="Arial"/>
              </a:rPr>
              <a:t>”</a:t>
            </a:r>
            <a:r>
              <a:rPr lang="en-US" dirty="0">
                <a:solidFill>
                  <a:srgbClr val="0039AC"/>
                </a:solidFill>
              </a:rPr>
              <a:t> signal?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How are these extraneous signals removed or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mitigated, and what else did we lose by doing that?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</a:rPr>
              <a:t> Was it really unwanted in the first place?</a:t>
            </a:r>
          </a:p>
          <a:p>
            <a:pPr>
              <a:buFont typeface="Arial" charset="0"/>
              <a:buNone/>
            </a:pPr>
            <a:endParaRPr lang="en-US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(5)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INTERPRETATION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</a:rPr>
              <a:t>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Ambiguity </a:t>
            </a:r>
            <a:r>
              <a:rPr lang="en-US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 Artefacts</a:t>
            </a:r>
            <a:endParaRPr lang="en-US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What independent sources of geological and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    geophysical information/knowledge/expectation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    can be incorporated into the interpretation? (&amp;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    how can we avoid </a:t>
            </a:r>
            <a:r>
              <a:rPr lang="en-US" b="1" i="1" dirty="0">
                <a:solidFill>
                  <a:srgbClr val="0039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cognitive bias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1089965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3173</TotalTime>
  <Words>648</Words>
  <Application>Microsoft Macintosh PowerPoint</Application>
  <PresentationFormat>Widescreen</PresentationFormat>
  <Paragraphs>110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12</cp:revision>
  <cp:lastPrinted>2022-01-10T14:45:35Z</cp:lastPrinted>
  <dcterms:created xsi:type="dcterms:W3CDTF">2022-01-10T14:15:51Z</dcterms:created>
  <dcterms:modified xsi:type="dcterms:W3CDTF">2024-01-17T21:23:16Z</dcterms:modified>
</cp:coreProperties>
</file>