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84" r:id="rId3"/>
    <p:sldId id="277" r:id="rId4"/>
    <p:sldId id="278" r:id="rId5"/>
    <p:sldId id="279" r:id="rId6"/>
    <p:sldId id="286" r:id="rId7"/>
    <p:sldId id="287" r:id="rId8"/>
    <p:sldId id="28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9AC"/>
    <a:srgbClr val="0046CD"/>
    <a:srgbClr val="0014E9"/>
    <a:srgbClr val="001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66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11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AD093-0389-CA48-9E5F-E8F7C95315DC}" type="datetimeFigureOut">
              <a:rPr lang="en-US" smtClean="0"/>
              <a:t>1/12/26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C8ECB-8D36-A040-8E31-F92042CBE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59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7641C-8CB9-5E41-99E9-C8A4BEF995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E75745-1516-9449-BD5D-5F19438F06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40652-FEDB-2E4A-B8DB-D90538F9D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76CB5-ACAD-3348-86C5-C0F68AE4C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46ECA-B641-4146-A4B1-EF4B92F85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4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036DF-AA04-A140-937E-CDCBF8686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CD5B59-2960-334C-86E7-79FEBCD87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5BD3D-6EBF-7B4A-943E-1664A3022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70CA9-EBB3-4C4D-9DF2-BBA35921E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11DD3-EC20-FB4E-B26A-92E04175B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6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8F4168-24EA-3E4E-8ACE-B6E0C92C9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E97E59-05EB-9349-BFD2-32D596508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1616D-3542-364D-8C26-292EBFE1F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D3A45-BBC3-FB46-B4F0-F7F78F6B3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F114F-8D5C-F346-83EE-7EB807C6F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9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6230B-D4A4-4A4B-AC84-D15E8A05B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58D13-1B7D-FC4F-9230-0BAFF05B9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CDAED-29B6-8F40-BE23-E666DB19A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406FF-6B3C-1148-95A5-C38431D2B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09295-452E-9E43-90DE-F16C7BB84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1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6CF45-13C7-DF4B-8D24-5AA039069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01534-D0C7-CF42-9F6A-93B466CA3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80413-86EE-9B4F-959C-6887E6C60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DE4F0-18B4-C64F-9A26-D6E972B7C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AFF24-BD71-D144-AA77-B5B6E31B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8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353C0-BED1-DF47-A9D7-9423B0D56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6AC81-0124-BD41-9575-839086ADD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06F59-1CDB-324E-9AAD-DB2052CC5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CB5CF-988B-E245-A99B-0E4A36AAE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0CCF9-5BEA-B84D-B89C-7D0D88561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17CED7-6555-FD4A-9ED8-43D78DA20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94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20F37-26B4-D44A-9D78-533C4E2B7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72A02-74FA-7044-BC9D-A5944D82B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9D3CA-B505-0240-BBC2-0DC01666B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667049-29B4-7047-8883-82B771138F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8DD144-A084-1B45-A947-CF94660E01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5A7335-BAF3-9B40-B61F-413CA4905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3EF31F-D030-E84C-90A4-9AA3EAF99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8595ED-A46A-CC41-A929-E74A17649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8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3BC-2237-1949-B72F-6488522D9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9BA7C5-0FB4-DF42-AA3A-41B7E6241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5F252-D71B-F645-8957-78B60BB3E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42DB99-6BC5-7147-A3B8-9ECA8BC5D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5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ABEBD7-6E81-9E41-A883-0492E4BD6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067740-1648-3148-92B8-61D3B6ADB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67BDC9-5E9B-5542-AC3E-95238D475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7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26C50-171B-494C-B3CB-91D669296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4CFC7-5E2F-9D45-A557-79DAD6EA2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01FE0-0E17-7C4E-AB50-5AF31E8F14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4E894-C0B8-E447-A926-053A62843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93B9A-6F22-9F4F-9196-4B5F27D2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AF896-7BFA-974A-A63A-F686B2182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9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1CDB9-F651-004C-BE28-60334419E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812B5C-5229-6748-A227-72E6BA0C46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4E979C-3B27-354A-8C50-8E7B40FA9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B2BF51-7953-8147-A3F2-9DD98B238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B73BB-B534-DE4D-A2F6-7F002FCE7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5022B-B707-E145-A298-1543E7A73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4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FF541-98F2-C047-A9B1-FAAA4077E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0EB22A-A9D8-AB44-BB89-9054E98FA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24AA3-1AE0-E14C-81EC-B1EA2A68D1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700C9-8BFE-814F-993B-E78ED40E45E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003DE-AB5F-A345-820A-F38DC09AD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AACEE-6833-E44C-A086-C16D4C7A7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47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5">
            <a:extLst>
              <a:ext uri="{FF2B5EF4-FFF2-40B4-BE49-F238E27FC236}">
                <a16:creationId xmlns:a16="http://schemas.microsoft.com/office/drawing/2014/main" id="{E6C9EA9A-5D1B-4147-A23F-89D96ADE9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256" y="152400"/>
            <a:ext cx="516827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Geology 5660/6660</a:t>
            </a:r>
          </a:p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Applied Geophysics</a:t>
            </a:r>
            <a:endParaRPr lang="en-US" sz="3600" i="1" u="sng" dirty="0">
              <a:solidFill>
                <a:srgbClr val="0039AC"/>
              </a:solidFill>
              <a:latin typeface="Arial Black" charset="0"/>
            </a:endParaRPr>
          </a:p>
        </p:txBody>
      </p:sp>
      <p:sp>
        <p:nvSpPr>
          <p:cNvPr id="25" name="Text Box 26">
            <a:extLst>
              <a:ext uri="{FF2B5EF4-FFF2-40B4-BE49-F238E27FC236}">
                <a16:creationId xmlns:a16="http://schemas.microsoft.com/office/drawing/2014/main" id="{A27909E6-F928-2344-87E4-D36B5B1D5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0056" y="76200"/>
            <a:ext cx="18806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Jan 2026</a:t>
            </a:r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D27C68A9-C2B4-9F44-A6AA-A8D2C6D4C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743" y="6443663"/>
            <a:ext cx="35435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A.R. Lowry 2008-2026</a:t>
            </a:r>
            <a:endParaRPr lang="en-US" sz="2400" dirty="0">
              <a:solidFill>
                <a:srgbClr val="0039AC"/>
              </a:solidFill>
              <a:latin typeface="Arial" panose="020B0604020202020204" pitchFamily="34" charset="0"/>
              <a:ea typeface="ヒラギノ角ゴ Pro W3" charset="0"/>
              <a:cs typeface="Arial" panose="020B0604020202020204" pitchFamily="34" charset="0"/>
            </a:endParaRPr>
          </a:p>
        </p:txBody>
      </p:sp>
      <p:sp>
        <p:nvSpPr>
          <p:cNvPr id="27" name="Text Box 28">
            <a:extLst>
              <a:ext uri="{FF2B5EF4-FFF2-40B4-BE49-F238E27FC236}">
                <a16:creationId xmlns:a16="http://schemas.microsoft.com/office/drawing/2014/main" id="{E79EB611-113C-3448-894F-C7D67D590A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658" y="6396335"/>
            <a:ext cx="50951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 for Wed 14 Jan: </a:t>
            </a:r>
            <a:r>
              <a:rPr lang="en-US" sz="2400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Burger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1-21</a:t>
            </a:r>
          </a:p>
        </p:txBody>
      </p:sp>
      <p:sp>
        <p:nvSpPr>
          <p:cNvPr id="2" name="Text Box 25">
            <a:extLst>
              <a:ext uri="{FF2B5EF4-FFF2-40B4-BE49-F238E27FC236}">
                <a16:creationId xmlns:a16="http://schemas.microsoft.com/office/drawing/2014/main" id="{37B0346D-348C-EC84-D942-BF0C834B5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5706" y="1381892"/>
            <a:ext cx="9640588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Last time: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Course Overview</a:t>
            </a:r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• Fundamental elements of each geophysical imaging tool:</a:t>
            </a:r>
          </a:p>
          <a:p>
            <a:endParaRPr lang="en-US" sz="400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   </a:t>
            </a:r>
            <a:r>
              <a:rPr lang="en-US" dirty="0">
                <a:solidFill>
                  <a:srgbClr val="0039AC"/>
                </a:solidFill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Instrumentation</a:t>
            </a:r>
            <a:r>
              <a:rPr lang="en-US" dirty="0">
                <a:solidFill>
                  <a:srgbClr val="0039AC"/>
                </a:solidFill>
                <a:latin typeface="Arial"/>
                <a:cs typeface="Arial"/>
              </a:rPr>
              <a:t>  (how it works; sensitivity; and what specific</a:t>
            </a:r>
          </a:p>
          <a:p>
            <a:r>
              <a:rPr lang="en-US" dirty="0">
                <a:solidFill>
                  <a:srgbClr val="0039AC"/>
                </a:solidFill>
                <a:latin typeface="Arial"/>
                <a:cs typeface="Arial"/>
              </a:rPr>
              <a:t>       types of observations it collects)</a:t>
            </a:r>
          </a:p>
          <a:p>
            <a:endParaRPr lang="en-US" sz="400" dirty="0">
              <a:solidFill>
                <a:srgbClr val="0039AC"/>
              </a:solidFill>
              <a:latin typeface="Arial"/>
              <a:cs typeface="Arial"/>
            </a:endParaRPr>
          </a:p>
          <a:p>
            <a:r>
              <a:rPr lang="en-US" i="1" dirty="0">
                <a:solidFill>
                  <a:srgbClr val="0039AC"/>
                </a:solidFill>
                <a:latin typeface="Arial"/>
                <a:cs typeface="Arial"/>
              </a:rPr>
              <a:t>   </a:t>
            </a:r>
            <a:r>
              <a:rPr lang="en-US" dirty="0">
                <a:solidFill>
                  <a:srgbClr val="0039AC"/>
                </a:solidFill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Sampling</a:t>
            </a:r>
            <a:r>
              <a:rPr lang="en-US" dirty="0">
                <a:solidFill>
                  <a:srgbClr val="0039AC"/>
                </a:solidFill>
                <a:latin typeface="Arial"/>
                <a:cs typeface="Arial"/>
              </a:rPr>
              <a:t>  in both space and time</a:t>
            </a:r>
          </a:p>
          <a:p>
            <a:endParaRPr lang="en-US" sz="400" dirty="0">
              <a:solidFill>
                <a:srgbClr val="0039AC"/>
              </a:solidFill>
              <a:latin typeface="Arial"/>
              <a:cs typeface="Arial"/>
            </a:endParaRPr>
          </a:p>
          <a:p>
            <a:r>
              <a:rPr lang="en-US" i="1" dirty="0">
                <a:solidFill>
                  <a:srgbClr val="0039AC"/>
                </a:solidFill>
                <a:latin typeface="Arial"/>
                <a:cs typeface="Arial"/>
              </a:rPr>
              <a:t>   </a:t>
            </a:r>
            <a:r>
              <a:rPr lang="en-US" dirty="0">
                <a:solidFill>
                  <a:srgbClr val="0039AC"/>
                </a:solidFill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Theory</a:t>
            </a:r>
            <a:r>
              <a:rPr lang="en-US" dirty="0">
                <a:solidFill>
                  <a:srgbClr val="0039AC"/>
                </a:solidFill>
                <a:latin typeface="Arial"/>
                <a:cs typeface="Arial"/>
              </a:rPr>
              <a:t>  (equations, assumptions, approximations, and</a:t>
            </a:r>
          </a:p>
          <a:p>
            <a:r>
              <a:rPr lang="en-US" dirty="0">
                <a:solidFill>
                  <a:srgbClr val="0039AC"/>
                </a:solidFill>
                <a:latin typeface="Arial"/>
                <a:cs typeface="Arial"/>
              </a:rPr>
              <a:t>       whether/how the data are </a:t>
            </a:r>
            <a:r>
              <a:rPr lang="en-US" i="1" dirty="0" err="1">
                <a:solidFill>
                  <a:srgbClr val="FF0000"/>
                </a:solidFill>
                <a:latin typeface="Arial Black"/>
                <a:cs typeface="Arial Black"/>
              </a:rPr>
              <a:t>skeletalized</a:t>
            </a:r>
            <a:r>
              <a:rPr lang="en-US" dirty="0">
                <a:solidFill>
                  <a:srgbClr val="0039AC"/>
                </a:solidFill>
                <a:latin typeface="Arial"/>
                <a:cs typeface="Arial"/>
              </a:rPr>
              <a:t>)</a:t>
            </a:r>
          </a:p>
          <a:p>
            <a:endParaRPr lang="en-US" sz="400" dirty="0">
              <a:solidFill>
                <a:srgbClr val="0039AC"/>
              </a:solidFill>
              <a:latin typeface="Arial"/>
              <a:cs typeface="Arial"/>
            </a:endParaRPr>
          </a:p>
          <a:p>
            <a:r>
              <a:rPr lang="en-US" i="1" dirty="0">
                <a:solidFill>
                  <a:srgbClr val="0039AC"/>
                </a:solidFill>
                <a:latin typeface="Arial"/>
                <a:cs typeface="Arial"/>
              </a:rPr>
              <a:t>   </a:t>
            </a:r>
            <a:r>
              <a:rPr lang="en-US" dirty="0">
                <a:solidFill>
                  <a:srgbClr val="0039AC"/>
                </a:solidFill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Noise</a:t>
            </a:r>
            <a:r>
              <a:rPr lang="en-US" dirty="0">
                <a:solidFill>
                  <a:srgbClr val="0039AC"/>
                </a:solidFill>
              </a:rPr>
              <a:t>  (what is the noise source, how do we remove it, and</a:t>
            </a:r>
          </a:p>
          <a:p>
            <a:r>
              <a:rPr lang="en-US" dirty="0">
                <a:solidFill>
                  <a:srgbClr val="0039AC"/>
                </a:solidFill>
              </a:rPr>
              <a:t>       when is the noise</a:t>
            </a:r>
            <a:r>
              <a:rPr lang="mr-IN" dirty="0">
                <a:solidFill>
                  <a:srgbClr val="0039AC"/>
                </a:solidFill>
              </a:rPr>
              <a:t>…</a:t>
            </a:r>
            <a:r>
              <a:rPr lang="en-US" dirty="0">
                <a:solidFill>
                  <a:srgbClr val="0039AC"/>
                </a:solidFill>
              </a:rPr>
              <a:t> Not?)</a:t>
            </a:r>
          </a:p>
          <a:p>
            <a:endParaRPr lang="en-US" sz="400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   </a:t>
            </a:r>
            <a:r>
              <a:rPr lang="en-US" dirty="0">
                <a:solidFill>
                  <a:srgbClr val="0039AC"/>
                </a:solidFill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b="1" i="1" dirty="0">
                <a:solidFill>
                  <a:srgbClr val="0039AC"/>
                </a:solidFill>
                <a:latin typeface="Arial Black" panose="020B0604020202020204" pitchFamily="34" charset="0"/>
                <a:ea typeface="Wingdings"/>
                <a:cs typeface="Arial Black" panose="020B0604020202020204" pitchFamily="34" charset="0"/>
                <a:sym typeface="Wingdings"/>
              </a:rPr>
              <a:t>Modeling &amp;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Interpretation</a:t>
            </a:r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(what is ambiguous in the data?</a:t>
            </a:r>
          </a:p>
          <a:p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What features of an image could lead to misinterpretation?)</a:t>
            </a:r>
          </a:p>
          <a:p>
            <a:endParaRPr lang="en-US" sz="400" dirty="0">
              <a:solidFill>
                <a:srgbClr val="0039A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Fundamental to theory are </a:t>
            </a:r>
            <a:r>
              <a:rPr lang="en-US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Partial Differential Equations...</a:t>
            </a:r>
            <a:endParaRPr lang="en-US" dirty="0">
              <a:solidFill>
                <a:srgbClr val="0039A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453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3">
            <a:extLst>
              <a:ext uri="{FF2B5EF4-FFF2-40B4-BE49-F238E27FC236}">
                <a16:creationId xmlns:a16="http://schemas.microsoft.com/office/drawing/2014/main" id="{E83F7F9E-C59B-8D4C-B9E5-4A6B5B9228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994" y="1531938"/>
            <a:ext cx="8325356" cy="3785652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  <a:latin typeface="Arial Black" charset="0"/>
              </a:rPr>
              <a:t>A Key Concept to Take Away From This Course:</a:t>
            </a:r>
          </a:p>
          <a:p>
            <a:endParaRPr lang="en-US" dirty="0">
              <a:solidFill>
                <a:srgbClr val="0039AC"/>
              </a:solidFill>
              <a:latin typeface="Arial Black" charset="0"/>
            </a:endParaRPr>
          </a:p>
          <a:p>
            <a:r>
              <a:rPr lang="en-US" dirty="0">
                <a:solidFill>
                  <a:srgbClr val="0039AC"/>
                </a:solidFill>
                <a:latin typeface="Arial Black" charset="0"/>
              </a:rPr>
              <a:t>Almost invariably, you will interpret properties</a:t>
            </a:r>
          </a:p>
          <a:p>
            <a:r>
              <a:rPr lang="en-US" dirty="0">
                <a:solidFill>
                  <a:srgbClr val="0039AC"/>
                </a:solidFill>
                <a:latin typeface="Arial Black" charset="0"/>
              </a:rPr>
              <a:t>   of the subsurface much, much more </a:t>
            </a:r>
          </a:p>
          <a:p>
            <a:r>
              <a:rPr lang="en-US" dirty="0">
                <a:solidFill>
                  <a:srgbClr val="0039AC"/>
                </a:solidFill>
                <a:latin typeface="Arial Black" charset="0"/>
              </a:rPr>
              <a:t>   accurately using data from two different types</a:t>
            </a:r>
          </a:p>
          <a:p>
            <a:r>
              <a:rPr lang="en-US" dirty="0">
                <a:solidFill>
                  <a:srgbClr val="0039AC"/>
                </a:solidFill>
                <a:latin typeface="Arial Black" charset="0"/>
              </a:rPr>
              <a:t>   of geophysical measurements than you will</a:t>
            </a:r>
          </a:p>
          <a:p>
            <a:r>
              <a:rPr lang="en-US" dirty="0">
                <a:solidFill>
                  <a:srgbClr val="0039AC"/>
                </a:solidFill>
                <a:latin typeface="Arial Black" charset="0"/>
              </a:rPr>
              <a:t>   from one…</a:t>
            </a:r>
          </a:p>
          <a:p>
            <a:endParaRPr lang="en-US" dirty="0">
              <a:solidFill>
                <a:srgbClr val="0039AC"/>
              </a:solidFill>
              <a:latin typeface="Arial Black" charset="0"/>
            </a:endParaRPr>
          </a:p>
          <a:p>
            <a:r>
              <a:rPr lang="en-US" dirty="0">
                <a:solidFill>
                  <a:srgbClr val="0039AC"/>
                </a:solidFill>
                <a:latin typeface="Arial Black" charset="0"/>
              </a:rPr>
              <a:t>And even better from three types than you will</a:t>
            </a:r>
          </a:p>
          <a:p>
            <a:r>
              <a:rPr lang="en-US" dirty="0">
                <a:solidFill>
                  <a:srgbClr val="0039AC"/>
                </a:solidFill>
                <a:latin typeface="Arial Black" charset="0"/>
              </a:rPr>
              <a:t>   from two.</a:t>
            </a:r>
          </a:p>
        </p:txBody>
      </p:sp>
    </p:spTree>
    <p:extLst>
      <p:ext uri="{BB962C8B-B14F-4D97-AF65-F5344CB8AC3E}">
        <p14:creationId xmlns:p14="http://schemas.microsoft.com/office/powerpoint/2010/main" val="741660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C3FB816-65A0-8D43-B1B0-74D9901C1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743" y="4659724"/>
            <a:ext cx="1398588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883414D-E7A8-A24F-90E1-6C14D6AF7D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5318" y="6330156"/>
            <a:ext cx="3067163" cy="433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defTabSz="457200"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39AC"/>
                </a:solidFill>
                <a:latin typeface="Times New Roman" charset="0"/>
                <a:cs typeface="DejaVu Sans" charset="0"/>
              </a:rPr>
              <a:t>Animation </a:t>
            </a:r>
            <a:r>
              <a:rPr lang="en-GB" sz="1400" i="1" baseline="-25000" dirty="0">
                <a:solidFill>
                  <a:srgbClr val="0039AC"/>
                </a:solidFill>
                <a:latin typeface="Times New Roman" charset="0"/>
                <a:cs typeface="DejaVu Sans" charset="0"/>
              </a:rPr>
              <a:t>0</a:t>
            </a:r>
            <a:r>
              <a:rPr lang="en-GB" sz="1400" i="1" dirty="0">
                <a:solidFill>
                  <a:srgbClr val="0039AC"/>
                </a:solidFill>
                <a:latin typeface="Times New Roman" charset="0"/>
                <a:cs typeface="DejaVu Sans" charset="0"/>
              </a:rPr>
              <a:t>S</a:t>
            </a:r>
            <a:r>
              <a:rPr lang="en-GB" sz="1400" i="1" baseline="-25000" dirty="0">
                <a:solidFill>
                  <a:srgbClr val="0039AC"/>
                </a:solidFill>
                <a:latin typeface="Times New Roman" charset="0"/>
                <a:cs typeface="DejaVu Sans" charset="0"/>
              </a:rPr>
              <a:t>3</a:t>
            </a:r>
            <a:r>
              <a:rPr lang="en-GB" sz="1400" dirty="0">
                <a:solidFill>
                  <a:srgbClr val="0039AC"/>
                </a:solidFill>
                <a:latin typeface="Times New Roman" charset="0"/>
                <a:cs typeface="DejaVu Sans" charset="0"/>
              </a:rPr>
              <a:t> from Lucien </a:t>
            </a:r>
            <a:r>
              <a:rPr lang="en-GB" sz="1400" dirty="0" err="1">
                <a:solidFill>
                  <a:srgbClr val="0039AC"/>
                </a:solidFill>
                <a:latin typeface="Times New Roman" charset="0"/>
                <a:cs typeface="DejaVu Sans" charset="0"/>
              </a:rPr>
              <a:t>Saviot</a:t>
            </a:r>
            <a:endParaRPr lang="en-GB" sz="1400" dirty="0">
              <a:solidFill>
                <a:srgbClr val="0039AC"/>
              </a:solidFill>
              <a:latin typeface="Times New Roman" charset="0"/>
              <a:cs typeface="DejaVu Sans" charset="0"/>
            </a:endParaRPr>
          </a:p>
          <a:p>
            <a:pPr defTabSz="457200"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800" b="1" dirty="0">
                <a:solidFill>
                  <a:srgbClr val="0039AC"/>
                </a:solidFill>
                <a:latin typeface="Times New Roman" charset="0"/>
                <a:cs typeface="DejaVu Sans" charset="0"/>
              </a:rPr>
              <a:t>http://</a:t>
            </a:r>
            <a:r>
              <a:rPr lang="en-GB" sz="800" b="1" dirty="0" err="1">
                <a:solidFill>
                  <a:srgbClr val="0039AC"/>
                </a:solidFill>
                <a:latin typeface="Times New Roman" charset="0"/>
                <a:cs typeface="DejaVu Sans" charset="0"/>
              </a:rPr>
              <a:t>www.u-bourgogne.fr</a:t>
            </a:r>
            <a:r>
              <a:rPr lang="en-GB" sz="800" b="1" dirty="0">
                <a:solidFill>
                  <a:srgbClr val="0039AC"/>
                </a:solidFill>
                <a:latin typeface="Times New Roman" charset="0"/>
                <a:cs typeface="DejaVu Sans" charset="0"/>
              </a:rPr>
              <a:t>/REACTIVITE/</a:t>
            </a:r>
            <a:r>
              <a:rPr lang="en-GB" sz="800" b="1" dirty="0" err="1">
                <a:solidFill>
                  <a:srgbClr val="0039AC"/>
                </a:solidFill>
                <a:latin typeface="Times New Roman" charset="0"/>
                <a:cs typeface="DejaVu Sans" charset="0"/>
              </a:rPr>
              <a:t>manapi</a:t>
            </a:r>
            <a:r>
              <a:rPr lang="en-GB" sz="800" b="1" dirty="0">
                <a:solidFill>
                  <a:srgbClr val="0039AC"/>
                </a:solidFill>
                <a:latin typeface="Times New Roman" charset="0"/>
                <a:cs typeface="DejaVu Sans" charset="0"/>
              </a:rPr>
              <a:t>/</a:t>
            </a:r>
            <a:r>
              <a:rPr lang="en-GB" sz="800" b="1" dirty="0" err="1">
                <a:solidFill>
                  <a:srgbClr val="0039AC"/>
                </a:solidFill>
                <a:latin typeface="Times New Roman" charset="0"/>
                <a:cs typeface="DejaVu Sans" charset="0"/>
              </a:rPr>
              <a:t>saviot</a:t>
            </a:r>
            <a:r>
              <a:rPr lang="en-GB" sz="800" b="1" dirty="0">
                <a:solidFill>
                  <a:srgbClr val="0039AC"/>
                </a:solidFill>
                <a:latin typeface="Times New Roman" charset="0"/>
                <a:cs typeface="DejaVu Sans" charset="0"/>
              </a:rPr>
              <a:t>/deform/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C19E5225-FE85-B54A-813F-F367CF6D3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3668" y="6273006"/>
            <a:ext cx="2597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>
              <a:spcBef>
                <a:spcPts val="1000"/>
              </a:spcBef>
              <a:buClr>
                <a:srgbClr val="000000"/>
              </a:buClr>
              <a:buSzPct val="100000"/>
              <a:buFont typeface="Times New Roman" charset="0"/>
              <a:buNone/>
            </a:pPr>
            <a:r>
              <a:rPr lang="en-US" i="1" baseline="-25000">
                <a:latin typeface="Times New Roman" charset="0"/>
                <a:cs typeface="DejaVu Sans" charset="0"/>
              </a:rPr>
              <a:t>0</a:t>
            </a:r>
            <a:r>
              <a:rPr lang="en-US" i="1">
                <a:latin typeface="Times New Roman" charset="0"/>
                <a:cs typeface="DejaVu Sans" charset="0"/>
              </a:rPr>
              <a:t>S</a:t>
            </a:r>
            <a:r>
              <a:rPr lang="en-US" i="1" baseline="-25000">
                <a:latin typeface="Times New Roman" charset="0"/>
                <a:cs typeface="DejaVu Sans" charset="0"/>
              </a:rPr>
              <a:t>3</a:t>
            </a:r>
            <a:r>
              <a:rPr lang="en-US">
                <a:solidFill>
                  <a:srgbClr val="000099"/>
                </a:solidFill>
                <a:cs typeface="DejaVu Sans" charset="0"/>
              </a:rPr>
              <a:t>: (</a:t>
            </a:r>
            <a:r>
              <a:rPr lang="en-US">
                <a:latin typeface="Times New Roman" charset="0"/>
                <a:cs typeface="DejaVu Sans" charset="0"/>
              </a:rPr>
              <a:t>25.7</a:t>
            </a:r>
            <a:r>
              <a:rPr lang="en-US">
                <a:solidFill>
                  <a:srgbClr val="000099"/>
                </a:solidFill>
                <a:cs typeface="DejaVu Sans" charset="0"/>
              </a:rPr>
              <a:t> minutes)</a:t>
            </a:r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3FE5A64-E7A4-DE47-9421-00A7E303BD2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753243" y="4645437"/>
            <a:ext cx="1633538" cy="1582737"/>
            <a:chOff x="1134" y="3066"/>
            <a:chExt cx="683" cy="662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E1D258E-F2C3-6746-9B01-51E5280D12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4" y="3066"/>
              <a:ext cx="683" cy="662"/>
            </a:xfrm>
            <a:prstGeom prst="ellipse">
              <a:avLst/>
            </a:prstGeom>
            <a:solidFill>
              <a:srgbClr val="00CC99"/>
            </a:solidFill>
            <a:ln w="19080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defTabSz="457200" eaLnBrk="0" hangingPunct="0">
                <a:buClr>
                  <a:srgbClr val="000000"/>
                </a:buClr>
                <a:buSzPct val="100000"/>
                <a:buFont typeface="Times New Roman" charset="0"/>
                <a:buNone/>
              </a:pPr>
              <a:endParaRPr lang="en-US">
                <a:solidFill>
                  <a:schemeClr val="bg1"/>
                </a:solidFill>
                <a:latin typeface="Times New Roman" charset="0"/>
                <a:cs typeface="DejaVu Sans" charset="0"/>
              </a:endParaRPr>
            </a:p>
          </p:txBody>
        </p:sp>
        <p:sp>
          <p:nvSpPr>
            <p:cNvPr id="22" name="AutoShape 6">
              <a:extLst>
                <a:ext uri="{FF2B5EF4-FFF2-40B4-BE49-F238E27FC236}">
                  <a16:creationId xmlns:a16="http://schemas.microsoft.com/office/drawing/2014/main" id="{B12C2B51-AD0E-D24E-AFCD-53C438E2347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480000" flipH="1" flipV="1">
              <a:off x="1269" y="3169"/>
              <a:ext cx="324" cy="126"/>
            </a:xfrm>
            <a:custGeom>
              <a:avLst/>
              <a:gdLst>
                <a:gd name="T0" fmla="*/ 93 w 21600"/>
                <a:gd name="T1" fmla="*/ 6 h 21600"/>
                <a:gd name="T2" fmla="*/ 45 w 21600"/>
                <a:gd name="T3" fmla="*/ 27 h 21600"/>
                <a:gd name="T4" fmla="*/ 105 w 21600"/>
                <a:gd name="T5" fmla="*/ 16 h 21600"/>
                <a:gd name="T6" fmla="*/ 167 w 21600"/>
                <a:gd name="T7" fmla="*/ -16 h 21600"/>
                <a:gd name="T8" fmla="*/ 220 w 21600"/>
                <a:gd name="T9" fmla="*/ 6 h 21600"/>
                <a:gd name="T10" fmla="*/ 164 w 21600"/>
                <a:gd name="T11" fmla="*/ 2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33 w 21600"/>
                <a:gd name="T19" fmla="*/ 3086 h 21600"/>
                <a:gd name="T20" fmla="*/ 18467 w 21600"/>
                <a:gd name="T21" fmla="*/ 18514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1010" y="1834"/>
                  </a:moveTo>
                  <a:cubicBezTo>
                    <a:pt x="10940" y="1832"/>
                    <a:pt x="10870" y="1832"/>
                    <a:pt x="10800" y="1832"/>
                  </a:cubicBezTo>
                  <a:cubicBezTo>
                    <a:pt x="8047" y="1831"/>
                    <a:pt x="5446" y="3096"/>
                    <a:pt x="3746" y="5261"/>
                  </a:cubicBezTo>
                  <a:lnTo>
                    <a:pt x="2305" y="4130"/>
                  </a:lnTo>
                  <a:cubicBezTo>
                    <a:pt x="4353" y="1522"/>
                    <a:pt x="7484" y="-1"/>
                    <a:pt x="10800" y="0"/>
                  </a:cubicBezTo>
                  <a:cubicBezTo>
                    <a:pt x="10884" y="0"/>
                    <a:pt x="10969" y="0"/>
                    <a:pt x="11054" y="2"/>
                  </a:cubicBezTo>
                  <a:lnTo>
                    <a:pt x="11117" y="-2697"/>
                  </a:lnTo>
                  <a:lnTo>
                    <a:pt x="14647" y="1003"/>
                  </a:lnTo>
                  <a:lnTo>
                    <a:pt x="10947" y="4533"/>
                  </a:lnTo>
                  <a:lnTo>
                    <a:pt x="11010" y="1834"/>
                  </a:lnTo>
                  <a:close/>
                </a:path>
              </a:pathLst>
            </a:custGeom>
            <a:solidFill>
              <a:srgbClr val="CC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10800000"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defTabSz="457200" eaLnBrk="0" hangingPunct="0">
                <a:buClr>
                  <a:srgbClr val="000000"/>
                </a:buClr>
                <a:buSzPct val="100000"/>
                <a:buFont typeface="Times New Roman" charset="0"/>
                <a:buNone/>
              </a:pPr>
              <a:endParaRPr lang="en-US">
                <a:solidFill>
                  <a:schemeClr val="bg1"/>
                </a:solidFill>
                <a:latin typeface="Times New Roman" charset="0"/>
                <a:cs typeface="DejaVu Sans" charset="0"/>
              </a:endParaRPr>
            </a:p>
          </p:txBody>
        </p:sp>
        <p:sp>
          <p:nvSpPr>
            <p:cNvPr id="23" name="AutoShape 7">
              <a:extLst>
                <a:ext uri="{FF2B5EF4-FFF2-40B4-BE49-F238E27FC236}">
                  <a16:creationId xmlns:a16="http://schemas.microsoft.com/office/drawing/2014/main" id="{C10AE4B3-57A9-F24B-9DDB-37189439D24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120000" flipV="1">
              <a:off x="1337" y="3470"/>
              <a:ext cx="324" cy="126"/>
            </a:xfrm>
            <a:custGeom>
              <a:avLst/>
              <a:gdLst>
                <a:gd name="T0" fmla="*/ 93 w 21600"/>
                <a:gd name="T1" fmla="*/ 6 h 21600"/>
                <a:gd name="T2" fmla="*/ 45 w 21600"/>
                <a:gd name="T3" fmla="*/ 27 h 21600"/>
                <a:gd name="T4" fmla="*/ 105 w 21600"/>
                <a:gd name="T5" fmla="*/ 16 h 21600"/>
                <a:gd name="T6" fmla="*/ 167 w 21600"/>
                <a:gd name="T7" fmla="*/ -16 h 21600"/>
                <a:gd name="T8" fmla="*/ 220 w 21600"/>
                <a:gd name="T9" fmla="*/ 6 h 21600"/>
                <a:gd name="T10" fmla="*/ 164 w 21600"/>
                <a:gd name="T11" fmla="*/ 2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33 w 21600"/>
                <a:gd name="T19" fmla="*/ 3086 h 21600"/>
                <a:gd name="T20" fmla="*/ 18467 w 21600"/>
                <a:gd name="T21" fmla="*/ 18514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1010" y="1834"/>
                  </a:moveTo>
                  <a:cubicBezTo>
                    <a:pt x="10940" y="1832"/>
                    <a:pt x="10870" y="1832"/>
                    <a:pt x="10800" y="1832"/>
                  </a:cubicBezTo>
                  <a:cubicBezTo>
                    <a:pt x="8047" y="1831"/>
                    <a:pt x="5446" y="3096"/>
                    <a:pt x="3746" y="5261"/>
                  </a:cubicBezTo>
                  <a:lnTo>
                    <a:pt x="2305" y="4130"/>
                  </a:lnTo>
                  <a:cubicBezTo>
                    <a:pt x="4353" y="1522"/>
                    <a:pt x="7484" y="-1"/>
                    <a:pt x="10800" y="0"/>
                  </a:cubicBezTo>
                  <a:cubicBezTo>
                    <a:pt x="10884" y="0"/>
                    <a:pt x="10969" y="0"/>
                    <a:pt x="11054" y="2"/>
                  </a:cubicBezTo>
                  <a:lnTo>
                    <a:pt x="11117" y="-2697"/>
                  </a:lnTo>
                  <a:lnTo>
                    <a:pt x="14647" y="1003"/>
                  </a:lnTo>
                  <a:lnTo>
                    <a:pt x="10947" y="4533"/>
                  </a:lnTo>
                  <a:lnTo>
                    <a:pt x="11010" y="1834"/>
                  </a:lnTo>
                  <a:close/>
                </a:path>
              </a:pathLst>
            </a:custGeom>
            <a:solidFill>
              <a:srgbClr val="CC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10800000"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defTabSz="457200" eaLnBrk="0" hangingPunct="0">
                <a:buClr>
                  <a:srgbClr val="000000"/>
                </a:buClr>
                <a:buSzPct val="100000"/>
                <a:buFont typeface="Times New Roman" charset="0"/>
                <a:buNone/>
              </a:pPr>
              <a:endParaRPr lang="en-US">
                <a:solidFill>
                  <a:schemeClr val="bg1"/>
                </a:solidFill>
                <a:latin typeface="Times New Roman" charset="0"/>
                <a:cs typeface="DejaVu Sans" charset="0"/>
              </a:endParaRPr>
            </a:p>
          </p:txBody>
        </p:sp>
        <p:sp>
          <p:nvSpPr>
            <p:cNvPr id="24" name="AutoShape 8">
              <a:extLst>
                <a:ext uri="{FF2B5EF4-FFF2-40B4-BE49-F238E27FC236}">
                  <a16:creationId xmlns:a16="http://schemas.microsoft.com/office/drawing/2014/main" id="{04D35C78-4E19-A942-B0D4-D6113327E40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1135" y="3330"/>
              <a:ext cx="682" cy="13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600"/>
                <a:gd name="T19" fmla="*/ 0 h 21600"/>
                <a:gd name="T20" fmla="*/ 21600 w 21600"/>
                <a:gd name="T21" fmla="*/ 10718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-1"/>
                    <a:pt x="21599" y="4835"/>
                    <a:pt x="21600" y="10799"/>
                  </a:cubicBezTo>
                  <a:lnTo>
                    <a:pt x="10800" y="10800"/>
                  </a:lnTo>
                  <a:close/>
                </a:path>
                <a:path w="21600" h="21600" fill="none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-1"/>
                    <a:pt x="21599" y="4835"/>
                    <a:pt x="21600" y="10799"/>
                  </a:cubicBezTo>
                </a:path>
              </a:pathLst>
            </a:custGeom>
            <a:noFill/>
            <a:ln w="19080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defTabSz="457200" eaLnBrk="0" hangingPunct="0">
                <a:buClr>
                  <a:srgbClr val="000000"/>
                </a:buClr>
                <a:buSzPct val="100000"/>
                <a:buFont typeface="Times New Roman" charset="0"/>
                <a:buNone/>
              </a:pPr>
              <a:endParaRPr lang="en-US">
                <a:solidFill>
                  <a:schemeClr val="bg1"/>
                </a:solidFill>
                <a:latin typeface="Times New Roman" charset="0"/>
                <a:cs typeface="DejaVu Sans" charset="0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7F77652E-E76C-F045-8127-FEAD98DDB326}"/>
              </a:ext>
            </a:extLst>
          </p:cNvPr>
          <p:cNvGrpSpPr>
            <a:grpSpLocks/>
          </p:cNvGrpSpPr>
          <p:nvPr/>
        </p:nvGrpSpPr>
        <p:grpSpPr bwMode="auto">
          <a:xfrm>
            <a:off x="7985648" y="4653377"/>
            <a:ext cx="1627189" cy="1568451"/>
            <a:chOff x="3711" y="2767"/>
            <a:chExt cx="1025" cy="988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A749F89-E070-254A-9050-DA3D301C1B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3" y="2864"/>
              <a:ext cx="781" cy="793"/>
            </a:xfrm>
            <a:prstGeom prst="ellipse">
              <a:avLst/>
            </a:prstGeom>
            <a:solidFill>
              <a:srgbClr val="339966"/>
            </a:solidFill>
            <a:ln w="19080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defTabSz="457200" eaLnBrk="0" hangingPunct="0">
                <a:buClr>
                  <a:srgbClr val="000000"/>
                </a:buClr>
                <a:buSzPct val="100000"/>
                <a:buFont typeface="Times New Roman" charset="0"/>
                <a:buNone/>
              </a:pPr>
              <a:endParaRPr lang="en-US">
                <a:solidFill>
                  <a:schemeClr val="accent2"/>
                </a:solidFill>
                <a:latin typeface="Times New Roman" charset="0"/>
                <a:cs typeface="DejaVu Sans" charset="0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E130567-CDE4-654A-9CE8-3BB7013081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6" y="2938"/>
              <a:ext cx="1017" cy="650"/>
            </a:xfrm>
            <a:prstGeom prst="ellipse">
              <a:avLst/>
            </a:prstGeom>
            <a:solidFill>
              <a:srgbClr val="00CC99">
                <a:alpha val="50195"/>
              </a:srgbClr>
            </a:solidFill>
            <a:ln w="19080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defTabSz="457200" eaLnBrk="0" hangingPunct="0">
                <a:buClr>
                  <a:srgbClr val="000000"/>
                </a:buClr>
                <a:buSzPct val="100000"/>
                <a:buFont typeface="Times New Roman" charset="0"/>
                <a:buNone/>
              </a:pPr>
              <a:endParaRPr lang="en-US">
                <a:solidFill>
                  <a:schemeClr val="accent2"/>
                </a:solidFill>
                <a:latin typeface="Times New Roman" charset="0"/>
                <a:cs typeface="DejaVu Sans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C76F9EB-B341-0943-9D01-B76D0A451B9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3730" y="2925"/>
              <a:ext cx="986" cy="670"/>
            </a:xfrm>
            <a:prstGeom prst="ellipse">
              <a:avLst/>
            </a:prstGeom>
            <a:solidFill>
              <a:srgbClr val="00CC99">
                <a:alpha val="50195"/>
              </a:srgbClr>
            </a:solidFill>
            <a:ln w="19080">
              <a:solidFill>
                <a:srgbClr val="000099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defTabSz="457200" eaLnBrk="0" hangingPunct="0">
                <a:buClr>
                  <a:srgbClr val="000000"/>
                </a:buClr>
                <a:buSzPct val="100000"/>
                <a:buFont typeface="Times New Roman" charset="0"/>
                <a:buNone/>
              </a:pPr>
              <a:endParaRPr lang="en-US">
                <a:solidFill>
                  <a:schemeClr val="accent2"/>
                </a:solidFill>
                <a:latin typeface="Times New Roman" charset="0"/>
                <a:cs typeface="DejaVu Sans" charset="0"/>
              </a:endParaRPr>
            </a:p>
          </p:txBody>
        </p:sp>
        <p:sp>
          <p:nvSpPr>
            <p:cNvPr id="13" name="AutoShape 15">
              <a:extLst>
                <a:ext uri="{FF2B5EF4-FFF2-40B4-BE49-F238E27FC236}">
                  <a16:creationId xmlns:a16="http://schemas.microsoft.com/office/drawing/2014/main" id="{44CC87E5-11F3-5C4A-9A20-B701B04F9D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1" y="3208"/>
              <a:ext cx="176" cy="102"/>
            </a:xfrm>
            <a:prstGeom prst="leftRightArrow">
              <a:avLst>
                <a:gd name="adj1" fmla="val 35417"/>
                <a:gd name="adj2" fmla="val 52723"/>
              </a:avLst>
            </a:prstGeom>
            <a:solidFill>
              <a:srgbClr val="CC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defTabSz="457200" eaLnBrk="0" hangingPunct="0">
                <a:buClr>
                  <a:srgbClr val="000000"/>
                </a:buClr>
                <a:buSzPct val="100000"/>
                <a:buFont typeface="Times New Roman" charset="0"/>
                <a:buNone/>
              </a:pPr>
              <a:endParaRPr lang="en-US">
                <a:solidFill>
                  <a:schemeClr val="accent2"/>
                </a:solidFill>
                <a:latin typeface="Times New Roman" charset="0"/>
                <a:cs typeface="DejaVu Sans" charset="0"/>
              </a:endParaRPr>
            </a:p>
          </p:txBody>
        </p:sp>
        <p:sp>
          <p:nvSpPr>
            <p:cNvPr id="14" name="AutoShape 16">
              <a:extLst>
                <a:ext uri="{FF2B5EF4-FFF2-40B4-BE49-F238E27FC236}">
                  <a16:creationId xmlns:a16="http://schemas.microsoft.com/office/drawing/2014/main" id="{627CC374-5369-A647-9426-6845B87366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3214"/>
              <a:ext cx="176" cy="101"/>
            </a:xfrm>
            <a:prstGeom prst="leftRightArrow">
              <a:avLst>
                <a:gd name="adj1" fmla="val 35417"/>
                <a:gd name="adj2" fmla="val 53245"/>
              </a:avLst>
            </a:prstGeom>
            <a:solidFill>
              <a:srgbClr val="CC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defTabSz="457200" eaLnBrk="0" hangingPunct="0">
                <a:buClr>
                  <a:srgbClr val="000000"/>
                </a:buClr>
                <a:buSzPct val="100000"/>
                <a:buFont typeface="Times New Roman" charset="0"/>
                <a:buNone/>
              </a:pPr>
              <a:endParaRPr lang="en-US">
                <a:solidFill>
                  <a:schemeClr val="accent2"/>
                </a:solidFill>
                <a:latin typeface="Times New Roman" charset="0"/>
                <a:cs typeface="DejaVu Sans" charset="0"/>
              </a:endParaRPr>
            </a:p>
          </p:txBody>
        </p:sp>
        <p:sp>
          <p:nvSpPr>
            <p:cNvPr id="15" name="AutoShape 17">
              <a:extLst>
                <a:ext uri="{FF2B5EF4-FFF2-40B4-BE49-F238E27FC236}">
                  <a16:creationId xmlns:a16="http://schemas.microsoft.com/office/drawing/2014/main" id="{1EE7A356-0D04-9A41-9BC8-C8FE9DD9D3C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4140" y="2801"/>
              <a:ext cx="171" cy="105"/>
            </a:xfrm>
            <a:prstGeom prst="leftRightArrow">
              <a:avLst>
                <a:gd name="adj1" fmla="val 35417"/>
                <a:gd name="adj2" fmla="val 49762"/>
              </a:avLst>
            </a:prstGeom>
            <a:solidFill>
              <a:srgbClr val="CC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defTabSz="457200" eaLnBrk="0" hangingPunct="0">
                <a:buClr>
                  <a:srgbClr val="000000"/>
                </a:buClr>
                <a:buSzPct val="100000"/>
                <a:buFont typeface="Times New Roman" charset="0"/>
                <a:buNone/>
              </a:pPr>
              <a:endParaRPr lang="en-US">
                <a:solidFill>
                  <a:schemeClr val="accent2"/>
                </a:solidFill>
                <a:latin typeface="Times New Roman" charset="0"/>
                <a:cs typeface="DejaVu Sans" charset="0"/>
              </a:endParaRPr>
            </a:p>
          </p:txBody>
        </p:sp>
        <p:sp>
          <p:nvSpPr>
            <p:cNvPr id="16" name="AutoShape 18">
              <a:extLst>
                <a:ext uri="{FF2B5EF4-FFF2-40B4-BE49-F238E27FC236}">
                  <a16:creationId xmlns:a16="http://schemas.microsoft.com/office/drawing/2014/main" id="{0A2E4549-B382-E147-9271-FD95B7360A3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4130" y="3617"/>
              <a:ext cx="171" cy="105"/>
            </a:xfrm>
            <a:prstGeom prst="leftRightArrow">
              <a:avLst>
                <a:gd name="adj1" fmla="val 35417"/>
                <a:gd name="adj2" fmla="val 49762"/>
              </a:avLst>
            </a:prstGeom>
            <a:solidFill>
              <a:srgbClr val="CC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defTabSz="457200" eaLnBrk="0" hangingPunct="0">
                <a:buClr>
                  <a:srgbClr val="000000"/>
                </a:buClr>
                <a:buSzPct val="100000"/>
                <a:buFont typeface="Times New Roman" charset="0"/>
                <a:buNone/>
              </a:pPr>
              <a:endParaRPr lang="en-US">
                <a:solidFill>
                  <a:schemeClr val="accent2"/>
                </a:solidFill>
                <a:latin typeface="Times New Roman" charset="0"/>
                <a:cs typeface="DejaVu Sans" charset="0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FC5FEDCE-2790-5245-A16C-7647A650E8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6" y="2972"/>
              <a:ext cx="33" cy="34"/>
            </a:xfrm>
            <a:prstGeom prst="ellipse">
              <a:avLst/>
            </a:prstGeom>
            <a:solidFill>
              <a:srgbClr val="000099"/>
            </a:solidFill>
            <a:ln w="9360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defTabSz="457200" eaLnBrk="0" hangingPunct="0">
                <a:buClr>
                  <a:srgbClr val="000000"/>
                </a:buClr>
                <a:buSzPct val="100000"/>
                <a:buFont typeface="Times New Roman" charset="0"/>
                <a:buNone/>
              </a:pPr>
              <a:endParaRPr lang="en-US">
                <a:solidFill>
                  <a:schemeClr val="accent2"/>
                </a:solidFill>
                <a:latin typeface="Times New Roman" charset="0"/>
                <a:cs typeface="DejaVu Sans" charset="0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0C06DA0F-9BE9-4049-AF91-037C823657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" y="3524"/>
              <a:ext cx="33" cy="34"/>
            </a:xfrm>
            <a:prstGeom prst="ellipse">
              <a:avLst/>
            </a:prstGeom>
            <a:solidFill>
              <a:srgbClr val="000099"/>
            </a:solidFill>
            <a:ln w="9360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defTabSz="457200" eaLnBrk="0" hangingPunct="0">
                <a:buClr>
                  <a:srgbClr val="000000"/>
                </a:buClr>
                <a:buSzPct val="100000"/>
                <a:buFont typeface="Times New Roman" charset="0"/>
                <a:buNone/>
              </a:pPr>
              <a:endParaRPr lang="en-US">
                <a:solidFill>
                  <a:schemeClr val="accent2"/>
                </a:solidFill>
                <a:latin typeface="Times New Roman" charset="0"/>
                <a:cs typeface="DejaVu Sans" charset="0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60BDB867-DF42-B04A-A894-F04DE393F3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0" y="3516"/>
              <a:ext cx="33" cy="34"/>
            </a:xfrm>
            <a:prstGeom prst="ellipse">
              <a:avLst/>
            </a:prstGeom>
            <a:solidFill>
              <a:srgbClr val="000099"/>
            </a:solidFill>
            <a:ln w="9360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defTabSz="457200" eaLnBrk="0" hangingPunct="0">
                <a:buClr>
                  <a:srgbClr val="000000"/>
                </a:buClr>
                <a:buSzPct val="100000"/>
                <a:buFont typeface="Times New Roman" charset="0"/>
                <a:buNone/>
              </a:pPr>
              <a:endParaRPr lang="en-US">
                <a:solidFill>
                  <a:schemeClr val="accent2"/>
                </a:solidFill>
                <a:latin typeface="Times New Roman" charset="0"/>
                <a:cs typeface="DejaVu Sans" charset="0"/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7401C3DC-54C3-2740-A7F4-108E3AC4B7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2" y="2970"/>
              <a:ext cx="33" cy="34"/>
            </a:xfrm>
            <a:prstGeom prst="ellipse">
              <a:avLst/>
            </a:prstGeom>
            <a:solidFill>
              <a:srgbClr val="000099"/>
            </a:solidFill>
            <a:ln w="9360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defTabSz="457200" eaLnBrk="0" hangingPunct="0">
                <a:buClr>
                  <a:srgbClr val="000000"/>
                </a:buClr>
                <a:buSzPct val="100000"/>
                <a:buFont typeface="Times New Roman" charset="0"/>
                <a:buNone/>
              </a:pPr>
              <a:endParaRPr lang="en-US">
                <a:solidFill>
                  <a:schemeClr val="accent2"/>
                </a:solidFill>
                <a:latin typeface="Times New Roman" charset="0"/>
                <a:cs typeface="DejaVu Sans" charset="0"/>
              </a:endParaRPr>
            </a:p>
          </p:txBody>
        </p:sp>
      </p:grpSp>
      <p:sp>
        <p:nvSpPr>
          <p:cNvPr id="7" name="Text Box 23">
            <a:extLst>
              <a:ext uri="{FF2B5EF4-FFF2-40B4-BE49-F238E27FC236}">
                <a16:creationId xmlns:a16="http://schemas.microsoft.com/office/drawing/2014/main" id="{645BC6D9-F989-B34E-BBEE-1E00317E40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8843" y="100806"/>
            <a:ext cx="8613705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Seismology (A Brief Introduction)</a:t>
            </a:r>
          </a:p>
          <a:p>
            <a:endParaRPr lang="en-US" sz="1200" dirty="0">
              <a:solidFill>
                <a:srgbClr val="0039AC"/>
              </a:solidFill>
            </a:endParaRPr>
          </a:p>
          <a:p>
            <a:r>
              <a:rPr lang="en-US" i="1" dirty="0">
                <a:solidFill>
                  <a:srgbClr val="0039AC"/>
                </a:solidFill>
              </a:rPr>
              <a:t>	    Four useful types of</a:t>
            </a:r>
            <a:r>
              <a:rPr lang="en-US" dirty="0">
                <a:solidFill>
                  <a:srgbClr val="0039AC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Seismic Waves:</a:t>
            </a:r>
          </a:p>
          <a:p>
            <a:endParaRPr lang="en-US" sz="1200" i="1" dirty="0">
              <a:solidFill>
                <a:srgbClr val="FF3300"/>
              </a:solidFill>
              <a:latin typeface="Arial Black" charset="0"/>
            </a:endParaRPr>
          </a:p>
          <a:p>
            <a:r>
              <a:rPr lang="en-US" dirty="0">
                <a:solidFill>
                  <a:srgbClr val="0039AC"/>
                </a:solidFill>
              </a:rPr>
              <a:t>(1)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P</a:t>
            </a:r>
            <a:r>
              <a:rPr lang="en-US" dirty="0">
                <a:solidFill>
                  <a:srgbClr val="FF0000"/>
                </a:solidFill>
                <a:latin typeface="Arial Black" charset="0"/>
              </a:rPr>
              <a:t> (primary) wave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(Velocity </a:t>
            </a:r>
            <a:r>
              <a:rPr lang="en-US" i="1" dirty="0">
                <a:latin typeface="Times New Roman" charset="0"/>
              </a:rPr>
              <a:t>V</a:t>
            </a:r>
            <a:r>
              <a:rPr lang="en-US" i="1" baseline="-25000" dirty="0">
                <a:latin typeface="Times New Roman" charset="0"/>
              </a:rPr>
              <a:t>P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=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latin typeface="Times New Roman" charset="0"/>
              </a:rPr>
              <a:t>4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to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latin typeface="Times New Roman" charset="0"/>
              </a:rPr>
              <a:t>14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km/s)</a:t>
            </a:r>
          </a:p>
          <a:p>
            <a:pPr>
              <a:buFontTx/>
              <a:buAutoNum type="arabicPeriod"/>
            </a:pPr>
            <a:endParaRPr lang="en-US" sz="1200" dirty="0">
              <a:solidFill>
                <a:schemeClr val="accent2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(2)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S</a:t>
            </a:r>
            <a:r>
              <a:rPr lang="en-US" dirty="0">
                <a:solidFill>
                  <a:srgbClr val="FF0000"/>
                </a:solidFill>
                <a:latin typeface="Arial Black" charset="0"/>
              </a:rPr>
              <a:t> (secondary) wave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(</a:t>
            </a:r>
            <a:r>
              <a:rPr lang="en-US" i="1" dirty="0">
                <a:latin typeface="Times New Roman" charset="0"/>
              </a:rPr>
              <a:t>V</a:t>
            </a:r>
            <a:r>
              <a:rPr lang="en-US" i="1" baseline="-25000" dirty="0">
                <a:latin typeface="Times New Roman" charset="0"/>
              </a:rPr>
              <a:t>S</a:t>
            </a:r>
            <a:r>
              <a:rPr lang="en-US" dirty="0"/>
              <a:t> ≅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latin typeface="Times New Roman" charset="0"/>
              </a:rPr>
              <a:t>2/5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to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latin typeface="Times New Roman" charset="0"/>
              </a:rPr>
              <a:t>3/5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>
                <a:latin typeface="Times New Roman" charset="0"/>
              </a:rPr>
              <a:t>V</a:t>
            </a:r>
            <a:r>
              <a:rPr lang="en-US" i="1" baseline="-25000" dirty="0">
                <a:latin typeface="Times New Roman" charset="0"/>
              </a:rPr>
              <a:t>P</a:t>
            </a:r>
            <a:r>
              <a:rPr lang="en-US" i="1" dirty="0">
                <a:solidFill>
                  <a:srgbClr val="0039AC"/>
                </a:solidFill>
              </a:rPr>
              <a:t>,</a:t>
            </a:r>
            <a:r>
              <a:rPr lang="en-US" dirty="0">
                <a:solidFill>
                  <a:srgbClr val="0039AC"/>
                </a:solidFill>
              </a:rPr>
              <a:t> or</a:t>
            </a:r>
            <a:r>
              <a:rPr lang="en-US" i="1" dirty="0">
                <a:solidFill>
                  <a:srgbClr val="0039AC"/>
                </a:solidFill>
              </a:rPr>
              <a:t> </a:t>
            </a:r>
            <a:r>
              <a:rPr lang="en-US" dirty="0">
                <a:latin typeface="Times New Roman" charset="0"/>
              </a:rPr>
              <a:t>0</a:t>
            </a:r>
            <a:r>
              <a:rPr lang="en-US" dirty="0">
                <a:solidFill>
                  <a:srgbClr val="0039AC"/>
                </a:solidFill>
              </a:rPr>
              <a:t>)</a:t>
            </a:r>
          </a:p>
          <a:p>
            <a:pPr>
              <a:buFontTx/>
              <a:buAutoNum type="arabicPeriod"/>
            </a:pPr>
            <a:endParaRPr lang="en-US" sz="1200" dirty="0">
              <a:solidFill>
                <a:schemeClr val="accent2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(3)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Surface Waves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(Love, Rayleigh) </a:t>
            </a:r>
            <a:r>
              <a:rPr lang="en-US" i="1" dirty="0">
                <a:latin typeface="Times New Roman" charset="0"/>
              </a:rPr>
              <a:t>V</a:t>
            </a:r>
            <a:r>
              <a:rPr lang="en-US" dirty="0"/>
              <a:t> </a:t>
            </a:r>
            <a:r>
              <a:rPr lang="en-US" dirty="0">
                <a:solidFill>
                  <a:srgbClr val="0039AC"/>
                </a:solidFill>
              </a:rPr>
              <a:t>slightly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latin typeface="Times New Roman" charset="0"/>
              </a:rPr>
              <a:t>&lt;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V</a:t>
            </a:r>
            <a:r>
              <a:rPr lang="en-US" i="1" baseline="-25000" dirty="0">
                <a:latin typeface="Times New Roman" charset="0"/>
              </a:rPr>
              <a:t>S</a:t>
            </a:r>
            <a:endParaRPr lang="en-US" i="1" dirty="0">
              <a:solidFill>
                <a:schemeClr val="accent2"/>
              </a:solidFill>
            </a:endParaRPr>
          </a:p>
          <a:p>
            <a:pPr>
              <a:buFontTx/>
              <a:buAutoNum type="arabicPeriod"/>
            </a:pPr>
            <a:endParaRPr lang="en-US" sz="1200" dirty="0">
              <a:solidFill>
                <a:schemeClr val="accent2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(4)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Normal Modes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(Resonant “tones”, like a bell…)</a:t>
            </a:r>
          </a:p>
          <a:p>
            <a:r>
              <a:rPr lang="en-US" dirty="0">
                <a:solidFill>
                  <a:srgbClr val="0039AC"/>
                </a:solidFill>
              </a:rPr>
              <a:t>       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</a:t>
            </a:r>
            <a:r>
              <a:rPr lang="en-US" dirty="0">
                <a:solidFill>
                  <a:srgbClr val="0039AC"/>
                </a:solidFill>
              </a:rPr>
              <a:t> continue for months after largest earthquakes</a:t>
            </a:r>
          </a:p>
          <a:p>
            <a:r>
              <a:rPr lang="en-US" dirty="0">
                <a:solidFill>
                  <a:srgbClr val="0039AC"/>
                </a:solidFill>
              </a:rPr>
              <a:t>       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39AC"/>
                </a:solidFill>
              </a:rPr>
              <a:t>periods of minutes to an hour</a:t>
            </a:r>
          </a:p>
          <a:p>
            <a:r>
              <a:rPr lang="en-US" dirty="0">
                <a:solidFill>
                  <a:srgbClr val="0039AC"/>
                </a:solidFill>
              </a:rPr>
              <a:t>       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 “</a:t>
            </a:r>
            <a:r>
              <a:rPr lang="en-US" dirty="0">
                <a:solidFill>
                  <a:srgbClr val="0039AC"/>
                </a:solidFill>
              </a:rPr>
              <a:t>standing waves”</a:t>
            </a:r>
          </a:p>
        </p:txBody>
      </p:sp>
      <p:sp>
        <p:nvSpPr>
          <p:cNvPr id="8" name="Text Box 24">
            <a:extLst>
              <a:ext uri="{FF2B5EF4-FFF2-40B4-BE49-F238E27FC236}">
                <a16:creationId xmlns:a16="http://schemas.microsoft.com/office/drawing/2014/main" id="{A39FC4B6-935A-EE49-8C3D-E36A90980D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9768" y="1461294"/>
            <a:ext cx="129715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Body </a:t>
            </a:r>
          </a:p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Waves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 Box 25">
            <a:extLst>
              <a:ext uri="{FF2B5EF4-FFF2-40B4-BE49-F238E27FC236}">
                <a16:creationId xmlns:a16="http://schemas.microsoft.com/office/drawing/2014/main" id="{A362DAB0-C38B-D540-8A60-630F8F88A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4643" y="1320006"/>
            <a:ext cx="4381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6000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29100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77C21D5-9C34-9944-885A-8A35C25576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2032" y="202806"/>
            <a:ext cx="4538870" cy="6430066"/>
          </a:xfrm>
          <a:prstGeom prst="rect">
            <a:avLst/>
          </a:prstGeom>
        </p:spPr>
      </p:pic>
      <p:pic>
        <p:nvPicPr>
          <p:cNvPr id="3" name="Picture 2" descr="waves">
            <a:extLst>
              <a:ext uri="{FF2B5EF4-FFF2-40B4-BE49-F238E27FC236}">
                <a16:creationId xmlns:a16="http://schemas.microsoft.com/office/drawing/2014/main" id="{C8FBAA38-7DE0-BB4C-9F1F-C6B40B94DD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2469" y="904875"/>
            <a:ext cx="3546475" cy="24384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5">
            <a:extLst>
              <a:ext uri="{FF2B5EF4-FFF2-40B4-BE49-F238E27FC236}">
                <a16:creationId xmlns:a16="http://schemas.microsoft.com/office/drawing/2014/main" id="{BA3C8596-4C89-C24D-91BC-193D57744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2294" y="1120775"/>
            <a:ext cx="550151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3200" i="1" dirty="0">
                <a:solidFill>
                  <a:srgbClr val="FF0000"/>
                </a:solidFill>
                <a:latin typeface="Arial Black" charset="0"/>
              </a:rPr>
              <a:t>P</a:t>
            </a:r>
            <a:endParaRPr lang="en-US" sz="3200" dirty="0">
              <a:solidFill>
                <a:srgbClr val="FF0000"/>
              </a:solidFill>
              <a:latin typeface="Arial Black" charset="0"/>
            </a:endParaRP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3D742529-1B82-544B-B1D5-E0C2D6800A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39594" y="2551113"/>
            <a:ext cx="537327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3200" i="1" dirty="0">
                <a:solidFill>
                  <a:srgbClr val="FF0000"/>
                </a:solidFill>
                <a:latin typeface="Arial Black" charset="0"/>
              </a:rPr>
              <a:t>S</a:t>
            </a:r>
            <a:endParaRPr lang="en-US" sz="3200" dirty="0">
              <a:solidFill>
                <a:srgbClr val="FF0000"/>
              </a:solidFill>
              <a:latin typeface="Arial Black" charset="0"/>
            </a:endParaRP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0103C96E-B92F-8840-A0DA-1421DE5D4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5006" y="4022725"/>
            <a:ext cx="3461204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3200" i="1" dirty="0">
                <a:solidFill>
                  <a:srgbClr val="FF0000"/>
                </a:solidFill>
                <a:latin typeface="Arial Black" charset="0"/>
              </a:rPr>
              <a:t>Surface (Love)</a:t>
            </a:r>
            <a:endParaRPr lang="en-US" sz="3200" dirty="0">
              <a:solidFill>
                <a:srgbClr val="FF0000"/>
              </a:solidFill>
              <a:latin typeface="Arial Black" charset="0"/>
            </a:endParaRPr>
          </a:p>
        </p:txBody>
      </p:sp>
      <p:sp>
        <p:nvSpPr>
          <p:cNvPr id="7" name="Text Box 8">
            <a:extLst>
              <a:ext uri="{FF2B5EF4-FFF2-40B4-BE49-F238E27FC236}">
                <a16:creationId xmlns:a16="http://schemas.microsoft.com/office/drawing/2014/main" id="{C970A060-8DD6-3D40-ADF4-2255E5B9F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5006" y="5326063"/>
            <a:ext cx="4346062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3200" i="1">
                <a:solidFill>
                  <a:srgbClr val="FF0000"/>
                </a:solidFill>
                <a:latin typeface="Arial Black" charset="0"/>
              </a:rPr>
              <a:t>Surface (Rayleigh)</a:t>
            </a:r>
            <a:endParaRPr lang="en-US" sz="3200">
              <a:solidFill>
                <a:srgbClr val="FF0000"/>
              </a:solidFill>
              <a:latin typeface="Arial Blac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836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37DBA54D-A1F1-2D4A-A2A8-720B6AAE9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1627" y="207139"/>
            <a:ext cx="666874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Seismic waves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  <a:latin typeface="Arial Black" charset="0"/>
              </a:rPr>
              <a:t>are</a:t>
            </a:r>
            <a:r>
              <a:rPr lang="en-US" dirty="0">
                <a:solidFill>
                  <a:srgbClr val="FF03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strain disturbances</a:t>
            </a:r>
            <a:endParaRPr lang="en-US" dirty="0">
              <a:solidFill>
                <a:srgbClr val="FF0000"/>
              </a:solidFill>
            </a:endParaRPr>
          </a:p>
          <a:p>
            <a:pPr algn="ctr"/>
            <a:r>
              <a:rPr lang="en-US" dirty="0">
                <a:solidFill>
                  <a:srgbClr val="0039AC"/>
                </a:solidFill>
                <a:latin typeface="Arial Black" charset="0"/>
              </a:rPr>
              <a:t>that propagate in a medium…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8AF3847-4141-6144-850A-15D0663C5C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9449" y="1143764"/>
            <a:ext cx="3810000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8AB7AC2-4C1C-284E-86C4-5C023930F9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249" y="1127889"/>
            <a:ext cx="4257675" cy="237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Text Box 6">
            <a:extLst>
              <a:ext uri="{FF2B5EF4-FFF2-40B4-BE49-F238E27FC236}">
                <a16:creationId xmlns:a16="http://schemas.microsoft.com/office/drawing/2014/main" id="{1D29654E-D574-9C4D-8FAA-D9BA0562E5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3079" y="3788539"/>
            <a:ext cx="8685841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The text begins with an analogy to ripples in a pond. There is</a:t>
            </a:r>
          </a:p>
          <a:p>
            <a:r>
              <a:rPr lang="en-US" dirty="0">
                <a:solidFill>
                  <a:srgbClr val="0039AC"/>
                </a:solidFill>
              </a:rPr>
              <a:t>similarity in that both are described by the wave equation;</a:t>
            </a:r>
          </a:p>
          <a:p>
            <a:r>
              <a:rPr lang="en-US" dirty="0">
                <a:solidFill>
                  <a:srgbClr val="0039AC"/>
                </a:solidFill>
              </a:rPr>
              <a:t>both involve</a:t>
            </a:r>
            <a:r>
              <a:rPr lang="en-US" dirty="0"/>
              <a:t>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stress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&amp;</a:t>
            </a:r>
            <a:r>
              <a:rPr lang="en-US" dirty="0"/>
              <a:t>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displacements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that propagate as </a:t>
            </a:r>
          </a:p>
          <a:p>
            <a:r>
              <a:rPr lang="en-US" dirty="0">
                <a:solidFill>
                  <a:srgbClr val="0039AC"/>
                </a:solidFill>
              </a:rPr>
              <a:t>individual particles in the medium oscillate between potential</a:t>
            </a:r>
          </a:p>
          <a:p>
            <a:r>
              <a:rPr lang="en-US" dirty="0">
                <a:solidFill>
                  <a:srgbClr val="0039AC"/>
                </a:solidFill>
              </a:rPr>
              <a:t>and kinetic energy states… But,</a:t>
            </a:r>
          </a:p>
          <a:p>
            <a:endParaRPr lang="en-US" sz="1200" dirty="0"/>
          </a:p>
          <a:p>
            <a:r>
              <a:rPr lang="en-US" dirty="0">
                <a:solidFill>
                  <a:srgbClr val="0039AC"/>
                </a:solidFill>
              </a:rPr>
              <a:t>An important difference is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rheology</a:t>
            </a:r>
            <a:r>
              <a:rPr lang="en-US" dirty="0">
                <a:solidFill>
                  <a:srgbClr val="0039AC"/>
                </a:solidFill>
              </a:rPr>
              <a:t>. Stress, displacement &amp;</a:t>
            </a:r>
          </a:p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strain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in a solid continuum are governed by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Hooke’s Law</a:t>
            </a:r>
            <a:r>
              <a:rPr lang="en-US" dirty="0">
                <a:solidFill>
                  <a:srgbClr val="0039A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008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3">
            <a:extLst>
              <a:ext uri="{FF2B5EF4-FFF2-40B4-BE49-F238E27FC236}">
                <a16:creationId xmlns:a16="http://schemas.microsoft.com/office/drawing/2014/main" id="{F326D3F4-C070-3D42-879E-A0D111E5F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4748" y="967417"/>
            <a:ext cx="847149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Elastic Rheology (Hooke’s Law):</a:t>
            </a:r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id="{14471359-6DE6-FD4A-9116-D9E87C1017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286" y="1897416"/>
            <a:ext cx="8077532" cy="384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Stress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(= force per unit area) </a:t>
            </a:r>
            <a:r>
              <a:rPr lang="en-US" i="1" dirty="0">
                <a:latin typeface="Symbol" charset="0"/>
                <a:sym typeface="Symbol" charset="0"/>
              </a:rPr>
              <a:t></a:t>
            </a:r>
          </a:p>
          <a:p>
            <a:endParaRPr lang="en-US" sz="600" dirty="0">
              <a:latin typeface="Symbol" charset="0"/>
              <a:sym typeface="Symbol" charset="0"/>
            </a:endParaRPr>
          </a:p>
          <a:p>
            <a:r>
              <a:rPr lang="en-US" dirty="0">
                <a:solidFill>
                  <a:srgbClr val="0039AC"/>
                </a:solidFill>
              </a:rPr>
              <a:t>and</a:t>
            </a:r>
            <a:r>
              <a:rPr lang="en-US" dirty="0"/>
              <a:t>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Strain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(= change in shape) </a:t>
            </a:r>
            <a:r>
              <a:rPr lang="en-US" i="1" dirty="0">
                <a:latin typeface="Symbol" charset="0"/>
                <a:sym typeface="Symbol" charset="0"/>
              </a:rPr>
              <a:t></a:t>
            </a:r>
            <a:endParaRPr lang="en-US" dirty="0"/>
          </a:p>
          <a:p>
            <a:endParaRPr lang="en-US" sz="600" dirty="0">
              <a:solidFill>
                <a:schemeClr val="accent2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are linearly related via</a:t>
            </a:r>
          </a:p>
          <a:p>
            <a:endParaRPr lang="en-US" sz="1200" dirty="0"/>
          </a:p>
          <a:p>
            <a:r>
              <a:rPr lang="en-US" sz="3600" dirty="0"/>
              <a:t>	</a:t>
            </a:r>
            <a:r>
              <a:rPr lang="en-US" sz="3600" i="1" dirty="0">
                <a:latin typeface="Symbol" charset="0"/>
                <a:sym typeface="Symbol" charset="0"/>
              </a:rPr>
              <a:t></a:t>
            </a:r>
            <a:r>
              <a:rPr lang="en-US" sz="3600" i="1" dirty="0"/>
              <a:t> = </a:t>
            </a:r>
            <a:r>
              <a:rPr lang="en-US" sz="3600" i="1" dirty="0">
                <a:latin typeface="Times New Roman" charset="0"/>
              </a:rPr>
              <a:t>c</a:t>
            </a:r>
            <a:r>
              <a:rPr lang="en-US" sz="3600" i="1" dirty="0">
                <a:latin typeface="Symbol" charset="0"/>
                <a:sym typeface="Symbol" charset="0"/>
              </a:rPr>
              <a:t></a:t>
            </a:r>
          </a:p>
          <a:p>
            <a:endParaRPr lang="en-US" sz="1200" dirty="0"/>
          </a:p>
          <a:p>
            <a:r>
              <a:rPr lang="en-US" dirty="0">
                <a:solidFill>
                  <a:srgbClr val="0039AC"/>
                </a:solidFill>
              </a:rPr>
              <a:t>where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>
                <a:latin typeface="Times New Roman" charset="0"/>
              </a:rPr>
              <a:t>c</a:t>
            </a:r>
            <a:r>
              <a:rPr lang="en-US" dirty="0"/>
              <a:t> </a:t>
            </a:r>
            <a:r>
              <a:rPr lang="en-US" dirty="0">
                <a:solidFill>
                  <a:srgbClr val="0039AC"/>
                </a:solidFill>
              </a:rPr>
              <a:t>is an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elastic coefficient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(a material property).</a:t>
            </a:r>
          </a:p>
          <a:p>
            <a:endParaRPr lang="en-US" sz="1200" dirty="0"/>
          </a:p>
          <a:p>
            <a:r>
              <a:rPr lang="en-US" dirty="0">
                <a:solidFill>
                  <a:srgbClr val="0039AC"/>
                </a:solidFill>
              </a:rPr>
              <a:t>Strain is a spatial derivative of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displacement 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sz="2800" i="1" dirty="0">
                <a:latin typeface="Times New Roman" charset="0"/>
              </a:rPr>
              <a:t>u</a:t>
            </a:r>
            <a:endParaRPr lang="en-US" sz="2800" dirty="0"/>
          </a:p>
          <a:p>
            <a:endParaRPr lang="en-US" sz="1200" dirty="0"/>
          </a:p>
          <a:p>
            <a:r>
              <a:rPr lang="en-US" dirty="0">
                <a:solidFill>
                  <a:srgbClr val="0039AC"/>
                </a:solidFill>
              </a:rPr>
              <a:t>described by (in 1-D),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67A0CCC-35EA-5749-8873-FFDB3DDD5A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548" y="5507667"/>
            <a:ext cx="12192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1E06893-B672-4447-B0A1-6BCD879A0888}"/>
              </a:ext>
            </a:extLst>
          </p:cNvPr>
          <p:cNvSpPr/>
          <p:nvPr/>
        </p:nvSpPr>
        <p:spPr>
          <a:xfrm>
            <a:off x="103398" y="244222"/>
            <a:ext cx="1198520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i="1" dirty="0">
                <a:solidFill>
                  <a:srgbClr val="FF0000"/>
                </a:solidFill>
                <a:latin typeface="Arial Black" charset="0"/>
              </a:rPr>
              <a:t>Seismic waves</a:t>
            </a:r>
            <a:r>
              <a:rPr lang="en-US" sz="3000" dirty="0">
                <a:solidFill>
                  <a:srgbClr val="FF0000"/>
                </a:solidFill>
              </a:rPr>
              <a:t>  </a:t>
            </a:r>
            <a:r>
              <a:rPr lang="en-US" sz="3000" dirty="0">
                <a:solidFill>
                  <a:srgbClr val="0039AC"/>
                </a:solidFill>
                <a:latin typeface="Arial Black" charset="0"/>
              </a:rPr>
              <a:t>are</a:t>
            </a:r>
            <a:r>
              <a:rPr lang="en-US" sz="3000" dirty="0">
                <a:solidFill>
                  <a:srgbClr val="FF0300"/>
                </a:solidFill>
              </a:rPr>
              <a:t> </a:t>
            </a:r>
            <a:r>
              <a:rPr lang="en-US" sz="3000" i="1" dirty="0">
                <a:solidFill>
                  <a:srgbClr val="FF0000"/>
                </a:solidFill>
                <a:latin typeface="Arial Black" charset="0"/>
              </a:rPr>
              <a:t>strain </a:t>
            </a:r>
            <a:r>
              <a:rPr lang="en-US" sz="3000" dirty="0">
                <a:solidFill>
                  <a:srgbClr val="0039AC"/>
                </a:solidFill>
                <a:latin typeface="Arial Black" charset="0"/>
              </a:rPr>
              <a:t>disturbances</a:t>
            </a:r>
            <a:r>
              <a:rPr lang="en-US" sz="3000" i="1" dirty="0">
                <a:solidFill>
                  <a:srgbClr val="FF0000"/>
                </a:solidFill>
                <a:latin typeface="Arial Black" charset="0"/>
              </a:rPr>
              <a:t> </a:t>
            </a:r>
            <a:r>
              <a:rPr lang="en-US" sz="3000" dirty="0">
                <a:solidFill>
                  <a:srgbClr val="0039AC"/>
                </a:solidFill>
                <a:latin typeface="Arial Black" charset="0"/>
              </a:rPr>
              <a:t>that</a:t>
            </a:r>
            <a:r>
              <a:rPr lang="en-US" sz="3000" i="1" dirty="0">
                <a:solidFill>
                  <a:srgbClr val="FF0000"/>
                </a:solidFill>
                <a:latin typeface="Arial Black" charset="0"/>
              </a:rPr>
              <a:t> propagate…</a:t>
            </a:r>
            <a:endParaRPr lang="en-US" sz="3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182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43C30150-0EBA-0B4F-A02F-F04E186EAD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018" y="183356"/>
            <a:ext cx="860427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A quick </a:t>
            </a:r>
            <a:r>
              <a:rPr lang="ja-JP" altLang="en-US">
                <a:solidFill>
                  <a:srgbClr val="0039AC"/>
                </a:solidFill>
                <a:latin typeface="Arial"/>
              </a:rPr>
              <a:t>“</a:t>
            </a:r>
            <a:r>
              <a:rPr lang="en-US" dirty="0">
                <a:solidFill>
                  <a:srgbClr val="0039AC"/>
                </a:solidFill>
              </a:rPr>
              <a:t>review</a:t>
            </a:r>
            <a:r>
              <a:rPr lang="ja-JP" altLang="en-US">
                <a:solidFill>
                  <a:srgbClr val="0039AC"/>
                </a:solidFill>
                <a:latin typeface="Arial"/>
              </a:rPr>
              <a:t>”</a:t>
            </a:r>
            <a:r>
              <a:rPr lang="en-US" dirty="0">
                <a:solidFill>
                  <a:srgbClr val="0039AC"/>
                </a:solidFill>
              </a:rPr>
              <a:t> of various strains and their elastic constants:</a:t>
            </a:r>
          </a:p>
          <a:p>
            <a:endParaRPr lang="en-US" sz="1200" dirty="0">
              <a:solidFill>
                <a:srgbClr val="0039AC"/>
              </a:solidFill>
            </a:endParaRPr>
          </a:p>
          <a:p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Uniaxial compression:</a:t>
            </a:r>
            <a:endParaRPr lang="en-US" dirty="0">
              <a:solidFill>
                <a:srgbClr val="0039AC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E941231-83AC-5141-9A2F-8912BAE5B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6743" y="1950243"/>
            <a:ext cx="1371600" cy="13716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349970-E920-5F4B-82D3-36D3581902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9143" y="1797843"/>
            <a:ext cx="1066800" cy="1676400"/>
          </a:xfrm>
          <a:prstGeom prst="rect">
            <a:avLst/>
          </a:prstGeom>
          <a:solidFill>
            <a:srgbClr val="FF3300">
              <a:alpha val="23000"/>
            </a:srgbClr>
          </a:solidFill>
          <a:ln w="508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" name="Line 6">
            <a:extLst>
              <a:ext uri="{FF2B5EF4-FFF2-40B4-BE49-F238E27FC236}">
                <a16:creationId xmlns:a16="http://schemas.microsoft.com/office/drawing/2014/main" id="{15E3E218-EC53-784B-810F-2D386813F59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75943" y="2636043"/>
            <a:ext cx="11430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4F7F340D-1F1B-EF49-BFE3-9F22D759CD0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1218" y="2636043"/>
            <a:ext cx="11430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" name="Line 8">
            <a:extLst>
              <a:ext uri="{FF2B5EF4-FFF2-40B4-BE49-F238E27FC236}">
                <a16:creationId xmlns:a16="http://schemas.microsoft.com/office/drawing/2014/main" id="{5F2DA200-ED38-044E-AF1F-C047E1AEA739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4218" y="1645443"/>
            <a:ext cx="1087438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4362E4CF-B547-8B48-8947-7F81FAB83A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5218" y="1186114"/>
            <a:ext cx="498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latin typeface="Symbol" charset="0"/>
                <a:sym typeface="Symbol" charset="0"/>
              </a:rPr>
              <a:t></a:t>
            </a:r>
            <a:r>
              <a:rPr lang="en-US" i="1" baseline="-25000" dirty="0">
                <a:latin typeface="Times New Roman" charset="0"/>
              </a:rPr>
              <a:t>xx</a:t>
            </a:r>
            <a:endParaRPr lang="en-US" dirty="0"/>
          </a:p>
        </p:txBody>
      </p:sp>
      <p:sp>
        <p:nvSpPr>
          <p:cNvPr id="9" name="Line 10">
            <a:extLst>
              <a:ext uri="{FF2B5EF4-FFF2-40B4-BE49-F238E27FC236}">
                <a16:creationId xmlns:a16="http://schemas.microsoft.com/office/drawing/2014/main" id="{2A3178D0-8004-C841-BF2A-7D395F53CFF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98218" y="1797843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0" name="Text Box 11">
            <a:extLst>
              <a:ext uri="{FF2B5EF4-FFF2-40B4-BE49-F238E27FC236}">
                <a16:creationId xmlns:a16="http://schemas.microsoft.com/office/drawing/2014/main" id="{992D4949-46E4-7D41-93AB-846E32041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2018" y="1950243"/>
            <a:ext cx="498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>
                <a:latin typeface="Symbol" charset="0"/>
                <a:sym typeface="Symbol" charset="0"/>
              </a:rPr>
              <a:t></a:t>
            </a:r>
            <a:r>
              <a:rPr lang="en-US" i="1" baseline="-25000">
                <a:latin typeface="Times New Roman" charset="0"/>
              </a:rPr>
              <a:t>yy</a:t>
            </a:r>
            <a:endParaRPr lang="en-US"/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id="{8F8ACB6E-F80A-6C45-AE14-A95876410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6234" y="761206"/>
            <a:ext cx="2015295" cy="1200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Elongation</a:t>
            </a:r>
            <a:endParaRPr lang="en-US" dirty="0">
              <a:solidFill>
                <a:srgbClr val="FF0000"/>
              </a:solidFill>
            </a:endParaRPr>
          </a:p>
          <a:p>
            <a:pPr algn="ctr"/>
            <a:r>
              <a:rPr lang="en-US" dirty="0">
                <a:solidFill>
                  <a:srgbClr val="0039AC"/>
                </a:solidFill>
              </a:rPr>
              <a:t>(change in </a:t>
            </a:r>
          </a:p>
          <a:p>
            <a:pPr algn="ctr"/>
            <a:r>
              <a:rPr lang="en-US" dirty="0">
                <a:solidFill>
                  <a:srgbClr val="0039AC"/>
                </a:solidFill>
              </a:rPr>
              <a:t>length </a:t>
            </a:r>
            <a:r>
              <a:rPr lang="en-US" i="1" dirty="0">
                <a:latin typeface="Times New Roman" charset="0"/>
              </a:rPr>
              <a:t>l</a:t>
            </a:r>
            <a:r>
              <a:rPr lang="en-US" dirty="0">
                <a:solidFill>
                  <a:srgbClr val="0039AC"/>
                </a:solidFill>
              </a:rPr>
              <a:t>)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F7833BF-C7F8-FE4D-8A4A-5AA09B60A7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2418" y="835818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3" name="Text Box 14">
            <a:extLst>
              <a:ext uri="{FF2B5EF4-FFF2-40B4-BE49-F238E27FC236}">
                <a16:creationId xmlns:a16="http://schemas.microsoft.com/office/drawing/2014/main" id="{261CD952-BF43-714A-9925-81F792529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1639" y="2129631"/>
            <a:ext cx="339608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Young’s modulus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>
                <a:latin typeface="Times New Roman" charset="0"/>
              </a:rPr>
              <a:t>E</a:t>
            </a:r>
            <a:r>
              <a:rPr lang="en-US" dirty="0">
                <a:solidFill>
                  <a:srgbClr val="333399"/>
                </a:solidFill>
              </a:rPr>
              <a:t>:</a:t>
            </a:r>
          </a:p>
          <a:p>
            <a:pPr algn="ctr"/>
            <a:r>
              <a:rPr lang="en-US" i="1" dirty="0">
                <a:latin typeface="Symbol" charset="0"/>
                <a:sym typeface="Symbol" charset="0"/>
              </a:rPr>
              <a:t></a:t>
            </a:r>
            <a:r>
              <a:rPr lang="en-US" b="1" i="1" dirty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= </a:t>
            </a:r>
            <a:r>
              <a:rPr lang="en-US" i="1" dirty="0" err="1">
                <a:latin typeface="Times New Roman" charset="0"/>
              </a:rPr>
              <a:t>E</a:t>
            </a:r>
            <a:r>
              <a:rPr lang="en-US" i="1" dirty="0" err="1">
                <a:latin typeface="Symbol" charset="0"/>
                <a:sym typeface="Symbol" charset="0"/>
              </a:rPr>
              <a:t>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charset="0"/>
              </a:rPr>
              <a:t>xx</a:t>
            </a:r>
            <a:endParaRPr lang="en-US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15">
            <a:extLst>
              <a:ext uri="{FF2B5EF4-FFF2-40B4-BE49-F238E27FC236}">
                <a16:creationId xmlns:a16="http://schemas.microsoft.com/office/drawing/2014/main" id="{6B020C9D-2208-004D-8A50-5740896DE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9818" y="3110706"/>
            <a:ext cx="30473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Poisson’s ratio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>
                <a:latin typeface="Symbol" charset="0"/>
                <a:sym typeface="Symbol" charset="0"/>
              </a:rPr>
              <a:t> </a:t>
            </a:r>
            <a:r>
              <a:rPr lang="en-US" dirty="0">
                <a:solidFill>
                  <a:srgbClr val="0039AC"/>
                </a:solidFill>
              </a:rPr>
              <a:t>: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6E6B49B-214E-254E-839C-FA07026188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0906" y="3432968"/>
            <a:ext cx="995362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6" name="Text Box 17">
            <a:extLst>
              <a:ext uri="{FF2B5EF4-FFF2-40B4-BE49-F238E27FC236}">
                <a16:creationId xmlns:a16="http://schemas.microsoft.com/office/drawing/2014/main" id="{AF27671F-AD9F-3C46-81B7-76F3827E7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0743" y="3598068"/>
            <a:ext cx="1744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>
                <a:latin typeface="Times New Roman" charset="0"/>
              </a:rPr>
              <a:t>(0 &lt;</a:t>
            </a:r>
            <a:r>
              <a:rPr lang="en-US"/>
              <a:t> </a:t>
            </a:r>
            <a:r>
              <a:rPr lang="en-US" i="1">
                <a:latin typeface="Symbol" charset="0"/>
                <a:sym typeface="Symbol" charset="0"/>
              </a:rPr>
              <a:t></a:t>
            </a:r>
            <a:r>
              <a:rPr lang="en-US"/>
              <a:t> </a:t>
            </a:r>
            <a:r>
              <a:rPr lang="en-US">
                <a:latin typeface="Times New Roman" charset="0"/>
              </a:rPr>
              <a:t>&lt; 0.5)</a:t>
            </a:r>
          </a:p>
        </p:txBody>
      </p:sp>
      <p:sp>
        <p:nvSpPr>
          <p:cNvPr id="17" name="Text Box 18">
            <a:extLst>
              <a:ext uri="{FF2B5EF4-FFF2-40B4-BE49-F238E27FC236}">
                <a16:creationId xmlns:a16="http://schemas.microsoft.com/office/drawing/2014/main" id="{9D872139-3973-9F45-8FEB-F3DE97191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9143" y="4269581"/>
            <a:ext cx="672977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For</a:t>
            </a:r>
            <a:r>
              <a:rPr lang="en-US" dirty="0"/>
              <a:t>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dilatation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i="1" dirty="0">
                <a:latin typeface="Symbol" charset="0"/>
                <a:sym typeface="Symbol" charset="0"/>
              </a:rPr>
              <a:t></a:t>
            </a:r>
            <a:r>
              <a:rPr lang="en-US" dirty="0"/>
              <a:t> </a:t>
            </a:r>
            <a:r>
              <a:rPr lang="en-US" dirty="0">
                <a:solidFill>
                  <a:srgbClr val="0039AC"/>
                </a:solidFill>
              </a:rPr>
              <a:t>(change in volume </a:t>
            </a:r>
            <a:r>
              <a:rPr lang="en-US" dirty="0">
                <a:latin typeface="Symbol" charset="0"/>
                <a:sym typeface="Symbol" charset="0"/>
              </a:rPr>
              <a:t></a:t>
            </a:r>
            <a:r>
              <a:rPr lang="en-US" i="1" dirty="0">
                <a:latin typeface="Times New Roman" charset="0"/>
              </a:rPr>
              <a:t>V</a:t>
            </a:r>
            <a:r>
              <a:rPr lang="en-US" dirty="0"/>
              <a:t>/</a:t>
            </a:r>
            <a:r>
              <a:rPr lang="en-US" i="1" dirty="0">
                <a:latin typeface="Times New Roman" charset="0"/>
              </a:rPr>
              <a:t>V</a:t>
            </a:r>
            <a:r>
              <a:rPr lang="en-US" baseline="-25000" dirty="0"/>
              <a:t>0</a:t>
            </a:r>
            <a:r>
              <a:rPr lang="en-US" dirty="0">
                <a:solidFill>
                  <a:srgbClr val="0039AC"/>
                </a:solidFill>
              </a:rPr>
              <a:t>):</a:t>
            </a:r>
          </a:p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Bulk modulus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>
                <a:latin typeface="Times New Roman" charset="0"/>
              </a:rPr>
              <a:t>K</a:t>
            </a:r>
            <a:r>
              <a:rPr lang="en-US" i="1" dirty="0"/>
              <a:t> = </a:t>
            </a:r>
            <a:r>
              <a:rPr lang="en-US" dirty="0">
                <a:latin typeface="Symbol" charset="0"/>
                <a:sym typeface="Symbol" charset="0"/>
              </a:rPr>
              <a:t></a:t>
            </a:r>
            <a:r>
              <a:rPr lang="en-US" i="1" dirty="0">
                <a:latin typeface="Times New Roman" charset="0"/>
              </a:rPr>
              <a:t>P</a:t>
            </a:r>
            <a:r>
              <a:rPr lang="en-US" i="1" dirty="0"/>
              <a:t>/</a:t>
            </a:r>
            <a:r>
              <a:rPr lang="en-US" i="1" dirty="0">
                <a:latin typeface="Symbol" charset="0"/>
                <a:sym typeface="Symbol" charset="0"/>
              </a:rPr>
              <a:t></a:t>
            </a:r>
            <a:r>
              <a:rPr lang="en-US" dirty="0">
                <a:solidFill>
                  <a:srgbClr val="0039AC"/>
                </a:solidFill>
              </a:rPr>
              <a:t>(where </a:t>
            </a:r>
            <a:r>
              <a:rPr lang="en-US" i="1" dirty="0">
                <a:latin typeface="Times New Roman" charset="0"/>
              </a:rPr>
              <a:t>P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is pressure)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DCE058D-6A2A-E54A-BB50-4497CD771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2818" y="5455443"/>
            <a:ext cx="1295400" cy="1219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9" name="AutoShape 20">
            <a:extLst>
              <a:ext uri="{FF2B5EF4-FFF2-40B4-BE49-F238E27FC236}">
                <a16:creationId xmlns:a16="http://schemas.microsoft.com/office/drawing/2014/main" id="{88EF37A9-1649-674D-8BCF-3737A3654F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2818" y="5455443"/>
            <a:ext cx="1524000" cy="1219200"/>
          </a:xfrm>
          <a:prstGeom prst="parallelogram">
            <a:avLst>
              <a:gd name="adj" fmla="val 31250"/>
            </a:avLst>
          </a:prstGeom>
          <a:solidFill>
            <a:srgbClr val="FF3300">
              <a:alpha val="28000"/>
            </a:srgbClr>
          </a:solidFill>
          <a:ln w="508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0" name="Text Box 21">
            <a:extLst>
              <a:ext uri="{FF2B5EF4-FFF2-40B4-BE49-F238E27FC236}">
                <a16:creationId xmlns:a16="http://schemas.microsoft.com/office/drawing/2014/main" id="{14BC7913-9C0B-8F4A-A3E0-AD2777E89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378" y="5591968"/>
            <a:ext cx="508184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FF0300"/>
                </a:solidFill>
                <a:latin typeface="Arial Black"/>
                <a:cs typeface="Arial Black"/>
              </a:rPr>
              <a:t>Shear rigidity modulus</a:t>
            </a:r>
            <a:r>
              <a:rPr lang="en-US" dirty="0">
                <a:latin typeface="Arial Black"/>
                <a:cs typeface="Arial Black"/>
              </a:rPr>
              <a:t> </a:t>
            </a:r>
            <a:r>
              <a:rPr lang="en-US" i="1" dirty="0">
                <a:latin typeface="Symbol" charset="0"/>
                <a:sym typeface="Symbol" charset="0"/>
              </a:rPr>
              <a:t></a:t>
            </a:r>
            <a:r>
              <a:rPr lang="en-US" i="1" dirty="0">
                <a:latin typeface="Times New Roman" charset="0"/>
              </a:rPr>
              <a:t> = </a:t>
            </a:r>
            <a:r>
              <a:rPr lang="en-US" i="1" dirty="0">
                <a:latin typeface="Symbol" charset="0"/>
                <a:sym typeface="Symbol" charset="0"/>
              </a:rPr>
              <a:t></a:t>
            </a:r>
            <a:r>
              <a:rPr lang="en-US" i="1" baseline="-25000" dirty="0">
                <a:latin typeface="Times New Roman" charset="0"/>
              </a:rPr>
              <a:t>s</a:t>
            </a:r>
            <a:r>
              <a:rPr lang="en-US" i="1" dirty="0">
                <a:latin typeface="Times New Roman" charset="0"/>
              </a:rPr>
              <a:t>/</a:t>
            </a:r>
            <a:r>
              <a:rPr lang="en-US" i="1" dirty="0">
                <a:latin typeface="Symbol" charset="0"/>
                <a:sym typeface="Symbol" charset="0"/>
              </a:rPr>
              <a:t></a:t>
            </a:r>
            <a:endParaRPr lang="en-US" dirty="0"/>
          </a:p>
        </p:txBody>
      </p:sp>
      <p:sp>
        <p:nvSpPr>
          <p:cNvPr id="21" name="Text Box 22">
            <a:extLst>
              <a:ext uri="{FF2B5EF4-FFF2-40B4-BE49-F238E27FC236}">
                <a16:creationId xmlns:a16="http://schemas.microsoft.com/office/drawing/2014/main" id="{E4017FD8-A4AA-2244-9565-6C548AF85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0943" y="5668168"/>
            <a:ext cx="1238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>
                <a:latin typeface="Symbol" charset="0"/>
                <a:sym typeface="Symbol" charset="0"/>
              </a:rPr>
              <a:t></a:t>
            </a:r>
            <a:r>
              <a:rPr lang="en-US"/>
              <a:t> = </a:t>
            </a:r>
            <a:r>
              <a:rPr lang="en-US">
                <a:latin typeface="Times New Roman" charset="0"/>
              </a:rPr>
              <a:t>tan</a:t>
            </a:r>
            <a:r>
              <a:rPr lang="en-US" i="1">
                <a:latin typeface="Symbol" charset="0"/>
                <a:sym typeface="Symbol" charset="0"/>
              </a:rPr>
              <a:t></a:t>
            </a:r>
            <a:endParaRPr lang="en-US"/>
          </a:p>
        </p:txBody>
      </p:sp>
      <p:sp>
        <p:nvSpPr>
          <p:cNvPr id="22" name="Text Box 23">
            <a:extLst>
              <a:ext uri="{FF2B5EF4-FFF2-40B4-BE49-F238E27FC236}">
                <a16:creationId xmlns:a16="http://schemas.microsoft.com/office/drawing/2014/main" id="{2C6D6C38-0B04-AF4C-B29B-0A7AA9529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6143" y="5607843"/>
            <a:ext cx="39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>
                <a:latin typeface="Symbol" charset="0"/>
                <a:sym typeface="Symbol" charset="0"/>
              </a:rPr>
              <a:t></a:t>
            </a:r>
            <a:endParaRPr lang="en-US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0DB893AF-EA6D-BD41-9C7B-C7212AA243DC}"/>
              </a:ext>
            </a:extLst>
          </p:cNvPr>
          <p:cNvSpPr>
            <a:spLocks/>
          </p:cNvSpPr>
          <p:nvPr/>
        </p:nvSpPr>
        <p:spPr bwMode="auto">
          <a:xfrm>
            <a:off x="7312818" y="6065043"/>
            <a:ext cx="152400" cy="1588"/>
          </a:xfrm>
          <a:custGeom>
            <a:avLst/>
            <a:gdLst>
              <a:gd name="T0" fmla="*/ 0 w 96"/>
              <a:gd name="T1" fmla="*/ 0 h 1"/>
              <a:gd name="T2" fmla="*/ 48 w 96"/>
              <a:gd name="T3" fmla="*/ 0 h 1"/>
              <a:gd name="T4" fmla="*/ 96 w 96"/>
              <a:gd name="T5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6" h="1">
                <a:moveTo>
                  <a:pt x="0" y="0"/>
                </a:moveTo>
                <a:cubicBezTo>
                  <a:pt x="16" y="0"/>
                  <a:pt x="32" y="0"/>
                  <a:pt x="48" y="0"/>
                </a:cubicBezTo>
                <a:cubicBezTo>
                  <a:pt x="64" y="0"/>
                  <a:pt x="80" y="0"/>
                  <a:pt x="96" y="0"/>
                </a:cubicBezTo>
              </a:path>
            </a:pathLst>
          </a:cu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4" name="Line 25">
            <a:extLst>
              <a:ext uri="{FF2B5EF4-FFF2-40B4-BE49-F238E27FC236}">
                <a16:creationId xmlns:a16="http://schemas.microsoft.com/office/drawing/2014/main" id="{B5A97EE3-F0D6-C140-BAF1-A1B3C2226107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2418" y="5350379"/>
            <a:ext cx="9144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5" name="Text Box 26">
            <a:extLst>
              <a:ext uri="{FF2B5EF4-FFF2-40B4-BE49-F238E27FC236}">
                <a16:creationId xmlns:a16="http://schemas.microsoft.com/office/drawing/2014/main" id="{9B901225-20FC-AD49-858A-9DBCA924C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7618" y="4998243"/>
            <a:ext cx="1073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dirty="0">
                <a:solidFill>
                  <a:srgbClr val="0039AC"/>
                </a:solidFill>
              </a:rPr>
              <a:t>applied</a:t>
            </a:r>
            <a:r>
              <a:rPr lang="en-US" sz="1600" dirty="0">
                <a:solidFill>
                  <a:srgbClr val="FF3300"/>
                </a:solidFill>
              </a:rPr>
              <a:t> </a:t>
            </a:r>
            <a:r>
              <a:rPr lang="en-US" sz="1600" i="1" dirty="0">
                <a:latin typeface="Symbol" charset="0"/>
                <a:sym typeface="Symbol" charset="0"/>
              </a:rPr>
              <a:t></a:t>
            </a:r>
            <a:r>
              <a:rPr lang="en-US" sz="1600" i="1" baseline="-25000" dirty="0">
                <a:latin typeface="Times New Roman" charset="0"/>
              </a:rPr>
              <a:t>s</a:t>
            </a:r>
            <a:endParaRPr lang="en-US" sz="1600" dirty="0"/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8FFB276A-81FA-904F-8117-EBBB9D7978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5018" y="2299493"/>
            <a:ext cx="10567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dirty="0">
                <a:solidFill>
                  <a:srgbClr val="0039AC"/>
                </a:solidFill>
              </a:rPr>
              <a:t>applied</a:t>
            </a:r>
            <a:r>
              <a:rPr lang="en-US" sz="1600" dirty="0">
                <a:solidFill>
                  <a:schemeClr val="accent2"/>
                </a:solidFill>
              </a:rPr>
              <a:t> </a:t>
            </a:r>
            <a:r>
              <a:rPr lang="en-US" sz="1600" i="1" dirty="0">
                <a:latin typeface="Symbol" charset="0"/>
                <a:sym typeface="Symbol" charset="0"/>
              </a:rPr>
              <a:t></a:t>
            </a:r>
            <a:endParaRPr lang="en-US" sz="1600" dirty="0">
              <a:solidFill>
                <a:srgbClr val="FF3300"/>
              </a:solidFill>
            </a:endParaRPr>
          </a:p>
        </p:txBody>
      </p:sp>
      <p:sp>
        <p:nvSpPr>
          <p:cNvPr id="27" name="Text Box 28">
            <a:extLst>
              <a:ext uri="{FF2B5EF4-FFF2-40B4-BE49-F238E27FC236}">
                <a16:creationId xmlns:a16="http://schemas.microsoft.com/office/drawing/2014/main" id="{C84AF4F6-8D35-2145-BA9E-130FBFB9B6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1618" y="1156493"/>
            <a:ext cx="82426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dirty="0">
                <a:solidFill>
                  <a:srgbClr val="0039AC"/>
                </a:solidFill>
              </a:rPr>
              <a:t>(strain)</a:t>
            </a:r>
          </a:p>
        </p:txBody>
      </p:sp>
      <p:sp>
        <p:nvSpPr>
          <p:cNvPr id="28" name="Text Box 29">
            <a:extLst>
              <a:ext uri="{FF2B5EF4-FFF2-40B4-BE49-F238E27FC236}">
                <a16:creationId xmlns:a16="http://schemas.microsoft.com/office/drawing/2014/main" id="{F1F8A2A5-24CA-CB49-83BD-A58E0D2F9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82843" y="4312443"/>
            <a:ext cx="82426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>
                <a:solidFill>
                  <a:srgbClr val="0039AC"/>
                </a:solidFill>
              </a:rPr>
              <a:t>(strain)</a:t>
            </a:r>
          </a:p>
        </p:txBody>
      </p:sp>
      <p:sp>
        <p:nvSpPr>
          <p:cNvPr id="29" name="Text Box 30">
            <a:extLst>
              <a:ext uri="{FF2B5EF4-FFF2-40B4-BE49-F238E27FC236}">
                <a16:creationId xmlns:a16="http://schemas.microsoft.com/office/drawing/2014/main" id="{213EFEA6-8196-4349-95E4-9C3153126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0218" y="2283618"/>
            <a:ext cx="10207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>
                <a:solidFill>
                  <a:srgbClr val="0039AC"/>
                </a:solidFill>
              </a:rPr>
              <a:t>(elastic</a:t>
            </a:r>
          </a:p>
          <a:p>
            <a:r>
              <a:rPr lang="en-US" sz="1600">
                <a:solidFill>
                  <a:srgbClr val="0039AC"/>
                </a:solidFill>
              </a:rPr>
              <a:t>constant)</a:t>
            </a:r>
          </a:p>
        </p:txBody>
      </p:sp>
      <p:sp>
        <p:nvSpPr>
          <p:cNvPr id="30" name="Text Box 31">
            <a:extLst>
              <a:ext uri="{FF2B5EF4-FFF2-40B4-BE49-F238E27FC236}">
                <a16:creationId xmlns:a16="http://schemas.microsoft.com/office/drawing/2014/main" id="{8ECA1BB5-FC66-A64C-8E72-105785045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4018" y="3321843"/>
            <a:ext cx="10207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>
                <a:solidFill>
                  <a:srgbClr val="0039AC"/>
                </a:solidFill>
              </a:rPr>
              <a:t>(elastic</a:t>
            </a:r>
          </a:p>
          <a:p>
            <a:r>
              <a:rPr lang="en-US" sz="1600">
                <a:solidFill>
                  <a:srgbClr val="0039AC"/>
                </a:solidFill>
              </a:rPr>
              <a:t>constant)</a:t>
            </a:r>
          </a:p>
        </p:txBody>
      </p:sp>
      <p:sp>
        <p:nvSpPr>
          <p:cNvPr id="31" name="Text Box 32">
            <a:extLst>
              <a:ext uri="{FF2B5EF4-FFF2-40B4-BE49-F238E27FC236}">
                <a16:creationId xmlns:a16="http://schemas.microsoft.com/office/drawing/2014/main" id="{4912A478-ECCF-814C-964E-1F8EAAF38A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3018" y="4617243"/>
            <a:ext cx="10207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>
                <a:solidFill>
                  <a:srgbClr val="0039AC"/>
                </a:solidFill>
              </a:rPr>
              <a:t>(elastic</a:t>
            </a:r>
          </a:p>
          <a:p>
            <a:r>
              <a:rPr lang="en-US" sz="1600">
                <a:solidFill>
                  <a:srgbClr val="0039AC"/>
                </a:solidFill>
              </a:rPr>
              <a:t>constant)</a:t>
            </a:r>
          </a:p>
        </p:txBody>
      </p:sp>
      <p:sp>
        <p:nvSpPr>
          <p:cNvPr id="32" name="Text Box 33">
            <a:extLst>
              <a:ext uri="{FF2B5EF4-FFF2-40B4-BE49-F238E27FC236}">
                <a16:creationId xmlns:a16="http://schemas.microsoft.com/office/drawing/2014/main" id="{847B015B-CB94-174F-AB8D-11019A528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3256" y="6017418"/>
            <a:ext cx="102076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>
                <a:solidFill>
                  <a:srgbClr val="0039AC"/>
                </a:solidFill>
              </a:rPr>
              <a:t>(elastic</a:t>
            </a:r>
          </a:p>
          <a:p>
            <a:r>
              <a:rPr lang="en-US" sz="1600">
                <a:solidFill>
                  <a:srgbClr val="0039AC"/>
                </a:solidFill>
              </a:rPr>
              <a:t>constant)</a:t>
            </a:r>
          </a:p>
        </p:txBody>
      </p:sp>
      <p:sp>
        <p:nvSpPr>
          <p:cNvPr id="33" name="Text Box 34">
            <a:extLst>
              <a:ext uri="{FF2B5EF4-FFF2-40B4-BE49-F238E27FC236}">
                <a16:creationId xmlns:a16="http://schemas.microsoft.com/office/drawing/2014/main" id="{F0B8FDD3-C600-E349-BF5D-0B2C1D503E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4418" y="6109493"/>
            <a:ext cx="82426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>
                <a:solidFill>
                  <a:srgbClr val="0039AC"/>
                </a:solidFill>
              </a:rPr>
              <a:t>(strain)</a:t>
            </a:r>
          </a:p>
        </p:txBody>
      </p:sp>
    </p:spTree>
    <p:extLst>
      <p:ext uri="{BB962C8B-B14F-4D97-AF65-F5344CB8AC3E}">
        <p14:creationId xmlns:p14="http://schemas.microsoft.com/office/powerpoint/2010/main" val="4054283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405AE7EF-752E-1A4D-AE8C-EEC350EFD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9175" y="5071953"/>
            <a:ext cx="776206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In fact, any of the five elastic constants can be </a:t>
            </a:r>
          </a:p>
          <a:p>
            <a:r>
              <a:rPr lang="en-US" dirty="0">
                <a:solidFill>
                  <a:srgbClr val="0039AC"/>
                </a:solidFill>
              </a:rPr>
              <a:t>expressed in terms of any two of the remaining </a:t>
            </a:r>
          </a:p>
          <a:p>
            <a:r>
              <a:rPr lang="en-US" dirty="0">
                <a:solidFill>
                  <a:srgbClr val="0039AC"/>
                </a:solidFill>
              </a:rPr>
              <a:t>elastic constants: I.e., there are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only two</a:t>
            </a:r>
            <a:r>
              <a:rPr lang="en-US" dirty="0">
                <a:solidFill>
                  <a:srgbClr val="0039AC"/>
                </a:solidFill>
              </a:rPr>
              <a:t> independent</a:t>
            </a:r>
          </a:p>
          <a:p>
            <a:r>
              <a:rPr lang="en-US" dirty="0">
                <a:solidFill>
                  <a:srgbClr val="0039AC"/>
                </a:solidFill>
              </a:rPr>
              <a:t>elastic moduli (for an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isotropic solid</a:t>
            </a:r>
            <a:r>
              <a:rPr lang="en-US" sz="1200" i="1" dirty="0">
                <a:solidFill>
                  <a:srgbClr val="0039AC"/>
                </a:solidFill>
                <a:latin typeface="Arial Black" charset="0"/>
              </a:rPr>
              <a:t> </a:t>
            </a:r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>
                <a:solidFill>
                  <a:srgbClr val="0039AC"/>
                </a:solidFill>
              </a:rPr>
              <a:t>.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1B981BD3-7515-ED49-8BCF-F253B157F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2975" y="880953"/>
            <a:ext cx="7553286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In seismology, it is most convenient to express elastic </a:t>
            </a:r>
          </a:p>
          <a:p>
            <a:r>
              <a:rPr lang="en-US" dirty="0">
                <a:solidFill>
                  <a:srgbClr val="0039AC"/>
                </a:solidFill>
              </a:rPr>
              <a:t>properties in terms of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Lame’s constants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>
                <a:latin typeface="Symbol" charset="0"/>
                <a:sym typeface="Symbol" charset="0"/>
              </a:rPr>
              <a:t></a:t>
            </a:r>
            <a:r>
              <a:rPr lang="en-US" i="1" dirty="0">
                <a:solidFill>
                  <a:srgbClr val="FF33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&amp;</a:t>
            </a:r>
            <a:r>
              <a:rPr lang="en-US" i="1" dirty="0"/>
              <a:t> </a:t>
            </a:r>
            <a:r>
              <a:rPr lang="en-US" i="1" dirty="0">
                <a:latin typeface="Symbol" charset="0"/>
                <a:sym typeface="Symbol" charset="0"/>
              </a:rPr>
              <a:t></a:t>
            </a:r>
            <a:r>
              <a:rPr lang="en-US" dirty="0">
                <a:solidFill>
                  <a:srgbClr val="0039AC"/>
                </a:solidFill>
                <a:latin typeface="Symbol" charset="0"/>
                <a:sym typeface="Symbol" charset="0"/>
              </a:rPr>
              <a:t></a:t>
            </a:r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These are not independent of the other elastic</a:t>
            </a:r>
          </a:p>
          <a:p>
            <a:r>
              <a:rPr lang="en-US" dirty="0">
                <a:solidFill>
                  <a:srgbClr val="0039AC"/>
                </a:solidFill>
              </a:rPr>
              <a:t>parameters we’ve already seen: e.g.,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DD4228-A783-B944-BBD4-575DBBBD6C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75" y="2746266"/>
            <a:ext cx="1295400" cy="78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79C8E4C-E2A8-B648-AD4B-E240FC70BA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375" y="2752616"/>
            <a:ext cx="1447800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26215EF-F71D-5846-B868-332C051840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975" y="3803541"/>
            <a:ext cx="198120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2DEF437-DBA2-AD4F-B526-A82EAFB26F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4475" y="3814653"/>
            <a:ext cx="13716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5B06D6C-878E-B945-87B8-2C21C31388A2}"/>
              </a:ext>
            </a:extLst>
          </p:cNvPr>
          <p:cNvSpPr/>
          <p:nvPr/>
        </p:nvSpPr>
        <p:spPr>
          <a:xfrm>
            <a:off x="103398" y="164712"/>
            <a:ext cx="1198520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i="1" dirty="0">
                <a:solidFill>
                  <a:srgbClr val="FF0000"/>
                </a:solidFill>
                <a:latin typeface="Arial Black" charset="0"/>
              </a:rPr>
              <a:t>Seismic waves</a:t>
            </a:r>
            <a:r>
              <a:rPr lang="en-US" sz="3000" dirty="0">
                <a:solidFill>
                  <a:srgbClr val="FF0000"/>
                </a:solidFill>
              </a:rPr>
              <a:t>  </a:t>
            </a:r>
            <a:r>
              <a:rPr lang="en-US" sz="3000" dirty="0">
                <a:solidFill>
                  <a:srgbClr val="0039AC"/>
                </a:solidFill>
                <a:latin typeface="Arial Black" charset="0"/>
              </a:rPr>
              <a:t>are</a:t>
            </a:r>
            <a:r>
              <a:rPr lang="en-US" sz="3000" dirty="0">
                <a:solidFill>
                  <a:srgbClr val="FF0300"/>
                </a:solidFill>
              </a:rPr>
              <a:t> </a:t>
            </a:r>
            <a:r>
              <a:rPr lang="en-US" sz="3000" i="1" dirty="0">
                <a:solidFill>
                  <a:srgbClr val="FF0000"/>
                </a:solidFill>
                <a:latin typeface="Arial Black" charset="0"/>
              </a:rPr>
              <a:t>strain </a:t>
            </a:r>
            <a:r>
              <a:rPr lang="en-US" sz="3000" dirty="0">
                <a:solidFill>
                  <a:srgbClr val="0039AC"/>
                </a:solidFill>
                <a:latin typeface="Arial Black" charset="0"/>
              </a:rPr>
              <a:t>disturbances</a:t>
            </a:r>
            <a:r>
              <a:rPr lang="en-US" sz="3000" i="1" dirty="0">
                <a:solidFill>
                  <a:srgbClr val="FF0000"/>
                </a:solidFill>
                <a:latin typeface="Arial Black" charset="0"/>
              </a:rPr>
              <a:t> </a:t>
            </a:r>
            <a:r>
              <a:rPr lang="en-US" sz="3000" dirty="0">
                <a:solidFill>
                  <a:srgbClr val="0039AC"/>
                </a:solidFill>
                <a:latin typeface="Arial Black" charset="0"/>
              </a:rPr>
              <a:t>that</a:t>
            </a:r>
            <a:r>
              <a:rPr lang="en-US" sz="3000" i="1" dirty="0">
                <a:solidFill>
                  <a:srgbClr val="FF0000"/>
                </a:solidFill>
                <a:latin typeface="Arial Black" charset="0"/>
              </a:rPr>
              <a:t> propagate…</a:t>
            </a:r>
            <a:endParaRPr lang="en-US" sz="3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441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6247</TotalTime>
  <Words>688</Words>
  <Application>Microsoft Macintosh PowerPoint</Application>
  <PresentationFormat>Widescreen</PresentationFormat>
  <Paragraphs>121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Lowry</dc:creator>
  <cp:lastModifiedBy>Tony Lowry</cp:lastModifiedBy>
  <cp:revision>16</cp:revision>
  <cp:lastPrinted>2022-01-10T14:45:35Z</cp:lastPrinted>
  <dcterms:created xsi:type="dcterms:W3CDTF">2022-01-10T14:15:51Z</dcterms:created>
  <dcterms:modified xsi:type="dcterms:W3CDTF">2026-01-12T23:57:16Z</dcterms:modified>
</cp:coreProperties>
</file>