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92" r:id="rId3"/>
    <p:sldId id="289" r:id="rId4"/>
    <p:sldId id="290" r:id="rId5"/>
    <p:sldId id="342" r:id="rId6"/>
    <p:sldId id="343" r:id="rId7"/>
    <p:sldId id="344" r:id="rId8"/>
    <p:sldId id="345" r:id="rId9"/>
    <p:sldId id="346" r:id="rId10"/>
    <p:sldId id="347" r:id="rId11"/>
    <p:sldId id="286" r:id="rId12"/>
    <p:sldId id="283" r:id="rId13"/>
    <p:sldId id="357" r:id="rId14"/>
    <p:sldId id="287" r:id="rId15"/>
    <p:sldId id="3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491"/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Feb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F9AA9D39-AAC7-BDA1-64D9-2CFF055A1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7166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Wed 18 Feb: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200-253 (§4.4-4.7)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70">
            <a:extLst>
              <a:ext uri="{FF2B5EF4-FFF2-40B4-BE49-F238E27FC236}">
                <a16:creationId xmlns:a16="http://schemas.microsoft.com/office/drawing/2014/main" id="{83AD84E6-C74F-2545-3E54-26397EBBE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67" y="1514186"/>
            <a:ext cx="1020131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Methods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Practicalities </a:t>
            </a:r>
            <a:r>
              <a:rPr lang="en-US" dirty="0">
                <a:solidFill>
                  <a:srgbClr val="0039AC"/>
                </a:solidFill>
              </a:rPr>
              <a:t>: Approximations valid for </a:t>
            </a:r>
            <a:r>
              <a:rPr lang="en-US" i="1" dirty="0">
                <a:solidFill>
                  <a:srgbClr val="0039AC"/>
                </a:solidFill>
              </a:rPr>
              <a:t>small offsets only</a:t>
            </a:r>
            <a:r>
              <a:rPr lang="en-US" dirty="0">
                <a:solidFill>
                  <a:srgbClr val="0039AC"/>
                </a:solidFill>
              </a:rPr>
              <a:t>; reflections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visible in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optimal window</a:t>
            </a:r>
            <a:r>
              <a:rPr lang="en-US" dirty="0">
                <a:solidFill>
                  <a:srgbClr val="0039AC"/>
                </a:solidFill>
              </a:rPr>
              <a:t>; beware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multiples</a:t>
            </a:r>
            <a:r>
              <a:rPr lang="en-US" dirty="0">
                <a:solidFill>
                  <a:srgbClr val="0039AC"/>
                </a:solidFill>
              </a:rPr>
              <a:t>! (which still can be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used to add information to imaging!)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Diffractions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For a truncated layer boundary, travel-time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of the diffraction has different moveout</a:t>
            </a:r>
            <a:r>
              <a:rPr lang="en-US" dirty="0">
                <a:solidFill>
                  <a:srgbClr val="0039AC"/>
                </a:solidFill>
              </a:rPr>
              <a:t> than reflection energy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After migration, diffraction will remain as a “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smile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” if </a:t>
            </a:r>
            <a:r>
              <a:rPr lang="en-US" dirty="0" err="1">
                <a:solidFill>
                  <a:srgbClr val="0039AC"/>
                </a:solidFill>
                <a:sym typeface="Symbol" charset="0"/>
              </a:rPr>
              <a:t>twtt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plotted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  <a:sym typeface="Symbol" charset="0"/>
              </a:rPr>
              <a:t>       increasing upward (and in seismic section, shows up as a “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frown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”)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Resolution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frequency-dependent: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Vertical resolution is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theoretically 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dirty="0"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  <a:sym typeface="Symbol" charset="0"/>
              </a:rPr>
              <a:t></a:t>
            </a:r>
            <a:r>
              <a:rPr lang="en-US" dirty="0">
                <a:latin typeface="Times New Roman" charset="0"/>
                <a:cs typeface="ＭＳ Ｐゴシック" charset="0"/>
              </a:rPr>
              <a:t>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latin typeface="Times New Roman" charset="0"/>
                <a:cs typeface="ＭＳ Ｐゴシック" charset="0"/>
              </a:rPr>
              <a:t>/4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(but practical limit 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&gt;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latin typeface="Times New Roman" charset="0"/>
                <a:cs typeface="ＭＳ Ｐゴシック" charset="0"/>
              </a:rPr>
              <a:t>/2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</a:t>
            </a:r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 Horizontal resolution limit is a pixel with radius:</a:t>
            </a:r>
            <a:endParaRPr lang="en-US" sz="800" dirty="0">
              <a:solidFill>
                <a:srgbClr val="0039A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9435E8-C07E-7D15-C70F-8CA043C51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382" y="2930090"/>
            <a:ext cx="21510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20874D-E7BD-9DB0-9818-5445269B3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73" y="5343434"/>
            <a:ext cx="149383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3">
            <a:extLst>
              <a:ext uri="{FF2B5EF4-FFF2-40B4-BE49-F238E27FC236}">
                <a16:creationId xmlns:a16="http://schemas.microsoft.com/office/drawing/2014/main" id="{6EF40EC1-93BE-DA4B-AEFE-ACE470CB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2681"/>
            <a:ext cx="8755923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Step III: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Stacking Common Mid Point Gathers</a:t>
            </a:r>
            <a:r>
              <a:rPr lang="en-US" i="1" dirty="0">
                <a:solidFill>
                  <a:schemeClr val="accent2"/>
                </a:solidFill>
                <a:cs typeface="ＭＳ Ｐゴシック" charset="0"/>
              </a:rPr>
              <a:t>:</a:t>
            </a:r>
          </a:p>
          <a:p>
            <a:pPr eaLnBrk="0" hangingPunct="0"/>
            <a:endParaRPr lang="en-US" sz="600" dirty="0"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industry seismic, usually have lots of sources (shots) &amp; lots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receivers for every shot.  Reflection signal is amplified and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noise is attenuated by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stacking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i.e., summing traces from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different source-receiver pairs in an optimal way. Most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commonly begin with Common Mid Point (CMP) stacks: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First correct for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NMO (after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velocity analysis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 determine best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stack velocity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s</a:t>
            </a:r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each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), then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sum all traces that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have the same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mid-point and place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summed traces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at that point on the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image.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A9E6098-0B71-6E45-A2DA-EFA329663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524328"/>
            <a:ext cx="59436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9FE0F5-976F-B046-9596-E554E4A4D2E0}"/>
              </a:ext>
            </a:extLst>
          </p:cNvPr>
          <p:cNvSpPr/>
          <p:nvPr/>
        </p:nvSpPr>
        <p:spPr>
          <a:xfrm>
            <a:off x="5088835" y="2697764"/>
            <a:ext cx="1113182" cy="24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554E1-8DB6-294B-B6E3-8813E974C127}"/>
              </a:ext>
            </a:extLst>
          </p:cNvPr>
          <p:cNvSpPr txBox="1"/>
          <p:nvPr/>
        </p:nvSpPr>
        <p:spPr>
          <a:xfrm>
            <a:off x="5020680" y="2623929"/>
            <a:ext cx="1257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Shot Point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FA15A4F-8828-184D-87B7-BE33914D133C}"/>
              </a:ext>
            </a:extLst>
          </p:cNvPr>
          <p:cNvSpPr/>
          <p:nvPr/>
        </p:nvSpPr>
        <p:spPr>
          <a:xfrm>
            <a:off x="8768206" y="2713856"/>
            <a:ext cx="1170923" cy="24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576CF79-7FC1-FC4D-BB0C-D7F86A1222DD}"/>
              </a:ext>
            </a:extLst>
          </p:cNvPr>
          <p:cNvSpPr txBox="1"/>
          <p:nvPr/>
        </p:nvSpPr>
        <p:spPr>
          <a:xfrm>
            <a:off x="8700052" y="2640021"/>
            <a:ext cx="1276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Geophone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2F02E8C-52EF-EA40-AA6C-117CB6ED2D0D}"/>
              </a:ext>
            </a:extLst>
          </p:cNvPr>
          <p:cNvSpPr/>
          <p:nvPr/>
        </p:nvSpPr>
        <p:spPr>
          <a:xfrm>
            <a:off x="4764157" y="4900465"/>
            <a:ext cx="1994452" cy="24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6979EF-36BA-454C-ADE2-2A385512D7CE}"/>
              </a:ext>
            </a:extLst>
          </p:cNvPr>
          <p:cNvSpPr txBox="1"/>
          <p:nvPr/>
        </p:nvSpPr>
        <p:spPr>
          <a:xfrm>
            <a:off x="4741442" y="4815270"/>
            <a:ext cx="2056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Reflecting Surface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ECCCB99-F354-5B41-8264-18A175B32DCA}"/>
              </a:ext>
            </a:extLst>
          </p:cNvPr>
          <p:cNvSpPr/>
          <p:nvPr/>
        </p:nvSpPr>
        <p:spPr>
          <a:xfrm>
            <a:off x="6035419" y="5639747"/>
            <a:ext cx="3029068" cy="272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4C3194A-8001-BF4D-AFA2-48DB383E2E70}"/>
              </a:ext>
            </a:extLst>
          </p:cNvPr>
          <p:cNvSpPr txBox="1"/>
          <p:nvPr/>
        </p:nvSpPr>
        <p:spPr>
          <a:xfrm>
            <a:off x="6103579" y="5564018"/>
            <a:ext cx="2908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Common Mid Point (CMP)</a:t>
            </a:r>
          </a:p>
        </p:txBody>
      </p:sp>
    </p:spTree>
    <p:extLst>
      <p:ext uri="{BB962C8B-B14F-4D97-AF65-F5344CB8AC3E}">
        <p14:creationId xmlns:p14="http://schemas.microsoft.com/office/powerpoint/2010/main" val="67782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3">
            <a:extLst>
              <a:ext uri="{FF2B5EF4-FFF2-40B4-BE49-F238E27FC236}">
                <a16:creationId xmlns:a16="http://schemas.microsoft.com/office/drawing/2014/main" id="{F6DB276C-58B6-824C-A1DD-E90157A90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360" y="398462"/>
            <a:ext cx="85732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After NMO correction and CMP stack, have a seismic section: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horizontal layers all image correctly in two-way travel-time.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If layers truly are ~ horizontal, processing can end here.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But what if layers dip?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8A76E787-C00A-3046-8643-D621EA220E22}"/>
              </a:ext>
            </a:extLst>
          </p:cNvPr>
          <p:cNvSpPr>
            <a:spLocks/>
          </p:cNvSpPr>
          <p:nvPr/>
        </p:nvSpPr>
        <p:spPr bwMode="auto">
          <a:xfrm>
            <a:off x="2039548" y="2405062"/>
            <a:ext cx="7888287" cy="2311400"/>
          </a:xfrm>
          <a:custGeom>
            <a:avLst/>
            <a:gdLst>
              <a:gd name="T0" fmla="*/ 0 w 4969"/>
              <a:gd name="T1" fmla="*/ 0 h 1456"/>
              <a:gd name="T2" fmla="*/ 4969 w 4969"/>
              <a:gd name="T3" fmla="*/ 0 h 1456"/>
              <a:gd name="T4" fmla="*/ 4969 w 4969"/>
              <a:gd name="T5" fmla="*/ 1456 h 1456"/>
              <a:gd name="T6" fmla="*/ 0 w 4969"/>
              <a:gd name="T7" fmla="*/ 512 h 1456"/>
              <a:gd name="T8" fmla="*/ 0 w 4969"/>
              <a:gd name="T9" fmla="*/ 0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69" h="1456">
                <a:moveTo>
                  <a:pt x="0" y="0"/>
                </a:moveTo>
                <a:lnTo>
                  <a:pt x="4969" y="0"/>
                </a:lnTo>
                <a:lnTo>
                  <a:pt x="4969" y="1456"/>
                </a:lnTo>
                <a:lnTo>
                  <a:pt x="0" y="512"/>
                </a:lnTo>
                <a:lnTo>
                  <a:pt x="0" y="0"/>
                </a:lnTo>
                <a:close/>
              </a:path>
            </a:pathLst>
          </a:custGeom>
          <a:solidFill>
            <a:srgbClr val="FB949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AutoShape 5">
            <a:extLst>
              <a:ext uri="{FF2B5EF4-FFF2-40B4-BE49-F238E27FC236}">
                <a16:creationId xmlns:a16="http://schemas.microsoft.com/office/drawing/2014/main" id="{500543E3-919F-5347-8AE2-E924DC06D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310" y="1951037"/>
            <a:ext cx="457200" cy="304800"/>
          </a:xfrm>
          <a:prstGeom prst="cloudCallout">
            <a:avLst>
              <a:gd name="adj1" fmla="val -9375"/>
              <a:gd name="adj2" fmla="val 119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53" name="AutoShape 6">
            <a:extLst>
              <a:ext uri="{FF2B5EF4-FFF2-40B4-BE49-F238E27FC236}">
                <a16:creationId xmlns:a16="http://schemas.microsoft.com/office/drawing/2014/main" id="{69371793-0229-8A43-B105-E0BD4170E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023" y="2212975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54" name="Line 7">
            <a:extLst>
              <a:ext uri="{FF2B5EF4-FFF2-40B4-BE49-F238E27FC236}">
                <a16:creationId xmlns:a16="http://schemas.microsoft.com/office/drawing/2014/main" id="{B1B25411-731F-F743-B9C7-56E31CD5C9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79685" y="2405062"/>
            <a:ext cx="346075" cy="148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1B1562C1-D452-6B4C-9BC9-C0644EBB1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835" y="2865437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62" name="Text Box 9">
            <a:extLst>
              <a:ext uri="{FF2B5EF4-FFF2-40B4-BE49-F238E27FC236}">
                <a16:creationId xmlns:a16="http://schemas.microsoft.com/office/drawing/2014/main" id="{41DC6E2F-D52D-0947-B950-8334D6CD0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835" y="240665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63" name="AutoShape 10">
            <a:extLst>
              <a:ext uri="{FF2B5EF4-FFF2-40B4-BE49-F238E27FC236}">
                <a16:creationId xmlns:a16="http://schemas.microsoft.com/office/drawing/2014/main" id="{D561BDE8-2F82-1D4C-A198-752B98B54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435" y="2208212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3CE2B7F4-CA0C-BF4C-8E50-4E62E4C7DA7C}"/>
              </a:ext>
            </a:extLst>
          </p:cNvPr>
          <p:cNvSpPr>
            <a:spLocks/>
          </p:cNvSpPr>
          <p:nvPr/>
        </p:nvSpPr>
        <p:spPr bwMode="auto">
          <a:xfrm>
            <a:off x="5819385" y="3297237"/>
            <a:ext cx="196850" cy="34925"/>
          </a:xfrm>
          <a:custGeom>
            <a:avLst/>
            <a:gdLst>
              <a:gd name="T0" fmla="*/ 124 w 124"/>
              <a:gd name="T1" fmla="*/ 16 h 22"/>
              <a:gd name="T2" fmla="*/ 38 w 124"/>
              <a:gd name="T3" fmla="*/ 19 h 22"/>
              <a:gd name="T4" fmla="*/ 0 w 124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" h="22">
                <a:moveTo>
                  <a:pt x="124" y="16"/>
                </a:moveTo>
                <a:cubicBezTo>
                  <a:pt x="91" y="19"/>
                  <a:pt x="59" y="22"/>
                  <a:pt x="38" y="19"/>
                </a:cubicBezTo>
                <a:cubicBezTo>
                  <a:pt x="17" y="16"/>
                  <a:pt x="8" y="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Text Box 12">
            <a:extLst>
              <a:ext uri="{FF2B5EF4-FFF2-40B4-BE49-F238E27FC236}">
                <a16:creationId xmlns:a16="http://schemas.microsoft.com/office/drawing/2014/main" id="{CB88C5B0-9A2A-CF43-AB91-21A2EB506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435" y="3246437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Symbol" charset="0"/>
                <a:cs typeface="ＭＳ Ｐゴシック" charset="0"/>
                <a:sym typeface="Symbol" charset="0"/>
              </a:rPr>
              <a:t></a:t>
            </a:r>
            <a:endParaRPr lang="en-US">
              <a:cs typeface="ＭＳ Ｐゴシック" charset="0"/>
            </a:endParaRPr>
          </a:p>
        </p:txBody>
      </p:sp>
      <p:sp>
        <p:nvSpPr>
          <p:cNvPr id="66" name="Line 13">
            <a:extLst>
              <a:ext uri="{FF2B5EF4-FFF2-40B4-BE49-F238E27FC236}">
                <a16:creationId xmlns:a16="http://schemas.microsoft.com/office/drawing/2014/main" id="{86BD6DC9-3FB5-3447-869B-6C9D678B7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7348" y="2393950"/>
            <a:ext cx="1200150" cy="1797050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Line 14">
            <a:extLst>
              <a:ext uri="{FF2B5EF4-FFF2-40B4-BE49-F238E27FC236}">
                <a16:creationId xmlns:a16="http://schemas.microsoft.com/office/drawing/2014/main" id="{A5E52F96-AD7A-1F40-8079-26A9E323AA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4960" y="2416175"/>
            <a:ext cx="1181100" cy="1776412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Line 15">
            <a:extLst>
              <a:ext uri="{FF2B5EF4-FFF2-40B4-BE49-F238E27FC236}">
                <a16:creationId xmlns:a16="http://schemas.microsoft.com/office/drawing/2014/main" id="{CC4A560C-FBC7-8F4C-946A-EA40DC1327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25623" y="2405062"/>
            <a:ext cx="1092200" cy="1358900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Line 16">
            <a:extLst>
              <a:ext uri="{FF2B5EF4-FFF2-40B4-BE49-F238E27FC236}">
                <a16:creationId xmlns:a16="http://schemas.microsoft.com/office/drawing/2014/main" id="{D0EFA063-9AA0-AA4E-A428-31FB81AF1E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77873" y="2417762"/>
            <a:ext cx="1062037" cy="1328738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0" name="Line 17">
            <a:extLst>
              <a:ext uri="{FF2B5EF4-FFF2-40B4-BE49-F238E27FC236}">
                <a16:creationId xmlns:a16="http://schemas.microsoft.com/office/drawing/2014/main" id="{526829E6-4478-1549-B2A5-3C09EA34B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4848" y="4270375"/>
            <a:ext cx="1865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1" name="Text Box 18">
            <a:extLst>
              <a:ext uri="{FF2B5EF4-FFF2-40B4-BE49-F238E27FC236}">
                <a16:creationId xmlns:a16="http://schemas.microsoft.com/office/drawing/2014/main" id="{635361A3-8F17-7D49-B77D-EC62445ED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235" y="4208462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Symbol" charset="0"/>
                <a:cs typeface="ＭＳ Ｐゴシック" charset="0"/>
                <a:sym typeface="Symbol" charset="0"/>
              </a:rPr>
              <a:t></a:t>
            </a:r>
            <a:endParaRPr lang="en-US">
              <a:cs typeface="ＭＳ Ｐゴシック" charset="0"/>
            </a:endParaRPr>
          </a:p>
        </p:txBody>
      </p:sp>
      <p:sp>
        <p:nvSpPr>
          <p:cNvPr id="72" name="Text Box 19">
            <a:extLst>
              <a:ext uri="{FF2B5EF4-FFF2-40B4-BE49-F238E27FC236}">
                <a16:creationId xmlns:a16="http://schemas.microsoft.com/office/drawing/2014/main" id="{A6B511E5-2192-FE47-B52F-F8FB31F98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360" y="3446462"/>
            <a:ext cx="824456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reflecting point is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no longer directly below the source,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NMO correction maps 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true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to an apparent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reflecting point vertically beneath the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stackpoint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 For stacks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from a multiple source-receiver array, this maps dipping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reflectors to horizons that are shallower and may have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shallower dip than the true horizons.</a:t>
            </a:r>
          </a:p>
        </p:txBody>
      </p:sp>
      <p:sp>
        <p:nvSpPr>
          <p:cNvPr id="73" name="Line 20">
            <a:extLst>
              <a:ext uri="{FF2B5EF4-FFF2-40B4-BE49-F238E27FC236}">
                <a16:creationId xmlns:a16="http://schemas.microsoft.com/office/drawing/2014/main" id="{810995E3-0BB1-C944-94EE-1BA01C4DCACF}"/>
              </a:ext>
            </a:extLst>
          </p:cNvPr>
          <p:cNvSpPr>
            <a:spLocks noChangeShapeType="1"/>
          </p:cNvSpPr>
          <p:nvPr/>
        </p:nvSpPr>
        <p:spPr bwMode="auto">
          <a:xfrm rot="20850706" flipV="1">
            <a:off x="5860660" y="2408237"/>
            <a:ext cx="346075" cy="1489075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148AAB-3B97-374E-8356-5948A1C8D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83" y="386531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67312FA-E1C2-8A42-A142-2B4A1E3D5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835" y="3887787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8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3FD9F30-1CBC-7F41-A5C9-B69C5C5E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526506"/>
            <a:ext cx="62484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FBCB8E-2CE7-8845-BE9B-02CCA19FC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240506"/>
            <a:ext cx="28336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BE3074B-3B6B-4D43-9E74-F61111F37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650" y="3412331"/>
            <a:ext cx="533400" cy="457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050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A592FDD2-3985-3946-862B-46F4B3CB51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51688" y="3136106"/>
            <a:ext cx="68262" cy="722313"/>
          </a:xfrm>
          <a:prstGeom prst="line">
            <a:avLst/>
          </a:prstGeom>
          <a:noFill/>
          <a:ln w="254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9A53CD9F-6394-6041-89A2-4AD9ED777C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4463" y="3134519"/>
            <a:ext cx="2201862" cy="733425"/>
          </a:xfrm>
          <a:prstGeom prst="line">
            <a:avLst/>
          </a:prstGeom>
          <a:noFill/>
          <a:ln w="254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D6C439F-140C-DD46-8877-696C592C2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307306"/>
            <a:ext cx="26543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9">
            <a:extLst>
              <a:ext uri="{FF2B5EF4-FFF2-40B4-BE49-F238E27FC236}">
                <a16:creationId xmlns:a16="http://schemas.microsoft.com/office/drawing/2014/main" id="{E9142B74-CC60-944A-92A9-B5F131F96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981" y="148682"/>
            <a:ext cx="49792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cases where there are multiple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dipping reflectors, results in very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non-geological images of structure: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0754B369-A315-A546-9862-F235E8482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1199181"/>
            <a:ext cx="23054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e.g., synclines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show up as </a:t>
            </a:r>
          </a:p>
          <a:p>
            <a:pPr eaLnBrk="0" hangingPunct="0"/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bow ties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”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4C0114-87A0-E240-9A95-4DADFC0CF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9463" y="216694"/>
            <a:ext cx="2838450" cy="292735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94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2B3EC1A-5785-DA45-A5EA-0ECB6C694BF2}"/>
              </a:ext>
            </a:extLst>
          </p:cNvPr>
          <p:cNvSpPr>
            <a:spLocks/>
          </p:cNvSpPr>
          <p:nvPr/>
        </p:nvSpPr>
        <p:spPr bwMode="auto">
          <a:xfrm>
            <a:off x="1914524" y="3704431"/>
            <a:ext cx="3768725" cy="2747962"/>
          </a:xfrm>
          <a:custGeom>
            <a:avLst/>
            <a:gdLst>
              <a:gd name="T0" fmla="*/ 0 w 2374"/>
              <a:gd name="T1" fmla="*/ 6 h 1731"/>
              <a:gd name="T2" fmla="*/ 2374 w 2374"/>
              <a:gd name="T3" fmla="*/ 0 h 1731"/>
              <a:gd name="T4" fmla="*/ 2374 w 2374"/>
              <a:gd name="T5" fmla="*/ 1731 h 1731"/>
              <a:gd name="T6" fmla="*/ 24 w 2374"/>
              <a:gd name="T7" fmla="*/ 281 h 1731"/>
              <a:gd name="T8" fmla="*/ 0 w 2374"/>
              <a:gd name="T9" fmla="*/ 6 h 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4" h="1731">
                <a:moveTo>
                  <a:pt x="0" y="6"/>
                </a:moveTo>
                <a:lnTo>
                  <a:pt x="2374" y="0"/>
                </a:lnTo>
                <a:lnTo>
                  <a:pt x="2374" y="1731"/>
                </a:lnTo>
                <a:lnTo>
                  <a:pt x="24" y="281"/>
                </a:lnTo>
                <a:lnTo>
                  <a:pt x="0" y="6"/>
                </a:lnTo>
                <a:close/>
              </a:path>
            </a:pathLst>
          </a:custGeom>
          <a:solidFill>
            <a:srgbClr val="FB949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6013C8-1703-3E43-8574-0306CB849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4" y="2337593"/>
            <a:ext cx="2659063" cy="2693988"/>
          </a:xfrm>
          <a:prstGeom prst="ellipse">
            <a:avLst/>
          </a:prstGeom>
          <a:noFill/>
          <a:ln w="25400">
            <a:solidFill>
              <a:srgbClr val="00FF0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A2F1EE-65B0-B549-A5DA-E7B048BC3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99" y="2261393"/>
            <a:ext cx="2898775" cy="1420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12C699ED-7E98-134A-BE9F-AC14EE0F4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399" y="3201193"/>
            <a:ext cx="457200" cy="304800"/>
          </a:xfrm>
          <a:prstGeom prst="cloudCallout">
            <a:avLst>
              <a:gd name="adj1" fmla="val -9375"/>
              <a:gd name="adj2" fmla="val 119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BF5AF0E4-9FF4-C440-8816-91A1F6BD9F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7199" y="3709193"/>
            <a:ext cx="771525" cy="1084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6313B618-6FDF-D94C-9D58-B401313F93CD}"/>
              </a:ext>
            </a:extLst>
          </p:cNvPr>
          <p:cNvSpPr>
            <a:spLocks noChangeShapeType="1"/>
          </p:cNvSpPr>
          <p:nvPr/>
        </p:nvSpPr>
        <p:spPr bwMode="auto">
          <a:xfrm rot="18794908" flipV="1">
            <a:off x="3260725" y="3912393"/>
            <a:ext cx="963612" cy="896937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6A39D22-720F-F749-A01A-DD2030FAD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230" y="405606"/>
            <a:ext cx="849753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Step IV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Migration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seeks to distribute reflection energy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back to its correct position in two-way travel-time (&amp; note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some types of migration can correct for diffraction 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frowns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”</a:t>
            </a:r>
            <a:endParaRPr lang="en-US" altLang="ja-JP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as well as dip effects &amp; 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bow ties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). 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Note that for a single dipping layer case with two-way travel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time to the reflection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the true reflecting point in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twtt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must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lie somewhere on a circular arc of radius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E8538DCC-8C7E-554C-97DB-7040C341F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4" y="3575843"/>
            <a:ext cx="441178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So, if we have some sort of</a:t>
            </a:r>
          </a:p>
          <a:p>
            <a:pPr eaLnBrk="0" hangingPunct="0"/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independent information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relating to the medium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(e.g., dip angle) we can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map the reflections back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 their true location in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two-way travel-time.</a:t>
            </a:r>
          </a:p>
        </p:txBody>
      </p:sp>
    </p:spTree>
    <p:extLst>
      <p:ext uri="{BB962C8B-B14F-4D97-AF65-F5344CB8AC3E}">
        <p14:creationId xmlns:p14="http://schemas.microsoft.com/office/powerpoint/2010/main" val="282673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A9106612-BF79-0143-ABCB-D7A4F0F18910}"/>
              </a:ext>
            </a:extLst>
          </p:cNvPr>
          <p:cNvSpPr>
            <a:spLocks/>
          </p:cNvSpPr>
          <p:nvPr/>
        </p:nvSpPr>
        <p:spPr bwMode="auto">
          <a:xfrm>
            <a:off x="1990328" y="3582988"/>
            <a:ext cx="3768725" cy="2747962"/>
          </a:xfrm>
          <a:custGeom>
            <a:avLst/>
            <a:gdLst>
              <a:gd name="T0" fmla="*/ 0 w 2374"/>
              <a:gd name="T1" fmla="*/ 6 h 1731"/>
              <a:gd name="T2" fmla="*/ 2374 w 2374"/>
              <a:gd name="T3" fmla="*/ 0 h 1731"/>
              <a:gd name="T4" fmla="*/ 2374 w 2374"/>
              <a:gd name="T5" fmla="*/ 1731 h 1731"/>
              <a:gd name="T6" fmla="*/ 24 w 2374"/>
              <a:gd name="T7" fmla="*/ 281 h 1731"/>
              <a:gd name="T8" fmla="*/ 0 w 2374"/>
              <a:gd name="T9" fmla="*/ 6 h 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4" h="1731">
                <a:moveTo>
                  <a:pt x="0" y="6"/>
                </a:moveTo>
                <a:lnTo>
                  <a:pt x="2374" y="0"/>
                </a:lnTo>
                <a:lnTo>
                  <a:pt x="2374" y="1731"/>
                </a:lnTo>
                <a:lnTo>
                  <a:pt x="24" y="281"/>
                </a:lnTo>
                <a:lnTo>
                  <a:pt x="0" y="6"/>
                </a:lnTo>
                <a:close/>
              </a:path>
            </a:pathLst>
          </a:custGeom>
          <a:solidFill>
            <a:srgbClr val="FB949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EFD23A-E2B9-1C45-81C0-1AF195E1B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628" y="2216150"/>
            <a:ext cx="2659063" cy="2693988"/>
          </a:xfrm>
          <a:prstGeom prst="ellipse">
            <a:avLst/>
          </a:prstGeom>
          <a:noFill/>
          <a:ln w="25400">
            <a:solidFill>
              <a:srgbClr val="00FF0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6BE615-E75F-B24B-9734-AC32108239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3303" y="1787525"/>
            <a:ext cx="3609975" cy="3606800"/>
          </a:xfrm>
          <a:prstGeom prst="ellipse">
            <a:avLst/>
          </a:prstGeom>
          <a:noFill/>
          <a:ln w="25400">
            <a:solidFill>
              <a:srgbClr val="00FF0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9CB1D3B-45FA-3F4E-9B3A-6535E737DE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4628" y="2692400"/>
            <a:ext cx="1790700" cy="1790700"/>
          </a:xfrm>
          <a:prstGeom prst="ellipse">
            <a:avLst/>
          </a:prstGeom>
          <a:noFill/>
          <a:ln w="25400">
            <a:solidFill>
              <a:srgbClr val="00FF0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3167EE-01E4-4A4A-928B-1138D207D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603" y="1758950"/>
            <a:ext cx="4724400" cy="1801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A7BC6-B45B-2A43-B1FA-C805B58C6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516" y="3435350"/>
            <a:ext cx="852487" cy="188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2ABBE71-EBAA-8445-8423-941CEE8F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209" y="527050"/>
            <a:ext cx="858760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Independent information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comes from redundancy of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source-receiver midpoints! If one unique surface is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responsible for a given set of reflection arrivals, that surface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must pass through all of the circular arcs.  The 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true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”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reflecting surface is defined by a tangent passing through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each of the arcs.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85797F19-48B9-2747-9C6F-5DA33C1A6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203" y="3079750"/>
            <a:ext cx="457200" cy="304800"/>
          </a:xfrm>
          <a:prstGeom prst="cloudCallout">
            <a:avLst>
              <a:gd name="adj1" fmla="val -9375"/>
              <a:gd name="adj2" fmla="val 119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1C754666-6A61-3448-954C-6465A8E5E4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3003" y="3587750"/>
            <a:ext cx="771525" cy="1084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0A872068-B9AA-C042-BCAE-9AA23B789075}"/>
              </a:ext>
            </a:extLst>
          </p:cNvPr>
          <p:cNvSpPr>
            <a:spLocks noChangeShapeType="1"/>
          </p:cNvSpPr>
          <p:nvPr/>
        </p:nvSpPr>
        <p:spPr bwMode="auto">
          <a:xfrm rot="18794908" flipV="1">
            <a:off x="3336529" y="3790950"/>
            <a:ext cx="963612" cy="896937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BE1C5EE4-210D-7844-9B1C-D8131DEE7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503" y="3094038"/>
            <a:ext cx="457200" cy="304800"/>
          </a:xfrm>
          <a:prstGeom prst="cloudCallout">
            <a:avLst>
              <a:gd name="adj1" fmla="val -9375"/>
              <a:gd name="adj2" fmla="val 119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49C78828-4607-D24E-B3CC-1F8E4B5121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716" y="3590925"/>
            <a:ext cx="1028700" cy="144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019DB6DB-F7B5-3548-9DBE-68AF278BBDEA}"/>
              </a:ext>
            </a:extLst>
          </p:cNvPr>
          <p:cNvSpPr>
            <a:spLocks noChangeShapeType="1"/>
          </p:cNvSpPr>
          <p:nvPr/>
        </p:nvSpPr>
        <p:spPr bwMode="auto">
          <a:xfrm rot="19441944" flipV="1">
            <a:off x="4209653" y="3743325"/>
            <a:ext cx="1028700" cy="1444625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E5CE137C-DA06-FB47-8CD0-97B95147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953" y="3082925"/>
            <a:ext cx="457200" cy="304800"/>
          </a:xfrm>
          <a:prstGeom prst="cloudCallout">
            <a:avLst>
              <a:gd name="adj1" fmla="val -9375"/>
              <a:gd name="adj2" fmla="val 119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C77D971-2CAB-3746-9066-9CEA170DE9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4516" y="3570288"/>
            <a:ext cx="511175" cy="72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1ECDCFAC-B456-C642-A641-3E960DDBD9AE}"/>
              </a:ext>
            </a:extLst>
          </p:cNvPr>
          <p:cNvSpPr>
            <a:spLocks noChangeShapeType="1"/>
          </p:cNvSpPr>
          <p:nvPr/>
        </p:nvSpPr>
        <p:spPr bwMode="auto">
          <a:xfrm rot="19429766" flipV="1">
            <a:off x="2733278" y="3663950"/>
            <a:ext cx="511175" cy="722313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E92141BD-2EF2-B64F-9587-0F71C9B4A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203" y="4425950"/>
            <a:ext cx="1989138" cy="1033463"/>
          </a:xfrm>
          <a:prstGeom prst="line">
            <a:avLst/>
          </a:prstGeom>
          <a:noFill/>
          <a:ln w="50800">
            <a:solidFill>
              <a:srgbClr val="5D5D5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D819D9-7F3F-CA49-A2BE-2C5E3CCF8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203" y="4862513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5675B5-7307-314F-9D4D-5191B0E7A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953" y="534987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70C907-E97C-C446-A499-9063632DF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053" y="443865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543330A9-1ACB-7249-BC8D-C15FB4CFE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4491" y="4189413"/>
            <a:ext cx="1566862" cy="9636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07459A-706B-4A40-BC8C-D30286B47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428" y="4649788"/>
            <a:ext cx="76200" cy="76200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0CC2DDF-311F-3245-88A3-7F67E6781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316" y="5018088"/>
            <a:ext cx="76200" cy="76200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26A4B28-A5E3-054E-B786-62A4D588E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003" y="4273550"/>
            <a:ext cx="76200" cy="76200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E8FD88B3-C071-6345-B6E1-DB21285DE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603" y="2797175"/>
            <a:ext cx="401744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the relatively simple case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shown here of a uniformly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dipping, single layer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boundary, can calculate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dip of the reflector from any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pair of two-way travel-times </a:t>
            </a:r>
          </a:p>
          <a:p>
            <a:pPr eaLnBrk="0" hangingPunct="0"/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a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b</a:t>
            </a:r>
            <a:r>
              <a:rPr lang="en-US" i="1" baseline="-25000" dirty="0">
                <a:solidFill>
                  <a:schemeClr val="accent2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CEF807C-B914-FC43-8A47-1B2F986F2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03" y="5421313"/>
            <a:ext cx="2667000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522D27B-7FD7-3E48-8F37-D2A4F1B7B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416" y="4035425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t</a:t>
            </a:r>
            <a:r>
              <a:rPr lang="en-US" baseline="-25000">
                <a:latin typeface="Times New Roman" charset="0"/>
                <a:cs typeface="ＭＳ Ｐゴシック" charset="0"/>
              </a:rPr>
              <a:t>0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5630DD-E4C5-9040-874C-A2AAFA854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803" y="366395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t</a:t>
            </a:r>
            <a:r>
              <a:rPr lang="en-US" baseline="-25000">
                <a:latin typeface="Times New Roman" charset="0"/>
                <a:cs typeface="ＭＳ Ｐゴシック" charset="0"/>
              </a:rPr>
              <a:t>0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a</a:t>
            </a:r>
          </a:p>
        </p:txBody>
      </p:sp>
      <p:sp>
        <p:nvSpPr>
          <p:cNvPr id="30" name="Line 31">
            <a:extLst>
              <a:ext uri="{FF2B5EF4-FFF2-40B4-BE49-F238E27FC236}">
                <a16:creationId xmlns:a16="http://schemas.microsoft.com/office/drawing/2014/main" id="{16D9AEF6-012E-2F4D-80F3-A769760C4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591" y="2978150"/>
            <a:ext cx="88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Text Box 32">
            <a:extLst>
              <a:ext uri="{FF2B5EF4-FFF2-40B4-BE49-F238E27FC236}">
                <a16:creationId xmlns:a16="http://schemas.microsoft.com/office/drawing/2014/main" id="{2427991F-F33F-C743-8006-8D9E595EC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216" y="2825750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x</a:t>
            </a: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8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>
            <a:extLst>
              <a:ext uri="{FF2B5EF4-FFF2-40B4-BE49-F238E27FC236}">
                <a16:creationId xmlns:a16="http://schemas.microsoft.com/office/drawing/2014/main" id="{16B32A9D-3541-E04A-97F1-B72EE2850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003" y="199936"/>
            <a:ext cx="84250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practice, there are many different approaches to migration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(most pretty mathematically complicated, all requiring lots of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computer time)…  But important to do if there is complicated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structure. Below, an example of Fourier-domain migration: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D7B4AAC-6EB2-A445-A752-0BE328629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78" y="2955305"/>
            <a:ext cx="2971800" cy="24262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7BB742-BCE6-A844-871A-FCCA4E040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40" y="2943136"/>
            <a:ext cx="3012468" cy="2441448"/>
          </a:xfrm>
          <a:prstGeom prst="rect">
            <a:avLst/>
          </a:prstGeom>
        </p:spPr>
      </p:pic>
      <p:sp>
        <p:nvSpPr>
          <p:cNvPr id="32" name="TextBox 3">
            <a:extLst>
              <a:ext uri="{FF2B5EF4-FFF2-40B4-BE49-F238E27FC236}">
                <a16:creationId xmlns:a16="http://schemas.microsoft.com/office/drawing/2014/main" id="{71127EF1-69B8-504A-BD1E-5E512C49FDBD}"/>
              </a:ext>
            </a:extLst>
          </p:cNvPr>
          <p:cNvSpPr txBox="1"/>
          <p:nvPr/>
        </p:nvSpPr>
        <p:spPr>
          <a:xfrm>
            <a:off x="1656078" y="1723936"/>
            <a:ext cx="278794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Common mid-point</a:t>
            </a:r>
          </a:p>
          <a:p>
            <a:r>
              <a:rPr lang="en-US" dirty="0">
                <a:solidFill>
                  <a:srgbClr val="0039AC"/>
                </a:solidFill>
              </a:rPr>
              <a:t>stack of synthetic</a:t>
            </a:r>
          </a:p>
          <a:p>
            <a:r>
              <a:rPr lang="en-US" dirty="0">
                <a:solidFill>
                  <a:srgbClr val="0039AC"/>
                </a:solidFill>
              </a:rPr>
              <a:t>data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F23CF925-8A3F-CD43-8ACB-DE16015389A6}"/>
              </a:ext>
            </a:extLst>
          </p:cNvPr>
          <p:cNvSpPr txBox="1"/>
          <p:nvPr/>
        </p:nvSpPr>
        <p:spPr>
          <a:xfrm>
            <a:off x="5015025" y="1723936"/>
            <a:ext cx="2222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15 degree</a:t>
            </a:r>
          </a:p>
          <a:p>
            <a:r>
              <a:rPr lang="en-US" dirty="0" err="1">
                <a:solidFill>
                  <a:srgbClr val="0039AC"/>
                </a:solidFill>
              </a:rPr>
              <a:t>Claerbout</a:t>
            </a:r>
            <a:r>
              <a:rPr lang="en-US" dirty="0">
                <a:solidFill>
                  <a:srgbClr val="0039AC"/>
                </a:solidFill>
              </a:rPr>
              <a:t> (FD)</a:t>
            </a:r>
          </a:p>
          <a:p>
            <a:r>
              <a:rPr lang="en-US" dirty="0">
                <a:solidFill>
                  <a:srgbClr val="0039AC"/>
                </a:solidFill>
              </a:rPr>
              <a:t>migration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15EF91D-4955-DF43-B521-FED65E32E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94" y="2943136"/>
            <a:ext cx="2923228" cy="2432304"/>
          </a:xfrm>
          <a:prstGeom prst="rect">
            <a:avLst/>
          </a:prstGeom>
        </p:spPr>
      </p:pic>
      <p:sp>
        <p:nvSpPr>
          <p:cNvPr id="35" name="TextBox 7">
            <a:extLst>
              <a:ext uri="{FF2B5EF4-FFF2-40B4-BE49-F238E27FC236}">
                <a16:creationId xmlns:a16="http://schemas.microsoft.com/office/drawing/2014/main" id="{C1610E43-500C-7B44-9EF7-3814B684E245}"/>
              </a:ext>
            </a:extLst>
          </p:cNvPr>
          <p:cNvSpPr txBox="1"/>
          <p:nvPr/>
        </p:nvSpPr>
        <p:spPr>
          <a:xfrm>
            <a:off x="8056878" y="1723936"/>
            <a:ext cx="218150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/>
                <a:cs typeface="Times New Roman"/>
              </a:rPr>
              <a:t>f-k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(frequency-</a:t>
            </a:r>
          </a:p>
          <a:p>
            <a:r>
              <a:rPr lang="en-US" dirty="0">
                <a:solidFill>
                  <a:srgbClr val="0039AC"/>
                </a:solidFill>
              </a:rPr>
              <a:t>wavenumber)</a:t>
            </a:r>
          </a:p>
          <a:p>
            <a:r>
              <a:rPr lang="en-US" dirty="0">
                <a:solidFill>
                  <a:srgbClr val="0039AC"/>
                </a:solidFill>
              </a:rPr>
              <a:t>migration</a:t>
            </a: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6B167808-9C83-6940-9FD5-74D214ED8C60}"/>
              </a:ext>
            </a:extLst>
          </p:cNvPr>
          <p:cNvSpPr txBox="1"/>
          <p:nvPr/>
        </p:nvSpPr>
        <p:spPr>
          <a:xfrm>
            <a:off x="1884678" y="5457736"/>
            <a:ext cx="840486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Fourier domain migration is similar to a 45-degree </a:t>
            </a:r>
            <a:r>
              <a:rPr lang="en-US" dirty="0" err="1">
                <a:solidFill>
                  <a:srgbClr val="0039AC"/>
                </a:solidFill>
              </a:rPr>
              <a:t>Claerbout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migration (but much more computationally efficient!)</a:t>
            </a:r>
          </a:p>
          <a:p>
            <a:r>
              <a:rPr lang="en-US" dirty="0"/>
              <a:t>(After </a:t>
            </a:r>
            <a:r>
              <a:rPr lang="en-US" dirty="0" err="1"/>
              <a:t>Stolt</a:t>
            </a:r>
            <a:r>
              <a:rPr lang="en-US" dirty="0"/>
              <a:t>, Geophysics, 1978)</a:t>
            </a:r>
          </a:p>
        </p:txBody>
      </p:sp>
    </p:spTree>
    <p:extLst>
      <p:ext uri="{BB962C8B-B14F-4D97-AF65-F5344CB8AC3E}">
        <p14:creationId xmlns:p14="http://schemas.microsoft.com/office/powerpoint/2010/main" val="186301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A13BA90B-CC17-1448-BCB6-DDA19F95E07B}"/>
              </a:ext>
            </a:extLst>
          </p:cNvPr>
          <p:cNvSpPr>
            <a:spLocks/>
          </p:cNvSpPr>
          <p:nvPr/>
        </p:nvSpPr>
        <p:spPr bwMode="auto">
          <a:xfrm>
            <a:off x="3172356" y="2944109"/>
            <a:ext cx="6049962" cy="760412"/>
          </a:xfrm>
          <a:custGeom>
            <a:avLst/>
            <a:gdLst>
              <a:gd name="T0" fmla="*/ 0 w 3811"/>
              <a:gd name="T1" fmla="*/ 17462 h 479"/>
              <a:gd name="T2" fmla="*/ 246062 w 3811"/>
              <a:gd name="T3" fmla="*/ 50800 h 479"/>
              <a:gd name="T4" fmla="*/ 1385887 w 3811"/>
              <a:gd name="T5" fmla="*/ 298450 h 479"/>
              <a:gd name="T6" fmla="*/ 2606675 w 3811"/>
              <a:gd name="T7" fmla="*/ 487362 h 479"/>
              <a:gd name="T8" fmla="*/ 3817937 w 3811"/>
              <a:gd name="T9" fmla="*/ 41275 h 479"/>
              <a:gd name="T10" fmla="*/ 4859337 w 3811"/>
              <a:gd name="T11" fmla="*/ 735012 h 479"/>
              <a:gd name="T12" fmla="*/ 6049962 w 3811"/>
              <a:gd name="T13" fmla="*/ 190500 h 4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11" h="479">
                <a:moveTo>
                  <a:pt x="0" y="11"/>
                </a:moveTo>
                <a:cubicBezTo>
                  <a:pt x="5" y="7"/>
                  <a:pt x="10" y="3"/>
                  <a:pt x="155" y="32"/>
                </a:cubicBezTo>
                <a:cubicBezTo>
                  <a:pt x="300" y="61"/>
                  <a:pt x="625" y="142"/>
                  <a:pt x="873" y="188"/>
                </a:cubicBezTo>
                <a:cubicBezTo>
                  <a:pt x="1121" y="234"/>
                  <a:pt x="1387" y="334"/>
                  <a:pt x="1642" y="307"/>
                </a:cubicBezTo>
                <a:cubicBezTo>
                  <a:pt x="1897" y="280"/>
                  <a:pt x="2169" y="0"/>
                  <a:pt x="2405" y="26"/>
                </a:cubicBezTo>
                <a:cubicBezTo>
                  <a:pt x="2641" y="52"/>
                  <a:pt x="2827" y="447"/>
                  <a:pt x="3061" y="463"/>
                </a:cubicBezTo>
                <a:cubicBezTo>
                  <a:pt x="3295" y="479"/>
                  <a:pt x="3686" y="177"/>
                  <a:pt x="3811" y="12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050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A75F075-9F6C-2B4D-9F3F-1DF0CA53C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481" y="335846"/>
            <a:ext cx="7403038" cy="618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 emphasize high frequencies we use:</a:t>
            </a:r>
          </a:p>
          <a:p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Geophones with high natural frequency ~ 100 Hz</a:t>
            </a:r>
          </a:p>
          <a:p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Filters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to remove low-frequency arrivals</a:t>
            </a:r>
          </a:p>
          <a:p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High-rate sampling to avoid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aliasing</a:t>
            </a:r>
            <a:endParaRPr lang="en-US" dirty="0">
              <a:solidFill>
                <a:srgbClr val="FF0000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endParaRPr lang="en-US" dirty="0">
              <a:cs typeface="ＭＳ Ｐゴシック" charset="0"/>
            </a:endParaRPr>
          </a:p>
          <a:p>
            <a:pPr>
              <a:buFontTx/>
              <a:buChar char="•"/>
            </a:pPr>
            <a:endParaRPr lang="en-US" dirty="0">
              <a:cs typeface="ＭＳ Ｐゴシック" charset="0"/>
            </a:endParaRPr>
          </a:p>
          <a:p>
            <a:endParaRPr lang="en-US" dirty="0">
              <a:cs typeface="ＭＳ Ｐゴシック" charset="0"/>
            </a:endParaRPr>
          </a:p>
          <a:p>
            <a:pPr>
              <a:buFontTx/>
              <a:buChar char="•"/>
            </a:pPr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High frequency source (e.g., dynamite,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vibraseis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</a:t>
            </a:r>
          </a:p>
          <a:p>
            <a:pPr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 image with high resolution, we must also avoid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spatial aliasing</a:t>
            </a:r>
            <a:r>
              <a:rPr lang="en-US" i="1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(i.e., geophone sampling must be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relatively close!)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6C01AD30-FB80-4D41-9803-B9DCD8D42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3756" y="3266371"/>
            <a:ext cx="5562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22AF402-5C47-8949-8E66-44A1567B46EE}"/>
              </a:ext>
            </a:extLst>
          </p:cNvPr>
          <p:cNvSpPr>
            <a:spLocks/>
          </p:cNvSpPr>
          <p:nvPr/>
        </p:nvSpPr>
        <p:spPr bwMode="auto">
          <a:xfrm>
            <a:off x="3172356" y="2802821"/>
            <a:ext cx="5484812" cy="962025"/>
          </a:xfrm>
          <a:custGeom>
            <a:avLst/>
            <a:gdLst>
              <a:gd name="T0" fmla="*/ 0 w 3455"/>
              <a:gd name="T1" fmla="*/ 463550 h 606"/>
              <a:gd name="T2" fmla="*/ 215900 w 3455"/>
              <a:gd name="T3" fmla="*/ 241300 h 606"/>
              <a:gd name="T4" fmla="*/ 473075 w 3455"/>
              <a:gd name="T5" fmla="*/ 63500 h 606"/>
              <a:gd name="T6" fmla="*/ 881062 w 3455"/>
              <a:gd name="T7" fmla="*/ 33338 h 606"/>
              <a:gd name="T8" fmla="*/ 1217612 w 3455"/>
              <a:gd name="T9" fmla="*/ 261938 h 606"/>
              <a:gd name="T10" fmla="*/ 1465262 w 3455"/>
              <a:gd name="T11" fmla="*/ 539750 h 606"/>
              <a:gd name="T12" fmla="*/ 1833562 w 3455"/>
              <a:gd name="T13" fmla="*/ 777875 h 606"/>
              <a:gd name="T14" fmla="*/ 2338387 w 3455"/>
              <a:gd name="T15" fmla="*/ 808038 h 606"/>
              <a:gd name="T16" fmla="*/ 2667000 w 3455"/>
              <a:gd name="T17" fmla="*/ 588963 h 606"/>
              <a:gd name="T18" fmla="*/ 2795587 w 3455"/>
              <a:gd name="T19" fmla="*/ 400050 h 606"/>
              <a:gd name="T20" fmla="*/ 3113087 w 3455"/>
              <a:gd name="T21" fmla="*/ 182563 h 606"/>
              <a:gd name="T22" fmla="*/ 3470275 w 3455"/>
              <a:gd name="T23" fmla="*/ 63500 h 606"/>
              <a:gd name="T24" fmla="*/ 3886200 w 3455"/>
              <a:gd name="T25" fmla="*/ 182563 h 606"/>
              <a:gd name="T26" fmla="*/ 4273550 w 3455"/>
              <a:gd name="T27" fmla="*/ 490538 h 606"/>
              <a:gd name="T28" fmla="*/ 4600575 w 3455"/>
              <a:gd name="T29" fmla="*/ 757238 h 606"/>
              <a:gd name="T30" fmla="*/ 5116512 w 3455"/>
              <a:gd name="T31" fmla="*/ 946150 h 606"/>
              <a:gd name="T32" fmla="*/ 5484812 w 3455"/>
              <a:gd name="T33" fmla="*/ 857250 h 6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55" h="606">
                <a:moveTo>
                  <a:pt x="0" y="292"/>
                </a:moveTo>
                <a:cubicBezTo>
                  <a:pt x="43" y="243"/>
                  <a:pt x="86" y="194"/>
                  <a:pt x="136" y="152"/>
                </a:cubicBezTo>
                <a:cubicBezTo>
                  <a:pt x="186" y="110"/>
                  <a:pt x="228" y="62"/>
                  <a:pt x="298" y="40"/>
                </a:cubicBezTo>
                <a:cubicBezTo>
                  <a:pt x="368" y="18"/>
                  <a:pt x="477" y="0"/>
                  <a:pt x="555" y="21"/>
                </a:cubicBezTo>
                <a:cubicBezTo>
                  <a:pt x="633" y="42"/>
                  <a:pt x="706" y="112"/>
                  <a:pt x="767" y="165"/>
                </a:cubicBezTo>
                <a:cubicBezTo>
                  <a:pt x="828" y="218"/>
                  <a:pt x="858" y="286"/>
                  <a:pt x="923" y="340"/>
                </a:cubicBezTo>
                <a:cubicBezTo>
                  <a:pt x="988" y="394"/>
                  <a:pt x="1063" y="462"/>
                  <a:pt x="1155" y="490"/>
                </a:cubicBezTo>
                <a:cubicBezTo>
                  <a:pt x="1247" y="518"/>
                  <a:pt x="1386" y="529"/>
                  <a:pt x="1473" y="509"/>
                </a:cubicBezTo>
                <a:cubicBezTo>
                  <a:pt x="1560" y="489"/>
                  <a:pt x="1632" y="414"/>
                  <a:pt x="1680" y="371"/>
                </a:cubicBezTo>
                <a:cubicBezTo>
                  <a:pt x="1728" y="328"/>
                  <a:pt x="1714" y="295"/>
                  <a:pt x="1761" y="252"/>
                </a:cubicBezTo>
                <a:cubicBezTo>
                  <a:pt x="1808" y="209"/>
                  <a:pt x="1890" y="150"/>
                  <a:pt x="1961" y="115"/>
                </a:cubicBezTo>
                <a:cubicBezTo>
                  <a:pt x="2032" y="80"/>
                  <a:pt x="2105" y="40"/>
                  <a:pt x="2186" y="40"/>
                </a:cubicBezTo>
                <a:cubicBezTo>
                  <a:pt x="2267" y="40"/>
                  <a:pt x="2364" y="70"/>
                  <a:pt x="2448" y="115"/>
                </a:cubicBezTo>
                <a:cubicBezTo>
                  <a:pt x="2532" y="160"/>
                  <a:pt x="2617" y="249"/>
                  <a:pt x="2692" y="309"/>
                </a:cubicBezTo>
                <a:cubicBezTo>
                  <a:pt x="2767" y="369"/>
                  <a:pt x="2810" y="429"/>
                  <a:pt x="2898" y="477"/>
                </a:cubicBezTo>
                <a:cubicBezTo>
                  <a:pt x="2986" y="525"/>
                  <a:pt x="3130" y="586"/>
                  <a:pt x="3223" y="596"/>
                </a:cubicBezTo>
                <a:cubicBezTo>
                  <a:pt x="3316" y="606"/>
                  <a:pt x="3385" y="573"/>
                  <a:pt x="3455" y="5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22CBC8-AA21-FC4E-AC81-90C92151F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956" y="2961571"/>
            <a:ext cx="76200" cy="76200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B6A38B-CE73-444A-8A9D-65748BE35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481" y="2926646"/>
            <a:ext cx="76200" cy="76200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24482E-430C-C743-82C4-11D2D1651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343" y="3394959"/>
            <a:ext cx="76200" cy="76200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2121A5-0400-984E-87A0-7C870778C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206" y="3210809"/>
            <a:ext cx="76200" cy="76200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955FEA-B1F9-9447-9DD3-C0692D7F4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2956" y="3647371"/>
            <a:ext cx="76200" cy="76200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B44F708-5F34-694E-9B22-55ED185B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356" y="3945821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2000 Hz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 2000 samples per second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0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>
            <a:extLst>
              <a:ext uri="{FF2B5EF4-FFF2-40B4-BE49-F238E27FC236}">
                <a16:creationId xmlns:a16="http://schemas.microsoft.com/office/drawing/2014/main" id="{32D027DB-1734-CC48-AEB3-4A506098E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2" y="342795"/>
            <a:ext cx="8338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Reflection Seismic Data Processing: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E29A09B2-C9F4-9041-ADB5-A1CE4DB4C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2" y="986475"/>
            <a:ext cx="7282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Step I</a:t>
            </a:r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: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Static Correction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elevation, variable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weathering &amp;/or water table: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756FA06-6948-374F-9DD9-12F505ECC125}"/>
              </a:ext>
            </a:extLst>
          </p:cNvPr>
          <p:cNvSpPr>
            <a:spLocks/>
          </p:cNvSpPr>
          <p:nvPr/>
        </p:nvSpPr>
        <p:spPr bwMode="auto">
          <a:xfrm>
            <a:off x="2079625" y="3251200"/>
            <a:ext cx="7818437" cy="2362200"/>
          </a:xfrm>
          <a:custGeom>
            <a:avLst/>
            <a:gdLst>
              <a:gd name="T0" fmla="*/ 0 w 4925"/>
              <a:gd name="T1" fmla="*/ 0 h 1488"/>
              <a:gd name="T2" fmla="*/ 7818437 w 4925"/>
              <a:gd name="T3" fmla="*/ 1389063 h 1488"/>
              <a:gd name="T4" fmla="*/ 7818437 w 4925"/>
              <a:gd name="T5" fmla="*/ 2362200 h 1488"/>
              <a:gd name="T6" fmla="*/ 58737 w 4925"/>
              <a:gd name="T7" fmla="*/ 2362200 h 1488"/>
              <a:gd name="T8" fmla="*/ 0 w 4925"/>
              <a:gd name="T9" fmla="*/ 0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5" h="1488">
                <a:moveTo>
                  <a:pt x="0" y="0"/>
                </a:moveTo>
                <a:lnTo>
                  <a:pt x="4925" y="875"/>
                </a:lnTo>
                <a:lnTo>
                  <a:pt x="4925" y="1488"/>
                </a:lnTo>
                <a:lnTo>
                  <a:pt x="37" y="1488"/>
                </a:lnTo>
                <a:lnTo>
                  <a:pt x="0" y="0"/>
                </a:lnTo>
                <a:close/>
              </a:path>
            </a:pathLst>
          </a:custGeom>
          <a:solidFill>
            <a:srgbClr val="FB949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4A6364C-2887-9B41-BF07-5EDC1EC4990C}"/>
              </a:ext>
            </a:extLst>
          </p:cNvPr>
          <p:cNvSpPr>
            <a:spLocks/>
          </p:cNvSpPr>
          <p:nvPr/>
        </p:nvSpPr>
        <p:spPr bwMode="auto">
          <a:xfrm>
            <a:off x="2027237" y="2157412"/>
            <a:ext cx="7870825" cy="2482850"/>
          </a:xfrm>
          <a:custGeom>
            <a:avLst/>
            <a:gdLst>
              <a:gd name="T0" fmla="*/ 0 w 4958"/>
              <a:gd name="T1" fmla="*/ 0 h 1564"/>
              <a:gd name="T2" fmla="*/ 458788 w 4958"/>
              <a:gd name="T3" fmla="*/ 12700 h 1564"/>
              <a:gd name="T4" fmla="*/ 746125 w 4958"/>
              <a:gd name="T5" fmla="*/ 42863 h 1564"/>
              <a:gd name="T6" fmla="*/ 1044575 w 4958"/>
              <a:gd name="T7" fmla="*/ 73025 h 1564"/>
              <a:gd name="T8" fmla="*/ 1509713 w 4958"/>
              <a:gd name="T9" fmla="*/ 141288 h 1564"/>
              <a:gd name="T10" fmla="*/ 1679575 w 4958"/>
              <a:gd name="T11" fmla="*/ 220663 h 1564"/>
              <a:gd name="T12" fmla="*/ 1827213 w 4958"/>
              <a:gd name="T13" fmla="*/ 360363 h 1564"/>
              <a:gd name="T14" fmla="*/ 1906588 w 4958"/>
              <a:gd name="T15" fmla="*/ 519113 h 1564"/>
              <a:gd name="T16" fmla="*/ 1985963 w 4958"/>
              <a:gd name="T17" fmla="*/ 677863 h 1564"/>
              <a:gd name="T18" fmla="*/ 2125663 w 4958"/>
              <a:gd name="T19" fmla="*/ 815975 h 1564"/>
              <a:gd name="T20" fmla="*/ 2293938 w 4958"/>
              <a:gd name="T21" fmla="*/ 985838 h 1564"/>
              <a:gd name="T22" fmla="*/ 2632075 w 4958"/>
              <a:gd name="T23" fmla="*/ 1054100 h 1564"/>
              <a:gd name="T24" fmla="*/ 2889250 w 4958"/>
              <a:gd name="T25" fmla="*/ 1163638 h 1564"/>
              <a:gd name="T26" fmla="*/ 3048000 w 4958"/>
              <a:gd name="T27" fmla="*/ 1343025 h 1564"/>
              <a:gd name="T28" fmla="*/ 3325813 w 4958"/>
              <a:gd name="T29" fmla="*/ 1441450 h 1564"/>
              <a:gd name="T30" fmla="*/ 3444875 w 4958"/>
              <a:gd name="T31" fmla="*/ 1481138 h 1564"/>
              <a:gd name="T32" fmla="*/ 3822700 w 4958"/>
              <a:gd name="T33" fmla="*/ 1441450 h 1564"/>
              <a:gd name="T34" fmla="*/ 4049713 w 4958"/>
              <a:gd name="T35" fmla="*/ 1462088 h 1564"/>
              <a:gd name="T36" fmla="*/ 4378325 w 4958"/>
              <a:gd name="T37" fmla="*/ 1462088 h 1564"/>
              <a:gd name="T38" fmla="*/ 4645025 w 4958"/>
              <a:gd name="T39" fmla="*/ 1450975 h 1564"/>
              <a:gd name="T40" fmla="*/ 5211763 w 4958"/>
              <a:gd name="T41" fmla="*/ 1441450 h 1564"/>
              <a:gd name="T42" fmla="*/ 5618163 w 4958"/>
              <a:gd name="T43" fmla="*/ 1371600 h 1564"/>
              <a:gd name="T44" fmla="*/ 6302375 w 4958"/>
              <a:gd name="T45" fmla="*/ 1352550 h 1564"/>
              <a:gd name="T46" fmla="*/ 6719888 w 4958"/>
              <a:gd name="T47" fmla="*/ 1331913 h 1564"/>
              <a:gd name="T48" fmla="*/ 7264400 w 4958"/>
              <a:gd name="T49" fmla="*/ 1371600 h 1564"/>
              <a:gd name="T50" fmla="*/ 7612063 w 4958"/>
              <a:gd name="T51" fmla="*/ 1401763 h 1564"/>
              <a:gd name="T52" fmla="*/ 7870825 w 4958"/>
              <a:gd name="T53" fmla="*/ 1392238 h 1564"/>
              <a:gd name="T54" fmla="*/ 7870825 w 4958"/>
              <a:gd name="T55" fmla="*/ 2482850 h 1564"/>
              <a:gd name="T56" fmla="*/ 7096125 w 4958"/>
              <a:gd name="T57" fmla="*/ 2482850 h 1564"/>
              <a:gd name="T58" fmla="*/ 6470650 w 4958"/>
              <a:gd name="T59" fmla="*/ 2463800 h 1564"/>
              <a:gd name="T60" fmla="*/ 5795963 w 4958"/>
              <a:gd name="T61" fmla="*/ 2463800 h 1564"/>
              <a:gd name="T62" fmla="*/ 4864100 w 4958"/>
              <a:gd name="T63" fmla="*/ 2403475 h 1564"/>
              <a:gd name="T64" fmla="*/ 4079875 w 4958"/>
              <a:gd name="T65" fmla="*/ 2314575 h 1564"/>
              <a:gd name="T66" fmla="*/ 3127375 w 4958"/>
              <a:gd name="T67" fmla="*/ 2244725 h 1564"/>
              <a:gd name="T68" fmla="*/ 2611438 w 4958"/>
              <a:gd name="T69" fmla="*/ 2085975 h 1564"/>
              <a:gd name="T70" fmla="*/ 1946275 w 4958"/>
              <a:gd name="T71" fmla="*/ 1838325 h 1564"/>
              <a:gd name="T72" fmla="*/ 1381125 w 4958"/>
              <a:gd name="T73" fmla="*/ 1520825 h 1564"/>
              <a:gd name="T74" fmla="*/ 1073150 w 4958"/>
              <a:gd name="T75" fmla="*/ 1411288 h 1564"/>
              <a:gd name="T76" fmla="*/ 706438 w 4958"/>
              <a:gd name="T77" fmla="*/ 1223963 h 1564"/>
              <a:gd name="T78" fmla="*/ 488950 w 4958"/>
              <a:gd name="T79" fmla="*/ 1193800 h 1564"/>
              <a:gd name="T80" fmla="*/ 150813 w 4958"/>
              <a:gd name="T81" fmla="*/ 1123950 h 1564"/>
              <a:gd name="T82" fmla="*/ 61913 w 4958"/>
              <a:gd name="T83" fmla="*/ 1114425 h 1564"/>
              <a:gd name="T84" fmla="*/ 0 w 4958"/>
              <a:gd name="T85" fmla="*/ 0 h 156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58" h="1564">
                <a:moveTo>
                  <a:pt x="0" y="0"/>
                </a:moveTo>
                <a:lnTo>
                  <a:pt x="289" y="8"/>
                </a:lnTo>
                <a:lnTo>
                  <a:pt x="470" y="27"/>
                </a:lnTo>
                <a:lnTo>
                  <a:pt x="658" y="46"/>
                </a:lnTo>
                <a:lnTo>
                  <a:pt x="951" y="89"/>
                </a:lnTo>
                <a:lnTo>
                  <a:pt x="1058" y="139"/>
                </a:lnTo>
                <a:lnTo>
                  <a:pt x="1151" y="227"/>
                </a:lnTo>
                <a:lnTo>
                  <a:pt x="1201" y="327"/>
                </a:lnTo>
                <a:lnTo>
                  <a:pt x="1251" y="427"/>
                </a:lnTo>
                <a:lnTo>
                  <a:pt x="1339" y="514"/>
                </a:lnTo>
                <a:lnTo>
                  <a:pt x="1445" y="621"/>
                </a:lnTo>
                <a:lnTo>
                  <a:pt x="1658" y="664"/>
                </a:lnTo>
                <a:lnTo>
                  <a:pt x="1820" y="733"/>
                </a:lnTo>
                <a:lnTo>
                  <a:pt x="1920" y="846"/>
                </a:lnTo>
                <a:lnTo>
                  <a:pt x="2095" y="908"/>
                </a:lnTo>
                <a:lnTo>
                  <a:pt x="2170" y="933"/>
                </a:lnTo>
                <a:lnTo>
                  <a:pt x="2408" y="908"/>
                </a:lnTo>
                <a:lnTo>
                  <a:pt x="2551" y="921"/>
                </a:lnTo>
                <a:lnTo>
                  <a:pt x="2758" y="921"/>
                </a:lnTo>
                <a:lnTo>
                  <a:pt x="2926" y="914"/>
                </a:lnTo>
                <a:lnTo>
                  <a:pt x="3283" y="908"/>
                </a:lnTo>
                <a:lnTo>
                  <a:pt x="3539" y="864"/>
                </a:lnTo>
                <a:lnTo>
                  <a:pt x="3970" y="852"/>
                </a:lnTo>
                <a:lnTo>
                  <a:pt x="4233" y="839"/>
                </a:lnTo>
                <a:lnTo>
                  <a:pt x="4576" y="864"/>
                </a:lnTo>
                <a:lnTo>
                  <a:pt x="4795" y="883"/>
                </a:lnTo>
                <a:lnTo>
                  <a:pt x="4958" y="877"/>
                </a:lnTo>
                <a:lnTo>
                  <a:pt x="4958" y="1564"/>
                </a:lnTo>
                <a:lnTo>
                  <a:pt x="4470" y="1564"/>
                </a:lnTo>
                <a:lnTo>
                  <a:pt x="4076" y="1552"/>
                </a:lnTo>
                <a:lnTo>
                  <a:pt x="3651" y="1552"/>
                </a:lnTo>
                <a:lnTo>
                  <a:pt x="3064" y="1514"/>
                </a:lnTo>
                <a:lnTo>
                  <a:pt x="2570" y="1458"/>
                </a:lnTo>
                <a:lnTo>
                  <a:pt x="1970" y="1414"/>
                </a:lnTo>
                <a:lnTo>
                  <a:pt x="1645" y="1314"/>
                </a:lnTo>
                <a:lnTo>
                  <a:pt x="1226" y="1158"/>
                </a:lnTo>
                <a:lnTo>
                  <a:pt x="870" y="958"/>
                </a:lnTo>
                <a:lnTo>
                  <a:pt x="676" y="889"/>
                </a:lnTo>
                <a:lnTo>
                  <a:pt x="445" y="771"/>
                </a:lnTo>
                <a:lnTo>
                  <a:pt x="308" y="752"/>
                </a:lnTo>
                <a:lnTo>
                  <a:pt x="95" y="708"/>
                </a:lnTo>
                <a:lnTo>
                  <a:pt x="39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DEEFEF-16A3-5D41-9E85-A20948327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62" y="5613400"/>
            <a:ext cx="7759700" cy="714375"/>
          </a:xfrm>
          <a:prstGeom prst="rect">
            <a:avLst/>
          </a:prstGeom>
          <a:solidFill>
            <a:srgbClr val="8FE38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AutoShape 8">
            <a:extLst>
              <a:ext uri="{FF2B5EF4-FFF2-40B4-BE49-F238E27FC236}">
                <a16:creationId xmlns:a16="http://schemas.microsoft.com/office/drawing/2014/main" id="{00874118-68AC-A542-A305-E16D38C7D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7" y="1700212"/>
            <a:ext cx="457200" cy="304800"/>
          </a:xfrm>
          <a:prstGeom prst="cloudCallout">
            <a:avLst>
              <a:gd name="adj1" fmla="val -9375"/>
              <a:gd name="adj2" fmla="val 89065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utoShape 9">
            <a:extLst>
              <a:ext uri="{FF2B5EF4-FFF2-40B4-BE49-F238E27FC236}">
                <a16:creationId xmlns:a16="http://schemas.microsoft.com/office/drawing/2014/main" id="{A057E322-D272-7142-8007-9D284B5B8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612" y="2022475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E1998C14-733C-CC4F-8E45-BDD38A9AA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7" y="2092325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6" name="AutoShape 11">
            <a:extLst>
              <a:ext uri="{FF2B5EF4-FFF2-40B4-BE49-F238E27FC236}">
                <a16:creationId xmlns:a16="http://schemas.microsoft.com/office/drawing/2014/main" id="{0DAE84EE-F9E2-B345-860F-A04AE9830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175" y="2589212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7" name="AutoShape 12">
            <a:extLst>
              <a:ext uri="{FF2B5EF4-FFF2-40B4-BE49-F238E27FC236}">
                <a16:creationId xmlns:a16="http://schemas.microsoft.com/office/drawing/2014/main" id="{A6DBDE11-77C8-AD49-813E-D920EC334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87" y="300513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8" name="AutoShape 13">
            <a:extLst>
              <a:ext uri="{FF2B5EF4-FFF2-40B4-BE49-F238E27FC236}">
                <a16:creationId xmlns:a16="http://schemas.microsoft.com/office/drawing/2014/main" id="{0756AFDD-3456-5C4F-9AE4-D5B29FF3B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3332162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9" name="AutoShape 14">
            <a:extLst>
              <a:ext uri="{FF2B5EF4-FFF2-40B4-BE49-F238E27FC236}">
                <a16:creationId xmlns:a16="http://schemas.microsoft.com/office/drawing/2014/main" id="{32C5DE22-559B-014D-85C6-B4C7805B6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7" y="3432175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0" name="AutoShape 15">
            <a:extLst>
              <a:ext uri="{FF2B5EF4-FFF2-40B4-BE49-F238E27FC236}">
                <a16:creationId xmlns:a16="http://schemas.microsoft.com/office/drawing/2014/main" id="{C7B496F6-58FF-C144-8C76-7D2063FD4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2" y="3432175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1" name="AutoShape 16">
            <a:extLst>
              <a:ext uri="{FF2B5EF4-FFF2-40B4-BE49-F238E27FC236}">
                <a16:creationId xmlns:a16="http://schemas.microsoft.com/office/drawing/2014/main" id="{6F32D304-BA41-B24B-855D-B4E8357B0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7" y="3413125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2" name="AutoShape 17">
            <a:extLst>
              <a:ext uri="{FF2B5EF4-FFF2-40B4-BE49-F238E27FC236}">
                <a16:creationId xmlns:a16="http://schemas.microsoft.com/office/drawing/2014/main" id="{3438F885-3377-AA4D-B5B3-B07C743E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3413125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3" name="AutoShape 18">
            <a:extLst>
              <a:ext uri="{FF2B5EF4-FFF2-40B4-BE49-F238E27FC236}">
                <a16:creationId xmlns:a16="http://schemas.microsoft.com/office/drawing/2014/main" id="{5878C694-A5D1-8E43-9AC3-029A8EDBC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425" y="3344862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4" name="AutoShape 19">
            <a:extLst>
              <a:ext uri="{FF2B5EF4-FFF2-40B4-BE49-F238E27FC236}">
                <a16:creationId xmlns:a16="http://schemas.microsoft.com/office/drawing/2014/main" id="{273EEC28-4CAF-D547-A1D5-42F448C4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637" y="3319462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157D932F-F8EC-C840-BC4A-169BF37C2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7" y="1960562"/>
            <a:ext cx="57486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Generally we want to remove effects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elevation &amp; shallow layer thickness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travel-time to image deeper reflections</a:t>
            </a:r>
          </a:p>
        </p:txBody>
      </p:sp>
      <p:sp>
        <p:nvSpPr>
          <p:cNvPr id="36" name="Text Box 21">
            <a:extLst>
              <a:ext uri="{FF2B5EF4-FFF2-40B4-BE49-F238E27FC236}">
                <a16:creationId xmlns:a16="http://schemas.microsoft.com/office/drawing/2014/main" id="{8FAE84B5-D48D-3D40-8568-D0AEFA557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137" y="3757612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w</a:t>
            </a:r>
            <a:endParaRPr lang="en-US">
              <a:cs typeface="ＭＳ Ｐゴシック" charset="0"/>
            </a:endParaRPr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D8240EF6-F22D-7046-9092-E4EA0CCCA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824412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7CCE7EE9-CCAE-BF45-BFFB-30DACA525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738812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5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55A38F8-5BC1-174C-846E-27F618A6CF8D}"/>
              </a:ext>
            </a:extLst>
          </p:cNvPr>
          <p:cNvSpPr>
            <a:spLocks/>
          </p:cNvSpPr>
          <p:nvPr/>
        </p:nvSpPr>
        <p:spPr bwMode="auto">
          <a:xfrm>
            <a:off x="2498725" y="3567112"/>
            <a:ext cx="7818437" cy="2362200"/>
          </a:xfrm>
          <a:custGeom>
            <a:avLst/>
            <a:gdLst>
              <a:gd name="T0" fmla="*/ 0 w 4925"/>
              <a:gd name="T1" fmla="*/ 0 h 1488"/>
              <a:gd name="T2" fmla="*/ 7818437 w 4925"/>
              <a:gd name="T3" fmla="*/ 1389063 h 1488"/>
              <a:gd name="T4" fmla="*/ 7818437 w 4925"/>
              <a:gd name="T5" fmla="*/ 2362200 h 1488"/>
              <a:gd name="T6" fmla="*/ 58737 w 4925"/>
              <a:gd name="T7" fmla="*/ 2362200 h 1488"/>
              <a:gd name="T8" fmla="*/ 0 w 4925"/>
              <a:gd name="T9" fmla="*/ 0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5" h="1488">
                <a:moveTo>
                  <a:pt x="0" y="0"/>
                </a:moveTo>
                <a:lnTo>
                  <a:pt x="4925" y="875"/>
                </a:lnTo>
                <a:lnTo>
                  <a:pt x="4925" y="1488"/>
                </a:lnTo>
                <a:lnTo>
                  <a:pt x="37" y="1488"/>
                </a:lnTo>
                <a:lnTo>
                  <a:pt x="0" y="0"/>
                </a:lnTo>
                <a:close/>
              </a:path>
            </a:pathLst>
          </a:custGeom>
          <a:solidFill>
            <a:srgbClr val="FB949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D2A0731-5E13-6C4F-97A0-933CDBB763E2}"/>
              </a:ext>
            </a:extLst>
          </p:cNvPr>
          <p:cNvSpPr>
            <a:spLocks/>
          </p:cNvSpPr>
          <p:nvPr/>
        </p:nvSpPr>
        <p:spPr bwMode="auto">
          <a:xfrm>
            <a:off x="2446337" y="2473325"/>
            <a:ext cx="7870825" cy="2482850"/>
          </a:xfrm>
          <a:custGeom>
            <a:avLst/>
            <a:gdLst>
              <a:gd name="T0" fmla="*/ 0 w 4958"/>
              <a:gd name="T1" fmla="*/ 0 h 1564"/>
              <a:gd name="T2" fmla="*/ 458788 w 4958"/>
              <a:gd name="T3" fmla="*/ 12700 h 1564"/>
              <a:gd name="T4" fmla="*/ 746125 w 4958"/>
              <a:gd name="T5" fmla="*/ 42863 h 1564"/>
              <a:gd name="T6" fmla="*/ 1044575 w 4958"/>
              <a:gd name="T7" fmla="*/ 73025 h 1564"/>
              <a:gd name="T8" fmla="*/ 1509713 w 4958"/>
              <a:gd name="T9" fmla="*/ 141288 h 1564"/>
              <a:gd name="T10" fmla="*/ 1679575 w 4958"/>
              <a:gd name="T11" fmla="*/ 220663 h 1564"/>
              <a:gd name="T12" fmla="*/ 1827213 w 4958"/>
              <a:gd name="T13" fmla="*/ 360363 h 1564"/>
              <a:gd name="T14" fmla="*/ 1906588 w 4958"/>
              <a:gd name="T15" fmla="*/ 519113 h 1564"/>
              <a:gd name="T16" fmla="*/ 1985963 w 4958"/>
              <a:gd name="T17" fmla="*/ 677863 h 1564"/>
              <a:gd name="T18" fmla="*/ 2125663 w 4958"/>
              <a:gd name="T19" fmla="*/ 815975 h 1564"/>
              <a:gd name="T20" fmla="*/ 2293938 w 4958"/>
              <a:gd name="T21" fmla="*/ 985838 h 1564"/>
              <a:gd name="T22" fmla="*/ 2632075 w 4958"/>
              <a:gd name="T23" fmla="*/ 1054100 h 1564"/>
              <a:gd name="T24" fmla="*/ 2889250 w 4958"/>
              <a:gd name="T25" fmla="*/ 1163638 h 1564"/>
              <a:gd name="T26" fmla="*/ 3048000 w 4958"/>
              <a:gd name="T27" fmla="*/ 1343025 h 1564"/>
              <a:gd name="T28" fmla="*/ 3325813 w 4958"/>
              <a:gd name="T29" fmla="*/ 1441450 h 1564"/>
              <a:gd name="T30" fmla="*/ 3444875 w 4958"/>
              <a:gd name="T31" fmla="*/ 1481138 h 1564"/>
              <a:gd name="T32" fmla="*/ 3822700 w 4958"/>
              <a:gd name="T33" fmla="*/ 1441450 h 1564"/>
              <a:gd name="T34" fmla="*/ 4049713 w 4958"/>
              <a:gd name="T35" fmla="*/ 1462088 h 1564"/>
              <a:gd name="T36" fmla="*/ 4378325 w 4958"/>
              <a:gd name="T37" fmla="*/ 1462088 h 1564"/>
              <a:gd name="T38" fmla="*/ 4645025 w 4958"/>
              <a:gd name="T39" fmla="*/ 1450975 h 1564"/>
              <a:gd name="T40" fmla="*/ 5211763 w 4958"/>
              <a:gd name="T41" fmla="*/ 1441450 h 1564"/>
              <a:gd name="T42" fmla="*/ 5618163 w 4958"/>
              <a:gd name="T43" fmla="*/ 1371600 h 1564"/>
              <a:gd name="T44" fmla="*/ 6302375 w 4958"/>
              <a:gd name="T45" fmla="*/ 1352550 h 1564"/>
              <a:gd name="T46" fmla="*/ 6719888 w 4958"/>
              <a:gd name="T47" fmla="*/ 1331913 h 1564"/>
              <a:gd name="T48" fmla="*/ 7264400 w 4958"/>
              <a:gd name="T49" fmla="*/ 1371600 h 1564"/>
              <a:gd name="T50" fmla="*/ 7612063 w 4958"/>
              <a:gd name="T51" fmla="*/ 1401763 h 1564"/>
              <a:gd name="T52" fmla="*/ 7870825 w 4958"/>
              <a:gd name="T53" fmla="*/ 1392238 h 1564"/>
              <a:gd name="T54" fmla="*/ 7870825 w 4958"/>
              <a:gd name="T55" fmla="*/ 2482850 h 1564"/>
              <a:gd name="T56" fmla="*/ 7096125 w 4958"/>
              <a:gd name="T57" fmla="*/ 2482850 h 1564"/>
              <a:gd name="T58" fmla="*/ 6470650 w 4958"/>
              <a:gd name="T59" fmla="*/ 2463800 h 1564"/>
              <a:gd name="T60" fmla="*/ 5795963 w 4958"/>
              <a:gd name="T61" fmla="*/ 2463800 h 1564"/>
              <a:gd name="T62" fmla="*/ 4864100 w 4958"/>
              <a:gd name="T63" fmla="*/ 2403475 h 1564"/>
              <a:gd name="T64" fmla="*/ 4079875 w 4958"/>
              <a:gd name="T65" fmla="*/ 2314575 h 1564"/>
              <a:gd name="T66" fmla="*/ 3127375 w 4958"/>
              <a:gd name="T67" fmla="*/ 2244725 h 1564"/>
              <a:gd name="T68" fmla="*/ 2611438 w 4958"/>
              <a:gd name="T69" fmla="*/ 2085975 h 1564"/>
              <a:gd name="T70" fmla="*/ 1946275 w 4958"/>
              <a:gd name="T71" fmla="*/ 1838325 h 1564"/>
              <a:gd name="T72" fmla="*/ 1381125 w 4958"/>
              <a:gd name="T73" fmla="*/ 1520825 h 1564"/>
              <a:gd name="T74" fmla="*/ 1073150 w 4958"/>
              <a:gd name="T75" fmla="*/ 1411288 h 1564"/>
              <a:gd name="T76" fmla="*/ 706438 w 4958"/>
              <a:gd name="T77" fmla="*/ 1223963 h 1564"/>
              <a:gd name="T78" fmla="*/ 488950 w 4958"/>
              <a:gd name="T79" fmla="*/ 1193800 h 1564"/>
              <a:gd name="T80" fmla="*/ 150813 w 4958"/>
              <a:gd name="T81" fmla="*/ 1123950 h 1564"/>
              <a:gd name="T82" fmla="*/ 61913 w 4958"/>
              <a:gd name="T83" fmla="*/ 1114425 h 1564"/>
              <a:gd name="T84" fmla="*/ 0 w 4958"/>
              <a:gd name="T85" fmla="*/ 0 h 156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58" h="1564">
                <a:moveTo>
                  <a:pt x="0" y="0"/>
                </a:moveTo>
                <a:lnTo>
                  <a:pt x="289" y="8"/>
                </a:lnTo>
                <a:lnTo>
                  <a:pt x="470" y="27"/>
                </a:lnTo>
                <a:lnTo>
                  <a:pt x="658" y="46"/>
                </a:lnTo>
                <a:lnTo>
                  <a:pt x="951" y="89"/>
                </a:lnTo>
                <a:lnTo>
                  <a:pt x="1058" y="139"/>
                </a:lnTo>
                <a:lnTo>
                  <a:pt x="1151" y="227"/>
                </a:lnTo>
                <a:lnTo>
                  <a:pt x="1201" y="327"/>
                </a:lnTo>
                <a:lnTo>
                  <a:pt x="1251" y="427"/>
                </a:lnTo>
                <a:lnTo>
                  <a:pt x="1339" y="514"/>
                </a:lnTo>
                <a:lnTo>
                  <a:pt x="1445" y="621"/>
                </a:lnTo>
                <a:lnTo>
                  <a:pt x="1658" y="664"/>
                </a:lnTo>
                <a:lnTo>
                  <a:pt x="1820" y="733"/>
                </a:lnTo>
                <a:lnTo>
                  <a:pt x="1920" y="846"/>
                </a:lnTo>
                <a:lnTo>
                  <a:pt x="2095" y="908"/>
                </a:lnTo>
                <a:lnTo>
                  <a:pt x="2170" y="933"/>
                </a:lnTo>
                <a:lnTo>
                  <a:pt x="2408" y="908"/>
                </a:lnTo>
                <a:lnTo>
                  <a:pt x="2551" y="921"/>
                </a:lnTo>
                <a:lnTo>
                  <a:pt x="2758" y="921"/>
                </a:lnTo>
                <a:lnTo>
                  <a:pt x="2926" y="914"/>
                </a:lnTo>
                <a:lnTo>
                  <a:pt x="3283" y="908"/>
                </a:lnTo>
                <a:lnTo>
                  <a:pt x="3539" y="864"/>
                </a:lnTo>
                <a:lnTo>
                  <a:pt x="3970" y="852"/>
                </a:lnTo>
                <a:lnTo>
                  <a:pt x="4233" y="839"/>
                </a:lnTo>
                <a:lnTo>
                  <a:pt x="4576" y="864"/>
                </a:lnTo>
                <a:lnTo>
                  <a:pt x="4795" y="883"/>
                </a:lnTo>
                <a:lnTo>
                  <a:pt x="4958" y="877"/>
                </a:lnTo>
                <a:lnTo>
                  <a:pt x="4958" y="1564"/>
                </a:lnTo>
                <a:lnTo>
                  <a:pt x="4470" y="1564"/>
                </a:lnTo>
                <a:lnTo>
                  <a:pt x="4076" y="1552"/>
                </a:lnTo>
                <a:lnTo>
                  <a:pt x="3651" y="1552"/>
                </a:lnTo>
                <a:lnTo>
                  <a:pt x="3064" y="1514"/>
                </a:lnTo>
                <a:lnTo>
                  <a:pt x="2570" y="1458"/>
                </a:lnTo>
                <a:lnTo>
                  <a:pt x="1970" y="1414"/>
                </a:lnTo>
                <a:lnTo>
                  <a:pt x="1645" y="1314"/>
                </a:lnTo>
                <a:lnTo>
                  <a:pt x="1226" y="1158"/>
                </a:lnTo>
                <a:lnTo>
                  <a:pt x="870" y="958"/>
                </a:lnTo>
                <a:lnTo>
                  <a:pt x="676" y="889"/>
                </a:lnTo>
                <a:lnTo>
                  <a:pt x="445" y="771"/>
                </a:lnTo>
                <a:lnTo>
                  <a:pt x="308" y="752"/>
                </a:lnTo>
                <a:lnTo>
                  <a:pt x="95" y="708"/>
                </a:lnTo>
                <a:lnTo>
                  <a:pt x="39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34738D-9AC4-F34D-ABD1-F907B9AB7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2" y="5929312"/>
            <a:ext cx="7759700" cy="714375"/>
          </a:xfrm>
          <a:prstGeom prst="rect">
            <a:avLst/>
          </a:prstGeom>
          <a:solidFill>
            <a:srgbClr val="8FE38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F998F110-1EE2-4C4F-A7CB-325E3B02F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7" y="2016125"/>
            <a:ext cx="457200" cy="304800"/>
          </a:xfrm>
          <a:prstGeom prst="cloudCallout">
            <a:avLst>
              <a:gd name="adj1" fmla="val -9375"/>
              <a:gd name="adj2" fmla="val 89065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2E6A8C43-D0CB-9A40-BFCE-31DE6B4B4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2" y="233838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FB7E35C5-E15A-094C-9BAE-704262AB0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7" y="240823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9A246D76-A7D1-3C4E-833B-6929AE11A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2905125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98025F1F-0541-4942-9881-20192C2B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487" y="3321050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id="{97600F1E-22FD-A644-82B5-771A5D99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225" y="3648075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1" name="AutoShape 12">
            <a:extLst>
              <a:ext uri="{FF2B5EF4-FFF2-40B4-BE49-F238E27FC236}">
                <a16:creationId xmlns:a16="http://schemas.microsoft.com/office/drawing/2014/main" id="{D66C5A47-A54F-E442-AB69-31866573A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7" y="374808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B0BEBB9A-450F-D140-B100-00DE2746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2" y="374808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CA554FA9-14C0-8C47-912D-0F068D70E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687" y="372903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4" name="AutoShape 15">
            <a:extLst>
              <a:ext uri="{FF2B5EF4-FFF2-40B4-BE49-F238E27FC236}">
                <a16:creationId xmlns:a16="http://schemas.microsoft.com/office/drawing/2014/main" id="{3C6B3809-CECD-BB4D-A315-51C015F5B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900" y="372903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5" name="AutoShape 16">
            <a:extLst>
              <a:ext uri="{FF2B5EF4-FFF2-40B4-BE49-F238E27FC236}">
                <a16:creationId xmlns:a16="http://schemas.microsoft.com/office/drawing/2014/main" id="{7BAB9A91-20DD-AD47-B581-DEA562202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525" y="3660775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6" name="AutoShape 17">
            <a:extLst>
              <a:ext uri="{FF2B5EF4-FFF2-40B4-BE49-F238E27FC236}">
                <a16:creationId xmlns:a16="http://schemas.microsoft.com/office/drawing/2014/main" id="{108CCAF2-7D9E-374F-9664-973C29AD6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1737" y="3635375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064E767C-BF96-0D4A-8447-214B2C801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2237" y="4073525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w</a:t>
            </a:r>
            <a:endParaRPr lang="en-US">
              <a:cs typeface="ＭＳ Ｐゴシック" charset="0"/>
            </a:endParaRP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B968EC07-EFA1-5A44-BFDA-0AE3BFD82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9700" y="5140325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53C32795-EF62-064F-B25D-DBC89C47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9700" y="6054725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sp>
        <p:nvSpPr>
          <p:cNvPr id="30" name="Text Box 21">
            <a:extLst>
              <a:ext uri="{FF2B5EF4-FFF2-40B4-BE49-F238E27FC236}">
                <a16:creationId xmlns:a16="http://schemas.microsoft.com/office/drawing/2014/main" id="{503811CB-8E7C-C845-B647-E2F52B4FE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7" y="214312"/>
            <a:ext cx="85466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First subtract a correction for low-velocity layer thickness:</a:t>
            </a: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Assumes vertical rays, known thickness (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from refraction!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 &amp; “corrects” travel time to what it would be if the top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              layer had velocity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</a:t>
            </a:r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C2ADC6BB-B2BB-864D-8E73-D1A89867D9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2" y="2452687"/>
            <a:ext cx="158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90FB68C4-8274-D642-A07C-B7083A1B2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8025" y="3843337"/>
            <a:ext cx="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4DA44CA-D185-DD44-AFCE-63223066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2" y="4129087"/>
            <a:ext cx="4127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3538B2F-2BC6-2B4F-8760-DA5F3598F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2" y="2846387"/>
            <a:ext cx="4127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5F8B0E-0AAD-5D4B-AD17-528E9AAB2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2" y="633412"/>
            <a:ext cx="3200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" name="Text Box 27">
            <a:extLst>
              <a:ext uri="{FF2B5EF4-FFF2-40B4-BE49-F238E27FC236}">
                <a16:creationId xmlns:a16="http://schemas.microsoft.com/office/drawing/2014/main" id="{AF694891-429A-CD4E-8661-9A7FBE730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2547937"/>
            <a:ext cx="4451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(Unsaturated soil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w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~ 400 m/s;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saturated soil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~ 1500 m/s)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E544501-A6C1-FDEC-5751-0B20949BF272}"/>
              </a:ext>
            </a:extLst>
          </p:cNvPr>
          <p:cNvSpPr/>
          <p:nvPr/>
        </p:nvSpPr>
        <p:spPr>
          <a:xfrm>
            <a:off x="640080" y="68580"/>
            <a:ext cx="1660207" cy="18938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Here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denotes weathered layer,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= source,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= geophone</a:t>
            </a:r>
          </a:p>
        </p:txBody>
      </p:sp>
    </p:spTree>
    <p:extLst>
      <p:ext uri="{BB962C8B-B14F-4D97-AF65-F5344CB8AC3E}">
        <p14:creationId xmlns:p14="http://schemas.microsoft.com/office/powerpoint/2010/main" val="309489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BC757B1C-897A-D24B-A5BF-675A778D2A41}"/>
              </a:ext>
            </a:extLst>
          </p:cNvPr>
          <p:cNvSpPr>
            <a:spLocks/>
          </p:cNvSpPr>
          <p:nvPr/>
        </p:nvSpPr>
        <p:spPr bwMode="auto">
          <a:xfrm>
            <a:off x="2121553" y="3629025"/>
            <a:ext cx="7818437" cy="2362200"/>
          </a:xfrm>
          <a:custGeom>
            <a:avLst/>
            <a:gdLst>
              <a:gd name="T0" fmla="*/ 0 w 4925"/>
              <a:gd name="T1" fmla="*/ 0 h 1488"/>
              <a:gd name="T2" fmla="*/ 7818437 w 4925"/>
              <a:gd name="T3" fmla="*/ 1389063 h 1488"/>
              <a:gd name="T4" fmla="*/ 7818437 w 4925"/>
              <a:gd name="T5" fmla="*/ 2362200 h 1488"/>
              <a:gd name="T6" fmla="*/ 58737 w 4925"/>
              <a:gd name="T7" fmla="*/ 2362200 h 1488"/>
              <a:gd name="T8" fmla="*/ 0 w 4925"/>
              <a:gd name="T9" fmla="*/ 0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5" h="1488">
                <a:moveTo>
                  <a:pt x="0" y="0"/>
                </a:moveTo>
                <a:lnTo>
                  <a:pt x="4925" y="875"/>
                </a:lnTo>
                <a:lnTo>
                  <a:pt x="4925" y="1488"/>
                </a:lnTo>
                <a:lnTo>
                  <a:pt x="37" y="1488"/>
                </a:lnTo>
                <a:lnTo>
                  <a:pt x="0" y="0"/>
                </a:lnTo>
                <a:close/>
              </a:path>
            </a:pathLst>
          </a:custGeom>
          <a:solidFill>
            <a:srgbClr val="FB949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341CAF7-7662-3B49-B2A3-ACFE65E3AD7F}"/>
              </a:ext>
            </a:extLst>
          </p:cNvPr>
          <p:cNvSpPr>
            <a:spLocks/>
          </p:cNvSpPr>
          <p:nvPr/>
        </p:nvSpPr>
        <p:spPr bwMode="auto">
          <a:xfrm>
            <a:off x="2069165" y="2535238"/>
            <a:ext cx="7870825" cy="2482850"/>
          </a:xfrm>
          <a:custGeom>
            <a:avLst/>
            <a:gdLst>
              <a:gd name="T0" fmla="*/ 0 w 4958"/>
              <a:gd name="T1" fmla="*/ 0 h 1564"/>
              <a:gd name="T2" fmla="*/ 458788 w 4958"/>
              <a:gd name="T3" fmla="*/ 12700 h 1564"/>
              <a:gd name="T4" fmla="*/ 746125 w 4958"/>
              <a:gd name="T5" fmla="*/ 42863 h 1564"/>
              <a:gd name="T6" fmla="*/ 1044575 w 4958"/>
              <a:gd name="T7" fmla="*/ 73025 h 1564"/>
              <a:gd name="T8" fmla="*/ 1509713 w 4958"/>
              <a:gd name="T9" fmla="*/ 141288 h 1564"/>
              <a:gd name="T10" fmla="*/ 1679575 w 4958"/>
              <a:gd name="T11" fmla="*/ 220663 h 1564"/>
              <a:gd name="T12" fmla="*/ 1827213 w 4958"/>
              <a:gd name="T13" fmla="*/ 360363 h 1564"/>
              <a:gd name="T14" fmla="*/ 1906588 w 4958"/>
              <a:gd name="T15" fmla="*/ 519113 h 1564"/>
              <a:gd name="T16" fmla="*/ 1985963 w 4958"/>
              <a:gd name="T17" fmla="*/ 677863 h 1564"/>
              <a:gd name="T18" fmla="*/ 2125663 w 4958"/>
              <a:gd name="T19" fmla="*/ 815975 h 1564"/>
              <a:gd name="T20" fmla="*/ 2293938 w 4958"/>
              <a:gd name="T21" fmla="*/ 985838 h 1564"/>
              <a:gd name="T22" fmla="*/ 2632075 w 4958"/>
              <a:gd name="T23" fmla="*/ 1054100 h 1564"/>
              <a:gd name="T24" fmla="*/ 2889250 w 4958"/>
              <a:gd name="T25" fmla="*/ 1163638 h 1564"/>
              <a:gd name="T26" fmla="*/ 3048000 w 4958"/>
              <a:gd name="T27" fmla="*/ 1343025 h 1564"/>
              <a:gd name="T28" fmla="*/ 3325813 w 4958"/>
              <a:gd name="T29" fmla="*/ 1441450 h 1564"/>
              <a:gd name="T30" fmla="*/ 3444875 w 4958"/>
              <a:gd name="T31" fmla="*/ 1481138 h 1564"/>
              <a:gd name="T32" fmla="*/ 3822700 w 4958"/>
              <a:gd name="T33" fmla="*/ 1441450 h 1564"/>
              <a:gd name="T34" fmla="*/ 4049713 w 4958"/>
              <a:gd name="T35" fmla="*/ 1462088 h 1564"/>
              <a:gd name="T36" fmla="*/ 4378325 w 4958"/>
              <a:gd name="T37" fmla="*/ 1462088 h 1564"/>
              <a:gd name="T38" fmla="*/ 4645025 w 4958"/>
              <a:gd name="T39" fmla="*/ 1450975 h 1564"/>
              <a:gd name="T40" fmla="*/ 5211763 w 4958"/>
              <a:gd name="T41" fmla="*/ 1441450 h 1564"/>
              <a:gd name="T42" fmla="*/ 5618163 w 4958"/>
              <a:gd name="T43" fmla="*/ 1371600 h 1564"/>
              <a:gd name="T44" fmla="*/ 6302375 w 4958"/>
              <a:gd name="T45" fmla="*/ 1352550 h 1564"/>
              <a:gd name="T46" fmla="*/ 6719888 w 4958"/>
              <a:gd name="T47" fmla="*/ 1331913 h 1564"/>
              <a:gd name="T48" fmla="*/ 7264400 w 4958"/>
              <a:gd name="T49" fmla="*/ 1371600 h 1564"/>
              <a:gd name="T50" fmla="*/ 7612063 w 4958"/>
              <a:gd name="T51" fmla="*/ 1401763 h 1564"/>
              <a:gd name="T52" fmla="*/ 7870825 w 4958"/>
              <a:gd name="T53" fmla="*/ 1392238 h 1564"/>
              <a:gd name="T54" fmla="*/ 7870825 w 4958"/>
              <a:gd name="T55" fmla="*/ 2482850 h 1564"/>
              <a:gd name="T56" fmla="*/ 7096125 w 4958"/>
              <a:gd name="T57" fmla="*/ 2482850 h 1564"/>
              <a:gd name="T58" fmla="*/ 6470650 w 4958"/>
              <a:gd name="T59" fmla="*/ 2463800 h 1564"/>
              <a:gd name="T60" fmla="*/ 5795963 w 4958"/>
              <a:gd name="T61" fmla="*/ 2463800 h 1564"/>
              <a:gd name="T62" fmla="*/ 4864100 w 4958"/>
              <a:gd name="T63" fmla="*/ 2403475 h 1564"/>
              <a:gd name="T64" fmla="*/ 4079875 w 4958"/>
              <a:gd name="T65" fmla="*/ 2314575 h 1564"/>
              <a:gd name="T66" fmla="*/ 3127375 w 4958"/>
              <a:gd name="T67" fmla="*/ 2244725 h 1564"/>
              <a:gd name="T68" fmla="*/ 2611438 w 4958"/>
              <a:gd name="T69" fmla="*/ 2085975 h 1564"/>
              <a:gd name="T70" fmla="*/ 1946275 w 4958"/>
              <a:gd name="T71" fmla="*/ 1838325 h 1564"/>
              <a:gd name="T72" fmla="*/ 1381125 w 4958"/>
              <a:gd name="T73" fmla="*/ 1520825 h 1564"/>
              <a:gd name="T74" fmla="*/ 1073150 w 4958"/>
              <a:gd name="T75" fmla="*/ 1411288 h 1564"/>
              <a:gd name="T76" fmla="*/ 706438 w 4958"/>
              <a:gd name="T77" fmla="*/ 1223963 h 1564"/>
              <a:gd name="T78" fmla="*/ 488950 w 4958"/>
              <a:gd name="T79" fmla="*/ 1193800 h 1564"/>
              <a:gd name="T80" fmla="*/ 150813 w 4958"/>
              <a:gd name="T81" fmla="*/ 1123950 h 1564"/>
              <a:gd name="T82" fmla="*/ 61913 w 4958"/>
              <a:gd name="T83" fmla="*/ 1114425 h 1564"/>
              <a:gd name="T84" fmla="*/ 0 w 4958"/>
              <a:gd name="T85" fmla="*/ 0 h 156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58" h="1564">
                <a:moveTo>
                  <a:pt x="0" y="0"/>
                </a:moveTo>
                <a:lnTo>
                  <a:pt x="289" y="8"/>
                </a:lnTo>
                <a:lnTo>
                  <a:pt x="470" y="27"/>
                </a:lnTo>
                <a:lnTo>
                  <a:pt x="658" y="46"/>
                </a:lnTo>
                <a:lnTo>
                  <a:pt x="951" y="89"/>
                </a:lnTo>
                <a:lnTo>
                  <a:pt x="1058" y="139"/>
                </a:lnTo>
                <a:lnTo>
                  <a:pt x="1151" y="227"/>
                </a:lnTo>
                <a:lnTo>
                  <a:pt x="1201" y="327"/>
                </a:lnTo>
                <a:lnTo>
                  <a:pt x="1251" y="427"/>
                </a:lnTo>
                <a:lnTo>
                  <a:pt x="1339" y="514"/>
                </a:lnTo>
                <a:lnTo>
                  <a:pt x="1445" y="621"/>
                </a:lnTo>
                <a:lnTo>
                  <a:pt x="1658" y="664"/>
                </a:lnTo>
                <a:lnTo>
                  <a:pt x="1820" y="733"/>
                </a:lnTo>
                <a:lnTo>
                  <a:pt x="1920" y="846"/>
                </a:lnTo>
                <a:lnTo>
                  <a:pt x="2095" y="908"/>
                </a:lnTo>
                <a:lnTo>
                  <a:pt x="2170" y="933"/>
                </a:lnTo>
                <a:lnTo>
                  <a:pt x="2408" y="908"/>
                </a:lnTo>
                <a:lnTo>
                  <a:pt x="2551" y="921"/>
                </a:lnTo>
                <a:lnTo>
                  <a:pt x="2758" y="921"/>
                </a:lnTo>
                <a:lnTo>
                  <a:pt x="2926" y="914"/>
                </a:lnTo>
                <a:lnTo>
                  <a:pt x="3283" y="908"/>
                </a:lnTo>
                <a:lnTo>
                  <a:pt x="3539" y="864"/>
                </a:lnTo>
                <a:lnTo>
                  <a:pt x="3970" y="852"/>
                </a:lnTo>
                <a:lnTo>
                  <a:pt x="4233" y="839"/>
                </a:lnTo>
                <a:lnTo>
                  <a:pt x="4576" y="864"/>
                </a:lnTo>
                <a:lnTo>
                  <a:pt x="4795" y="883"/>
                </a:lnTo>
                <a:lnTo>
                  <a:pt x="4958" y="877"/>
                </a:lnTo>
                <a:lnTo>
                  <a:pt x="4958" y="1564"/>
                </a:lnTo>
                <a:lnTo>
                  <a:pt x="4470" y="1564"/>
                </a:lnTo>
                <a:lnTo>
                  <a:pt x="4076" y="1552"/>
                </a:lnTo>
                <a:lnTo>
                  <a:pt x="3651" y="1552"/>
                </a:lnTo>
                <a:lnTo>
                  <a:pt x="3064" y="1514"/>
                </a:lnTo>
                <a:lnTo>
                  <a:pt x="2570" y="1458"/>
                </a:lnTo>
                <a:lnTo>
                  <a:pt x="1970" y="1414"/>
                </a:lnTo>
                <a:lnTo>
                  <a:pt x="1645" y="1314"/>
                </a:lnTo>
                <a:lnTo>
                  <a:pt x="1226" y="1158"/>
                </a:lnTo>
                <a:lnTo>
                  <a:pt x="870" y="958"/>
                </a:lnTo>
                <a:lnTo>
                  <a:pt x="676" y="889"/>
                </a:lnTo>
                <a:lnTo>
                  <a:pt x="445" y="771"/>
                </a:lnTo>
                <a:lnTo>
                  <a:pt x="308" y="752"/>
                </a:lnTo>
                <a:lnTo>
                  <a:pt x="95" y="708"/>
                </a:lnTo>
                <a:lnTo>
                  <a:pt x="39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5FAB47-0C79-914B-946F-65B70B497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290" y="5991225"/>
            <a:ext cx="7759700" cy="714375"/>
          </a:xfrm>
          <a:prstGeom prst="rect">
            <a:avLst/>
          </a:prstGeom>
          <a:solidFill>
            <a:srgbClr val="8FE38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AutoShape 6">
            <a:extLst>
              <a:ext uri="{FF2B5EF4-FFF2-40B4-BE49-F238E27FC236}">
                <a16:creationId xmlns:a16="http://schemas.microsoft.com/office/drawing/2014/main" id="{7D3D0E7F-E1E4-DA47-97C3-9EA56BF5C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165" y="2078038"/>
            <a:ext cx="457200" cy="304800"/>
          </a:xfrm>
          <a:prstGeom prst="cloudCallout">
            <a:avLst>
              <a:gd name="adj1" fmla="val -9375"/>
              <a:gd name="adj2" fmla="val 89065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AutoShape 7">
            <a:extLst>
              <a:ext uri="{FF2B5EF4-FFF2-40B4-BE49-F238E27FC236}">
                <a16:creationId xmlns:a16="http://schemas.microsoft.com/office/drawing/2014/main" id="{0F08753E-C225-E844-B10F-444CF191A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540" y="2400300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1" name="AutoShape 8">
            <a:extLst>
              <a:ext uri="{FF2B5EF4-FFF2-40B4-BE49-F238E27FC236}">
                <a16:creationId xmlns:a16="http://schemas.microsoft.com/office/drawing/2014/main" id="{F70C3B9F-5408-704D-9397-EB004EE5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165" y="2470150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2" name="AutoShape 9">
            <a:extLst>
              <a:ext uri="{FF2B5EF4-FFF2-40B4-BE49-F238E27FC236}">
                <a16:creationId xmlns:a16="http://schemas.microsoft.com/office/drawing/2014/main" id="{9513944C-450B-3D44-9ACC-76CDACB99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103" y="2967038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B8A270F3-C60E-954E-904E-470E7B926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315" y="3382963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4" name="AutoShape 11">
            <a:extLst>
              <a:ext uri="{FF2B5EF4-FFF2-40B4-BE49-F238E27FC236}">
                <a16:creationId xmlns:a16="http://schemas.microsoft.com/office/drawing/2014/main" id="{DFFF0334-FA18-3145-B2EA-EBAF5716F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053" y="3709988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5" name="AutoShape 12">
            <a:extLst>
              <a:ext uri="{FF2B5EF4-FFF2-40B4-BE49-F238E27FC236}">
                <a16:creationId xmlns:a16="http://schemas.microsoft.com/office/drawing/2014/main" id="{8113F557-A761-6A4D-8D64-F93D420C7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265" y="3810000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6" name="AutoShape 13">
            <a:extLst>
              <a:ext uri="{FF2B5EF4-FFF2-40B4-BE49-F238E27FC236}">
                <a16:creationId xmlns:a16="http://schemas.microsoft.com/office/drawing/2014/main" id="{E34B00F3-1953-EA43-A659-08708041E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890" y="3810000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7" name="AutoShape 14">
            <a:extLst>
              <a:ext uri="{FF2B5EF4-FFF2-40B4-BE49-F238E27FC236}">
                <a16:creationId xmlns:a16="http://schemas.microsoft.com/office/drawing/2014/main" id="{A8D1E51D-6BAA-3146-AD57-A3FD9A3B1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4515" y="3790950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8" name="AutoShape 15">
            <a:extLst>
              <a:ext uri="{FF2B5EF4-FFF2-40B4-BE49-F238E27FC236}">
                <a16:creationId xmlns:a16="http://schemas.microsoft.com/office/drawing/2014/main" id="{24CD5752-985B-4D43-A960-B06C9E581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728" y="3790950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9" name="AutoShape 16">
            <a:extLst>
              <a:ext uri="{FF2B5EF4-FFF2-40B4-BE49-F238E27FC236}">
                <a16:creationId xmlns:a16="http://schemas.microsoft.com/office/drawing/2014/main" id="{4198AD3C-CF12-134A-9458-8A5DD0272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353" y="3722688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40" name="AutoShape 17">
            <a:extLst>
              <a:ext uri="{FF2B5EF4-FFF2-40B4-BE49-F238E27FC236}">
                <a16:creationId xmlns:a16="http://schemas.microsoft.com/office/drawing/2014/main" id="{53E0AD1A-1A11-1D4C-A2D7-3C132321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565" y="3697288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42" name="Text Box 18">
            <a:extLst>
              <a:ext uri="{FF2B5EF4-FFF2-40B4-BE49-F238E27FC236}">
                <a16:creationId xmlns:a16="http://schemas.microsoft.com/office/drawing/2014/main" id="{4FBE8053-020F-1E4C-AFF0-9E52D809F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065" y="4135438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w</a:t>
            </a:r>
            <a:endParaRPr lang="en-US">
              <a:cs typeface="ＭＳ Ｐゴシック" charset="0"/>
            </a:endParaRP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BB0C3058-5BC9-2649-9378-A8F49294E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528" y="5202238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59" name="Text Box 20">
            <a:extLst>
              <a:ext uri="{FF2B5EF4-FFF2-40B4-BE49-F238E27FC236}">
                <a16:creationId xmlns:a16="http://schemas.microsoft.com/office/drawing/2014/main" id="{BCB03BA3-153E-464B-BBFD-52E97B096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528" y="6116638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sp>
        <p:nvSpPr>
          <p:cNvPr id="60" name="Text Box 21">
            <a:extLst>
              <a:ext uri="{FF2B5EF4-FFF2-40B4-BE49-F238E27FC236}">
                <a16:creationId xmlns:a16="http://schemas.microsoft.com/office/drawing/2014/main" id="{32AC79AB-523B-9844-A8A2-BD3B8187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478" y="152400"/>
            <a:ext cx="834735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Then subtract a correction for elevation differences:</a:t>
            </a: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Typically choose elevation datum to be lowest point on the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 survey. Static correction is a time shift applied to the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              entire geophone trace!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                    Equivalently can use “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refraction static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”: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			Shift head wave arrivals from layer 1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			     (on every trace) to give slope = </a:t>
            </a:r>
            <a:r>
              <a:rPr lang="en-US" dirty="0">
                <a:latin typeface="Times New Roman" charset="0"/>
                <a:cs typeface="ＭＳ Ｐゴシック" charset="0"/>
              </a:rPr>
              <a:t>1/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</a:t>
            </a:r>
          </a:p>
        </p:txBody>
      </p:sp>
      <p:sp>
        <p:nvSpPr>
          <p:cNvPr id="61" name="Line 22">
            <a:extLst>
              <a:ext uri="{FF2B5EF4-FFF2-40B4-BE49-F238E27FC236}">
                <a16:creationId xmlns:a16="http://schemas.microsoft.com/office/drawing/2014/main" id="{E488E868-9225-0D44-BA20-B75B3D2B4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3790" y="2514600"/>
            <a:ext cx="158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Line 23">
            <a:extLst>
              <a:ext uri="{FF2B5EF4-FFF2-40B4-BE49-F238E27FC236}">
                <a16:creationId xmlns:a16="http://schemas.microsoft.com/office/drawing/2014/main" id="{36CC5710-7107-7B45-8820-6A90A4421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0853" y="3905250"/>
            <a:ext cx="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0E22AEC-0A7D-9C4C-BC28-A39AFFB8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790" y="4191000"/>
            <a:ext cx="4127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2356CE7-A08B-1844-A1E5-9EA62160A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90" y="2908300"/>
            <a:ext cx="4127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6DC16FA-0D34-7248-8C05-435C67E73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90" y="571500"/>
            <a:ext cx="45815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" name="Text Box 27">
            <a:extLst>
              <a:ext uri="{FF2B5EF4-FFF2-40B4-BE49-F238E27FC236}">
                <a16:creationId xmlns:a16="http://schemas.microsoft.com/office/drawing/2014/main" id="{5F9CC1B9-DAD4-184B-A792-ED1336393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165" y="2085975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e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s</a:t>
            </a:r>
            <a:endParaRPr lang="en-US">
              <a:cs typeface="ＭＳ Ｐゴシック" charset="0"/>
            </a:endParaRPr>
          </a:p>
        </p:txBody>
      </p:sp>
      <p:sp>
        <p:nvSpPr>
          <p:cNvPr id="67" name="Text Box 28">
            <a:extLst>
              <a:ext uri="{FF2B5EF4-FFF2-40B4-BE49-F238E27FC236}">
                <a16:creationId xmlns:a16="http://schemas.microsoft.com/office/drawing/2014/main" id="{206D405B-B26D-7A49-B91C-9279F8567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690" y="3457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e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g</a:t>
            </a:r>
            <a:endParaRPr lang="en-US">
              <a:cs typeface="ＭＳ Ｐゴシック" charset="0"/>
            </a:endParaRPr>
          </a:p>
        </p:txBody>
      </p:sp>
      <p:sp>
        <p:nvSpPr>
          <p:cNvPr id="68" name="Line 29">
            <a:extLst>
              <a:ext uri="{FF2B5EF4-FFF2-40B4-BE49-F238E27FC236}">
                <a16:creationId xmlns:a16="http://schemas.microsoft.com/office/drawing/2014/main" id="{96AC782B-03D8-3947-B328-A200C2E06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190" y="4035425"/>
            <a:ext cx="7188200" cy="158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EDBD7F01-8640-2A42-B5E1-59E88150F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990" y="3962400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cs typeface="ＭＳ Ｐゴシック" charset="0"/>
              </a:rPr>
              <a:t>elevation datum</a:t>
            </a:r>
            <a:r>
              <a:rPr lang="en-US">
                <a:cs typeface="ＭＳ Ｐゴシック" charset="0"/>
              </a:rPr>
              <a:t> </a:t>
            </a:r>
            <a:r>
              <a:rPr lang="en-US" i="1">
                <a:latin typeface="Times New Roman" charset="0"/>
                <a:cs typeface="ＭＳ Ｐゴシック" charset="0"/>
              </a:rPr>
              <a:t>e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d</a:t>
            </a: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3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3">
            <a:extLst>
              <a:ext uri="{FF2B5EF4-FFF2-40B4-BE49-F238E27FC236}">
                <a16:creationId xmlns:a16="http://schemas.microsoft.com/office/drawing/2014/main" id="{F847C84B-5BF4-5A45-924E-4C262D03E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513" y="358655"/>
            <a:ext cx="870297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Static correction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Entire trace is shifted by a constant time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Dynamic correction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Different portions of the trace are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shifted by different amounts of time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A1E8026-D0FA-5A4F-8051-5088166E1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838" y="1855668"/>
            <a:ext cx="744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Reflection Seismic Data Processing Step II: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F05B81B7-7326-3C43-A8E9-E525ECFD9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513" y="2436693"/>
            <a:ext cx="8667607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Correction for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Normal Move-out (NMO)</a:t>
            </a:r>
            <a:r>
              <a:rPr lang="en-US" dirty="0">
                <a:solidFill>
                  <a:srgbClr val="0003AA"/>
                </a:solidFill>
                <a:cs typeface="ＭＳ Ｐゴシック" charset="0"/>
              </a:rPr>
              <a:t>:</a:t>
            </a:r>
          </a:p>
          <a:p>
            <a:endParaRPr lang="en-US" sz="600" dirty="0"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If we want an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image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the subsurface in two-way travel-time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(or depth), called a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seismic section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we correct for NMO to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move all reflections to where they would be at zero offset.</a:t>
            </a:r>
          </a:p>
          <a:p>
            <a:endParaRPr lang="en-US" sz="600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Could use Dix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Eqns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</a:t>
            </a: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but for lots of reflections, lots of shots, this would involve lots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travel-time picks and lots of person-time…</a:t>
            </a:r>
          </a:p>
          <a:p>
            <a:endParaRPr lang="en-US" sz="600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Instead we look for approaches that are easier to automate.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79513F8-19BE-1B48-B4DC-12A779B9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13" y="4368680"/>
            <a:ext cx="24384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94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FEC9B-EE7D-7F44-88F0-58BC90F4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43" y="2694781"/>
            <a:ext cx="8629650" cy="33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6B3880F7-6FDA-194F-876E-84E9CF1B0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918" y="115094"/>
            <a:ext cx="8757526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Approach A to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Velocity Analysis</a:t>
            </a:r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:</a:t>
            </a:r>
          </a:p>
          <a:p>
            <a:endParaRPr lang="en-US" sz="600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 the second-order binomial series approximation to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NMO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</a:t>
            </a: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We know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but not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s</a:t>
            </a:r>
            <a:r>
              <a:rPr lang="en-US" dirty="0">
                <a:solidFill>
                  <a:srgbClr val="0039AC"/>
                </a:solidFill>
                <a:latin typeface="Times New Roman" charset="0"/>
                <a:cs typeface="ＭＳ Ｐゴシック" charset="0"/>
              </a:rPr>
              <a:t>.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One approach is to use trial-&amp;-error: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At every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try lots of different “stacking velocities”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 find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which best “flattens” the reflection arrival:</a:t>
            </a:r>
            <a:endParaRPr lang="en-US" i="1" dirty="0">
              <a:solidFill>
                <a:srgbClr val="0039AC"/>
              </a:solidFill>
              <a:cs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BA6B4-00A4-F74F-867B-E82788988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18" y="980281"/>
            <a:ext cx="2190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AE9DDE89-D63F-D34B-8458-BF7A3D7AC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593" y="4294981"/>
            <a:ext cx="935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i="1">
                <a:latin typeface="Times New Roman" charset="0"/>
                <a:cs typeface="ＭＳ Ｐゴシック" charset="0"/>
              </a:rPr>
              <a:t>V</a:t>
            </a:r>
            <a:r>
              <a:rPr lang="en-US" sz="1400" i="1" baseline="-25000">
                <a:latin typeface="Times New Roman" charset="0"/>
                <a:cs typeface="ＭＳ Ｐゴシック" charset="0"/>
              </a:rPr>
              <a:t>s</a:t>
            </a:r>
            <a:r>
              <a:rPr lang="en-US" sz="1400">
                <a:cs typeface="ＭＳ Ｐゴシック" charset="0"/>
              </a:rPr>
              <a:t> = 1400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26D37C1D-ADAB-5D49-A5D3-C60D58F20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793" y="4599781"/>
            <a:ext cx="935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i="1">
                <a:latin typeface="Times New Roman" charset="0"/>
                <a:cs typeface="ＭＳ Ｐゴシック" charset="0"/>
              </a:rPr>
              <a:t>V</a:t>
            </a:r>
            <a:r>
              <a:rPr lang="en-US" sz="1400" i="1" baseline="-25000">
                <a:latin typeface="Times New Roman" charset="0"/>
                <a:cs typeface="ＭＳ Ｐゴシック" charset="0"/>
              </a:rPr>
              <a:t>s</a:t>
            </a:r>
            <a:r>
              <a:rPr lang="en-US" sz="1400">
                <a:cs typeface="ＭＳ Ｐゴシック" charset="0"/>
              </a:rPr>
              <a:t> = 1000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6A9C3BC-3CA1-B84F-8E4B-1AEF42822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3193" y="4056856"/>
            <a:ext cx="935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i="1">
                <a:latin typeface="Times New Roman" charset="0"/>
                <a:cs typeface="ＭＳ Ｐゴシック" charset="0"/>
              </a:rPr>
              <a:t>V</a:t>
            </a:r>
            <a:r>
              <a:rPr lang="en-US" sz="1400" i="1" baseline="-25000">
                <a:latin typeface="Times New Roman" charset="0"/>
                <a:cs typeface="ＭＳ Ｐゴシック" charset="0"/>
              </a:rPr>
              <a:t>s</a:t>
            </a:r>
            <a:r>
              <a:rPr lang="en-US" sz="1400">
                <a:cs typeface="ＭＳ Ｐゴシック" charset="0"/>
              </a:rPr>
              <a:t> = 1800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74BA03D0-6A7A-6841-AEEE-FF2D606BB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3193" y="3766344"/>
            <a:ext cx="666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i="1">
                <a:latin typeface="Times New Roman" charset="0"/>
                <a:cs typeface="ＭＳ Ｐゴシック" charset="0"/>
              </a:rPr>
              <a:t>V</a:t>
            </a:r>
            <a:r>
              <a:rPr lang="en-US" sz="1400" i="1" baseline="-25000">
                <a:latin typeface="Times New Roman" charset="0"/>
                <a:cs typeface="ＭＳ Ｐゴシック" charset="0"/>
              </a:rPr>
              <a:t>s</a:t>
            </a:r>
            <a:r>
              <a:rPr lang="en-US" sz="1400">
                <a:cs typeface="ＭＳ Ｐゴシック" charset="0"/>
              </a:rPr>
              <a:t> = </a:t>
            </a:r>
            <a:r>
              <a:rPr lang="en-US" sz="1400">
                <a:cs typeface="ＭＳ Ｐゴシック" charset="0"/>
                <a:sym typeface="Symbol" charset="0"/>
              </a:rPr>
              <a:t></a:t>
            </a:r>
            <a:endParaRPr lang="en-US" sz="1400">
              <a:cs typeface="ＭＳ Ｐゴシック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95775FB6-EC03-194A-8588-2E1A54811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918" y="5920581"/>
            <a:ext cx="8485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(Simple, but not fully automatic, and will not help to bring out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weak reflections).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D07422D2-DB3A-584F-AD88-3D0C684F00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3068" y="4456906"/>
            <a:ext cx="50387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C5E82-4A06-4648-9724-BE272C51E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406651"/>
            <a:ext cx="8915400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A8464CAF-9BC0-E048-BAC5-F39873B3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2413"/>
            <a:ext cx="865813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Approach B to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Velocity Analysis</a:t>
            </a:r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:</a:t>
            </a:r>
          </a:p>
          <a:p>
            <a:endParaRPr lang="en-US" sz="600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Similar to Approach A, in that we try lots of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’s and stacking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velocities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…  Difference is that for each trial we sum all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the trace amplitudes and find which correction produces the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largest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stacked amplitude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at time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</a:t>
            </a:r>
            <a:endParaRPr lang="en-US" i="1" dirty="0">
              <a:solidFill>
                <a:srgbClr val="0039AC"/>
              </a:solidFill>
              <a:cs typeface="ＭＳ Ｐゴシック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48ABC485-56B3-C946-8D05-16218A05D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298828"/>
            <a:ext cx="2116138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39AC"/>
                </a:solidFill>
                <a:latin typeface="Helvetica" charset="0"/>
              </a:rPr>
              <a:t>Peak stack amplitude</a:t>
            </a:r>
          </a:p>
          <a:p>
            <a:pPr algn="ctr" eaLnBrk="1" hangingPunct="1"/>
            <a:r>
              <a:rPr lang="en-US" sz="1600" dirty="0">
                <a:solidFill>
                  <a:srgbClr val="0039AC"/>
                </a:solidFill>
                <a:latin typeface="Helvetica" charset="0"/>
              </a:rPr>
              <a:t>defines correct</a:t>
            </a:r>
          </a:p>
          <a:p>
            <a:pPr algn="ctr" eaLnBrk="1" hangingPunct="1"/>
            <a:r>
              <a:rPr lang="en-US" sz="1600" dirty="0">
                <a:solidFill>
                  <a:srgbClr val="0039AC"/>
                </a:solidFill>
                <a:latin typeface="Helvetica" charset="0"/>
              </a:rPr>
              <a:t>stacking velocity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E51FCDC0-665E-3945-A31F-65143F19210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408318" y="4433095"/>
            <a:ext cx="16303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39AC"/>
                </a:solidFill>
                <a:latin typeface="Helvetica" charset="0"/>
              </a:rPr>
              <a:t>Stack amplitude</a:t>
            </a:r>
          </a:p>
        </p:txBody>
      </p:sp>
    </p:spTree>
    <p:extLst>
      <p:ext uri="{BB962C8B-B14F-4D97-AF65-F5344CB8AC3E}">
        <p14:creationId xmlns:p14="http://schemas.microsoft.com/office/powerpoint/2010/main" val="213911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0ED2743-48BF-2F40-9048-E88B41451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931" y="2661746"/>
            <a:ext cx="8229600" cy="3200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AA7E43-6E36-2346-9C0E-F9B1D9B37242}"/>
              </a:ext>
            </a:extLst>
          </p:cNvPr>
          <p:cNvGrpSpPr>
            <a:grpSpLocks/>
          </p:cNvGrpSpPr>
          <p:nvPr/>
        </p:nvGrpSpPr>
        <p:grpSpPr bwMode="auto">
          <a:xfrm>
            <a:off x="1978821" y="1823546"/>
            <a:ext cx="287338" cy="3716338"/>
            <a:chOff x="265" y="1152"/>
            <a:chExt cx="181" cy="2341"/>
          </a:xfrm>
        </p:grpSpPr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8D239054-F15B-0142-9675-B8FAFD62F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BCF7D2C-A9A0-604D-8EBB-6D922C1CB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839F91-35EF-3548-806E-D32C8E396FA2}"/>
              </a:ext>
            </a:extLst>
          </p:cNvPr>
          <p:cNvGrpSpPr>
            <a:grpSpLocks/>
          </p:cNvGrpSpPr>
          <p:nvPr/>
        </p:nvGrpSpPr>
        <p:grpSpPr bwMode="auto">
          <a:xfrm>
            <a:off x="2488406" y="1823546"/>
            <a:ext cx="287338" cy="3716338"/>
            <a:chOff x="265" y="1152"/>
            <a:chExt cx="181" cy="2341"/>
          </a:xfrm>
        </p:grpSpPr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B1C17D9-D0DF-2343-96BD-4331800F6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B98FF53-A789-2C4D-8A6E-E3FA9CABD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5AE770B-3A34-6944-BAD3-557463940A6C}"/>
              </a:ext>
            </a:extLst>
          </p:cNvPr>
          <p:cNvGrpSpPr>
            <a:grpSpLocks/>
          </p:cNvGrpSpPr>
          <p:nvPr/>
        </p:nvGrpSpPr>
        <p:grpSpPr bwMode="auto">
          <a:xfrm>
            <a:off x="2999581" y="1841009"/>
            <a:ext cx="287338" cy="3716337"/>
            <a:chOff x="265" y="1152"/>
            <a:chExt cx="181" cy="2341"/>
          </a:xfrm>
        </p:grpSpPr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448B355-A361-DD48-A78B-CD7148A51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4D59062-157E-3E4B-B953-0FB76FDFB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691F4CD-A583-1841-83A5-18692066E7F8}"/>
              </a:ext>
            </a:extLst>
          </p:cNvPr>
          <p:cNvGrpSpPr>
            <a:grpSpLocks/>
          </p:cNvGrpSpPr>
          <p:nvPr/>
        </p:nvGrpSpPr>
        <p:grpSpPr bwMode="auto">
          <a:xfrm>
            <a:off x="3509171" y="1917209"/>
            <a:ext cx="287338" cy="3716337"/>
            <a:chOff x="265" y="1152"/>
            <a:chExt cx="181" cy="2341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FCB3AE4E-4D31-2B43-A07E-EC6DE911B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1D11C293-21C5-7545-974B-D6AE77DD2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72F6D4-A063-CC4F-9ADE-524C4E28512E}"/>
              </a:ext>
            </a:extLst>
          </p:cNvPr>
          <p:cNvGrpSpPr>
            <a:grpSpLocks/>
          </p:cNvGrpSpPr>
          <p:nvPr/>
        </p:nvGrpSpPr>
        <p:grpSpPr bwMode="auto">
          <a:xfrm>
            <a:off x="4020346" y="1993409"/>
            <a:ext cx="287338" cy="3716337"/>
            <a:chOff x="265" y="1152"/>
            <a:chExt cx="181" cy="2341"/>
          </a:xfrm>
        </p:grpSpPr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1CFDC20-4A22-CD46-B1B1-8695F96BA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3333868-41AE-EF40-A1F8-EF06231FB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CBC7ADB-B3ED-DC40-80A3-54B05F99BFE5}"/>
              </a:ext>
            </a:extLst>
          </p:cNvPr>
          <p:cNvGrpSpPr>
            <a:grpSpLocks/>
          </p:cNvGrpSpPr>
          <p:nvPr/>
        </p:nvGrpSpPr>
        <p:grpSpPr bwMode="auto">
          <a:xfrm>
            <a:off x="4529931" y="2098184"/>
            <a:ext cx="287338" cy="3716337"/>
            <a:chOff x="265" y="1152"/>
            <a:chExt cx="181" cy="2341"/>
          </a:xfrm>
        </p:grpSpPr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8273CF7-3FB9-E344-933E-F974DD342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6DFFD11D-0788-6448-A834-8110B8FCE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3F0599-574E-9C4D-AC90-865A90C7D7D7}"/>
              </a:ext>
            </a:extLst>
          </p:cNvPr>
          <p:cNvGrpSpPr>
            <a:grpSpLocks/>
          </p:cNvGrpSpPr>
          <p:nvPr/>
        </p:nvGrpSpPr>
        <p:grpSpPr bwMode="auto">
          <a:xfrm>
            <a:off x="5041106" y="2204546"/>
            <a:ext cx="287338" cy="3716338"/>
            <a:chOff x="265" y="1152"/>
            <a:chExt cx="181" cy="2341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3A266DB4-F0EE-EB4D-8CA5-C67BEBCBA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80469CD4-B7C6-0644-AA6F-F08BDCA0F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FF83C61-71C1-8141-9984-B577C729A4D4}"/>
              </a:ext>
            </a:extLst>
          </p:cNvPr>
          <p:cNvGrpSpPr>
            <a:grpSpLocks/>
          </p:cNvGrpSpPr>
          <p:nvPr/>
        </p:nvGrpSpPr>
        <p:grpSpPr bwMode="auto">
          <a:xfrm>
            <a:off x="5550696" y="2433146"/>
            <a:ext cx="287338" cy="3716338"/>
            <a:chOff x="265" y="1152"/>
            <a:chExt cx="181" cy="2341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B0EF4C28-38AF-CE4C-A975-BDAB53FD7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A868D55-F29A-F545-B83F-86162D2AA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756CCF-D112-DE46-8694-99A204DED0C1}"/>
              </a:ext>
            </a:extLst>
          </p:cNvPr>
          <p:cNvGrpSpPr>
            <a:grpSpLocks/>
          </p:cNvGrpSpPr>
          <p:nvPr/>
        </p:nvGrpSpPr>
        <p:grpSpPr bwMode="auto">
          <a:xfrm>
            <a:off x="6061871" y="2585546"/>
            <a:ext cx="287338" cy="3716338"/>
            <a:chOff x="265" y="1152"/>
            <a:chExt cx="181" cy="2341"/>
          </a:xfrm>
        </p:grpSpPr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92A38FF-37BF-5946-8360-D5A816C12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5E824DF-10B4-5843-8A5B-0F2147C37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AEFDDDA-174E-4F45-835B-F2A24E7398C1}"/>
              </a:ext>
            </a:extLst>
          </p:cNvPr>
          <p:cNvGrpSpPr>
            <a:grpSpLocks/>
          </p:cNvGrpSpPr>
          <p:nvPr/>
        </p:nvGrpSpPr>
        <p:grpSpPr bwMode="auto">
          <a:xfrm>
            <a:off x="6571456" y="2737946"/>
            <a:ext cx="287338" cy="3716338"/>
            <a:chOff x="265" y="1152"/>
            <a:chExt cx="181" cy="2341"/>
          </a:xfrm>
        </p:grpSpPr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F31EFE22-FCF6-FB4B-88BA-CF5F3B4E6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DBF398DC-3250-3447-81BF-93190DFE7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ADB1389-9CB2-CD41-8F3D-582FB91657A4}"/>
              </a:ext>
            </a:extLst>
          </p:cNvPr>
          <p:cNvGrpSpPr>
            <a:grpSpLocks/>
          </p:cNvGrpSpPr>
          <p:nvPr/>
        </p:nvGrpSpPr>
        <p:grpSpPr bwMode="auto">
          <a:xfrm>
            <a:off x="7082631" y="2890346"/>
            <a:ext cx="287338" cy="3716338"/>
            <a:chOff x="265" y="1152"/>
            <a:chExt cx="181" cy="2341"/>
          </a:xfrm>
        </p:grpSpPr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C855B73-A25A-3241-B697-F4512349F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9204498-5626-A44D-9181-AC6BE9C3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9A1FF0-F26B-A54F-B4E8-FF13DBDEC974}"/>
              </a:ext>
            </a:extLst>
          </p:cNvPr>
          <p:cNvGrpSpPr>
            <a:grpSpLocks/>
          </p:cNvGrpSpPr>
          <p:nvPr/>
        </p:nvGrpSpPr>
        <p:grpSpPr bwMode="auto">
          <a:xfrm>
            <a:off x="7592221" y="3042746"/>
            <a:ext cx="287338" cy="3716338"/>
            <a:chOff x="265" y="1152"/>
            <a:chExt cx="181" cy="2341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93C303-12E4-604A-8D66-AB0D06D1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C2375A8F-E67E-634C-BFC8-DA1B69850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1562FA2-6321-CC4B-8CF3-844AEB26538A}"/>
              </a:ext>
            </a:extLst>
          </p:cNvPr>
          <p:cNvGrpSpPr>
            <a:grpSpLocks/>
          </p:cNvGrpSpPr>
          <p:nvPr/>
        </p:nvGrpSpPr>
        <p:grpSpPr bwMode="auto">
          <a:xfrm>
            <a:off x="8103396" y="3271346"/>
            <a:ext cx="287338" cy="3716338"/>
            <a:chOff x="265" y="1152"/>
            <a:chExt cx="181" cy="2341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4D830B5C-52A2-294D-809C-44D385272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BF2B9A3-3EBC-A04D-93DC-BED7A855C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CAC7158-5967-7C41-9C38-E9E62C5A10A8}"/>
              </a:ext>
            </a:extLst>
          </p:cNvPr>
          <p:cNvGrpSpPr>
            <a:grpSpLocks/>
          </p:cNvGrpSpPr>
          <p:nvPr/>
        </p:nvGrpSpPr>
        <p:grpSpPr bwMode="auto">
          <a:xfrm>
            <a:off x="8612981" y="3423746"/>
            <a:ext cx="287338" cy="3716338"/>
            <a:chOff x="265" y="1152"/>
            <a:chExt cx="181" cy="2341"/>
          </a:xfrm>
        </p:grpSpPr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EC9377F7-CEAD-3F42-A1A0-ACD449B2E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24D5E53-A5FA-6042-9160-854A7D647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CBF597B-B930-6F4F-91F2-356E358DE35E}"/>
              </a:ext>
            </a:extLst>
          </p:cNvPr>
          <p:cNvGrpSpPr>
            <a:grpSpLocks/>
          </p:cNvGrpSpPr>
          <p:nvPr/>
        </p:nvGrpSpPr>
        <p:grpSpPr bwMode="auto">
          <a:xfrm>
            <a:off x="9124156" y="3669809"/>
            <a:ext cx="287338" cy="3716337"/>
            <a:chOff x="265" y="1152"/>
            <a:chExt cx="181" cy="2341"/>
          </a:xfrm>
        </p:grpSpPr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1694B601-C7C0-CB44-8DD1-B4A62533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B7743A42-3583-8C45-BE95-873FA99D0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1BE3510-34D3-1A4A-99CB-4021D0F3D3A4}"/>
              </a:ext>
            </a:extLst>
          </p:cNvPr>
          <p:cNvGrpSpPr>
            <a:grpSpLocks/>
          </p:cNvGrpSpPr>
          <p:nvPr/>
        </p:nvGrpSpPr>
        <p:grpSpPr bwMode="auto">
          <a:xfrm>
            <a:off x="9635331" y="3822209"/>
            <a:ext cx="287338" cy="3716337"/>
            <a:chOff x="265" y="1152"/>
            <a:chExt cx="181" cy="2341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E25ACF1E-EFCF-754E-AA6F-2C4851F38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FA74E16C-F778-F54F-84B7-7A03B2AA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9EC2F549-CBBB-3C4D-9DA8-E24F570E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731" y="1747346"/>
            <a:ext cx="4881563" cy="896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" name="Text Box 53">
            <a:extLst>
              <a:ext uri="{FF2B5EF4-FFF2-40B4-BE49-F238E27FC236}">
                <a16:creationId xmlns:a16="http://schemas.microsoft.com/office/drawing/2014/main" id="{B11CABA9-A23D-9C41-83C9-1E6C256AF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731" y="148734"/>
            <a:ext cx="624722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Approach C to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Velocity Analysis</a:t>
            </a:r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:</a:t>
            </a:r>
          </a:p>
          <a:p>
            <a:endParaRPr lang="en-US" sz="600" dirty="0">
              <a:solidFill>
                <a:srgbClr val="0039AC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Assume every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the onset of a reflection.</a:t>
            </a:r>
          </a:p>
          <a:p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Window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every geophone trace at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plus/minus</a:t>
            </a:r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 few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ms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and compare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(“cross-correlate”) all traces within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the window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852CFC7-248B-F24D-94CF-DE4993CD2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969" y="5878021"/>
            <a:ext cx="5338762" cy="979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E998230-1549-A14C-BC65-420130D8A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131" y="2814146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7530FF7-9857-AF43-AD9E-181E65F1D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906" y="2833196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35FB332-EA8A-5141-9CD3-21FEDAD90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506" y="2876059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7B6049-DB80-204B-9A0C-DED1F4634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681" y="2923684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DEE2E88-7D1C-3445-A233-A99C1D77D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794" y="3015759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262FF67-DBD1-DA43-927F-9564D99FD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069" y="3099896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551FA3C-863F-D146-BF1B-D1E8F7F87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6656" y="3211021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4B107FA-F80D-7F42-8670-70DC1280C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181" y="4236546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F9176EB-CC15-8942-8C29-DA97DEDE9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1419" y="4011121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9F69A3-9367-3346-8711-D640DDB7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719" y="3866659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00E1CE7-53CB-F949-9ADC-2856C480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481" y="3680921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8AFFAC2-2BFB-974B-8C79-3A71E8BC2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306" y="3536459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DBDC5D0-455A-714E-B4BF-3DC8DEF55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544" y="3403109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5E52E8-7A7D-C94C-9459-8D61F8F3C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831" y="4792171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532285B-7651-0D47-A8A3-91838AB42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294" y="4646121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9FE257-F851-2443-BFB7-A8E39189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8531" y="4438159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6" name="Text Box 71">
            <a:extLst>
              <a:ext uri="{FF2B5EF4-FFF2-40B4-BE49-F238E27FC236}">
                <a16:creationId xmlns:a16="http://schemas.microsoft.com/office/drawing/2014/main" id="{D1D8A7B0-334B-584C-AB5A-B4662E0E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056" y="5836746"/>
            <a:ext cx="85282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stacking velocity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s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that yields the most similar waveform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all windows gives highest cross-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corr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&amp; is used for that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</a:t>
            </a:r>
          </a:p>
        </p:txBody>
      </p:sp>
      <p:sp>
        <p:nvSpPr>
          <p:cNvPr id="77" name="Text Box 72">
            <a:extLst>
              <a:ext uri="{FF2B5EF4-FFF2-40B4-BE49-F238E27FC236}">
                <a16:creationId xmlns:a16="http://schemas.microsoft.com/office/drawing/2014/main" id="{DCC4F749-25D2-B34D-A462-4AB876A3D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581" y="3347546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1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78" name="Text Box 73">
            <a:extLst>
              <a:ext uri="{FF2B5EF4-FFF2-40B4-BE49-F238E27FC236}">
                <a16:creationId xmlns:a16="http://schemas.microsoft.com/office/drawing/2014/main" id="{6D8704BD-649D-1E40-A1E6-AE35855E0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656" y="3357071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2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79" name="Text Box 74">
            <a:extLst>
              <a:ext uri="{FF2B5EF4-FFF2-40B4-BE49-F238E27FC236}">
                <a16:creationId xmlns:a16="http://schemas.microsoft.com/office/drawing/2014/main" id="{AC9B0656-7A3C-A347-A910-A385908FB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31" y="3423746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3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0" name="Text Box 75">
            <a:extLst>
              <a:ext uri="{FF2B5EF4-FFF2-40B4-BE49-F238E27FC236}">
                <a16:creationId xmlns:a16="http://schemas.microsoft.com/office/drawing/2014/main" id="{430AD1C9-9D37-234F-A085-C4C5C6F8A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531" y="3468196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4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1" name="Text Box 76">
            <a:extLst>
              <a:ext uri="{FF2B5EF4-FFF2-40B4-BE49-F238E27FC236}">
                <a16:creationId xmlns:a16="http://schemas.microsoft.com/office/drawing/2014/main" id="{2A49BAB6-0142-1A4A-97E3-F790B5EC0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806" y="3620596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6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2" name="Text Box 77">
            <a:extLst>
              <a:ext uri="{FF2B5EF4-FFF2-40B4-BE49-F238E27FC236}">
                <a16:creationId xmlns:a16="http://schemas.microsoft.com/office/drawing/2014/main" id="{793F8148-E5CF-8042-8237-E423E1753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706" y="3544396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5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3" name="Text Box 78">
            <a:extLst>
              <a:ext uri="{FF2B5EF4-FFF2-40B4-BE49-F238E27FC236}">
                <a16:creationId xmlns:a16="http://schemas.microsoft.com/office/drawing/2014/main" id="{0F899C76-596C-4C43-9DFC-5D11C3F04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4456" y="3738071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7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4" name="Text Box 79">
            <a:extLst>
              <a:ext uri="{FF2B5EF4-FFF2-40B4-BE49-F238E27FC236}">
                <a16:creationId xmlns:a16="http://schemas.microsoft.com/office/drawing/2014/main" id="{8619753A-90BF-E24F-AB23-A8AB7CDB7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931" y="3938096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8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5" name="Text Box 80">
            <a:extLst>
              <a:ext uri="{FF2B5EF4-FFF2-40B4-BE49-F238E27FC236}">
                <a16:creationId xmlns:a16="http://schemas.microsoft.com/office/drawing/2014/main" id="{555F61DB-AF88-5642-A9BC-E7F96C9FE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806" y="4071446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9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405246DD-2E9D-BF45-A0E8-7103E2E3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81" y="909146"/>
            <a:ext cx="2190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D66A09C-CF62-4F44-A58F-29BFD27A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81" y="1747346"/>
            <a:ext cx="321468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307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28612</TotalTime>
  <Words>1288</Words>
  <Application>Microsoft Macintosh PowerPoint</Application>
  <PresentationFormat>Widescreen</PresentationFormat>
  <Paragraphs>226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40</cp:revision>
  <cp:lastPrinted>2022-01-10T14:45:35Z</cp:lastPrinted>
  <dcterms:created xsi:type="dcterms:W3CDTF">2022-01-10T14:15:51Z</dcterms:created>
  <dcterms:modified xsi:type="dcterms:W3CDTF">2026-02-18T20:13:59Z</dcterms:modified>
</cp:coreProperties>
</file>