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06" r:id="rId3"/>
    <p:sldId id="281" r:id="rId4"/>
    <p:sldId id="293" r:id="rId5"/>
    <p:sldId id="312" r:id="rId6"/>
    <p:sldId id="292" r:id="rId7"/>
    <p:sldId id="310" r:id="rId8"/>
    <p:sldId id="314" r:id="rId9"/>
    <p:sldId id="307" r:id="rId10"/>
    <p:sldId id="315" r:id="rId11"/>
    <p:sldId id="283" r:id="rId12"/>
    <p:sldId id="313" r:id="rId13"/>
    <p:sldId id="275" r:id="rId14"/>
    <p:sldId id="288" r:id="rId15"/>
    <p:sldId id="31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C9EA1C"/>
    <a:srgbClr val="A3A3E0"/>
    <a:srgbClr val="001CFF"/>
    <a:srgbClr val="A6A6A6"/>
    <a:srgbClr val="0046CD"/>
    <a:srgbClr val="001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08"/>
    <p:restoredTop sz="97840"/>
  </p:normalViewPr>
  <p:slideViewPr>
    <p:cSldViewPr snapToGrid="0" snapToObjects="1">
      <p:cViewPr varScale="1">
        <p:scale>
          <a:sx n="114" d="100"/>
          <a:sy n="114" d="100"/>
        </p:scale>
        <p:origin x="200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2/15/24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2/15/24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2/15/24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 Box 5">
            <a:extLst>
              <a:ext uri="{FF2B5EF4-FFF2-40B4-BE49-F238E27FC236}">
                <a16:creationId xmlns:a16="http://schemas.microsoft.com/office/drawing/2014/main" id="{16E93722-763D-1D46-9546-23B156640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78564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98" name="Text Box 26">
            <a:extLst>
              <a:ext uri="{FF2B5EF4-FFF2-40B4-BE49-F238E27FC236}">
                <a16:creationId xmlns:a16="http://schemas.microsoft.com/office/drawing/2014/main" id="{181B4ABE-5339-9E43-82AD-1C9ABAAF7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9992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 Feb 2024</a:t>
            </a:r>
          </a:p>
        </p:txBody>
      </p:sp>
      <p:sp>
        <p:nvSpPr>
          <p:cNvPr id="11" name="Text Box 63">
            <a:extLst>
              <a:ext uri="{FF2B5EF4-FFF2-40B4-BE49-F238E27FC236}">
                <a16:creationId xmlns:a16="http://schemas.microsoft.com/office/drawing/2014/main" id="{B0D80335-F0FB-2C4B-A153-59051194C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745" y="3167390"/>
            <a:ext cx="28005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800" i="1" dirty="0">
                <a:solidFill>
                  <a:srgbClr val="FF0000"/>
                </a:solidFill>
                <a:latin typeface="Arial Black" charset="0"/>
              </a:rPr>
              <a:t>Review Lab 2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" name="Text Box 27">
            <a:extLst>
              <a:ext uri="{FF2B5EF4-FFF2-40B4-BE49-F238E27FC236}">
                <a16:creationId xmlns:a16="http://schemas.microsoft.com/office/drawing/2014/main" id="{477CE736-3E6D-AA37-AB8F-BB23A60C8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2008-2024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spA">
            <a:extLst>
              <a:ext uri="{FF2B5EF4-FFF2-40B4-BE49-F238E27FC236}">
                <a16:creationId xmlns:a16="http://schemas.microsoft.com/office/drawing/2014/main" id="{19777B70-E0C6-BE46-8CDE-443858842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5" b="-1"/>
          <a:stretch/>
        </p:blipFill>
        <p:spPr bwMode="auto">
          <a:xfrm>
            <a:off x="1572584" y="1782501"/>
            <a:ext cx="6227763" cy="4858726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8E2563D3-D8C0-3A4A-9F4D-95A4430E3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2030" y="3978736"/>
            <a:ext cx="4267515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Then, recognizing that</a:t>
            </a:r>
          </a:p>
          <a:p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→</a:t>
            </a:r>
          </a:p>
          <a:p>
            <a:endParaRPr lang="en-US" sz="2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Use linear regression of the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corrected amplitudes to estimate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P-wave attenuation </a:t>
            </a:r>
            <a:r>
              <a:rPr lang="en-US" sz="22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dirty="0">
                <a:solidFill>
                  <a:srgbClr val="0039AC"/>
                </a:solidFill>
              </a:rPr>
              <a:t>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each layer!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77134-472C-D3FD-D583-F6D084305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408" y="4457861"/>
            <a:ext cx="1064505" cy="53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72F5D1-BCB5-14AC-6F8F-7E2084FCE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543" y="4491944"/>
            <a:ext cx="1546557" cy="84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47C360-AA16-42BA-682E-BB31FCC4992F}"/>
              </a:ext>
            </a:extLst>
          </p:cNvPr>
          <p:cNvPicPr>
            <a:picLocks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5137" y="1671073"/>
            <a:ext cx="6741947" cy="51001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C35B0C-5CA4-9776-3398-6B5143C94EDD}"/>
              </a:ext>
            </a:extLst>
          </p:cNvPr>
          <p:cNvSpPr txBox="1"/>
          <p:nvPr/>
        </p:nvSpPr>
        <p:spPr>
          <a:xfrm>
            <a:off x="347241" y="237281"/>
            <a:ext cx="752994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Formulae used e.g. </a:t>
            </a:r>
            <a:r>
              <a:rPr lang="en-US" sz="1600" dirty="0">
                <a:solidFill>
                  <a:schemeClr val="tx2"/>
                </a:solidFill>
                <a:cs typeface="Arial" panose="020B0604020202020204" pitchFamily="34" charset="0"/>
              </a:rPr>
              <a:t>=-3.141569*145*(B3-$B$2)/(465*LN(F3/$C$2))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</a:t>
            </a:r>
          </a:p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 1; </a:t>
            </a:r>
            <a:r>
              <a:rPr lang="en-US" sz="1600" dirty="0">
                <a:solidFill>
                  <a:schemeClr val="tx2"/>
                </a:solidFill>
                <a:cs typeface="Arial" panose="020B0604020202020204" pitchFamily="34" charset="0"/>
              </a:rPr>
              <a:t>=-3.141569*230*(B6-$B$5)/(1330*LN(F6/$C$5))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Layer 2; and</a:t>
            </a:r>
          </a:p>
          <a:p>
            <a:r>
              <a:rPr lang="en-US" sz="1600" dirty="0">
                <a:solidFill>
                  <a:schemeClr val="tx2"/>
                </a:solidFill>
                <a:cs typeface="Arial" panose="020B0604020202020204" pitchFamily="34" charset="0"/>
              </a:rPr>
              <a:t>=-3.141569*145*(B16-$B$15)/(3510*LN(F16/$C$15))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Layer 3. I also</a:t>
            </a:r>
          </a:p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calculated Layer 3 values without using the geophones at </a:t>
            </a:r>
          </a:p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68 and 108 m, as these arguably might be</a:t>
            </a:r>
          </a:p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outlier amplitudes…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FF5C63-DF77-3E62-04C5-150DB06B84D7}"/>
              </a:ext>
            </a:extLst>
          </p:cNvPr>
          <p:cNvSpPr/>
          <p:nvPr/>
        </p:nvSpPr>
        <p:spPr>
          <a:xfrm>
            <a:off x="5023414" y="4463648"/>
            <a:ext cx="272005" cy="2819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4BE4A38-67B5-62C8-E086-F725D1B2EB3B}"/>
              </a:ext>
            </a:extLst>
          </p:cNvPr>
          <p:cNvSpPr/>
          <p:nvPr/>
        </p:nvSpPr>
        <p:spPr>
          <a:xfrm>
            <a:off x="6908157" y="4559582"/>
            <a:ext cx="272005" cy="2819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D17782-6ABC-CF50-1EDA-EECEE824325F}"/>
              </a:ext>
            </a:extLst>
          </p:cNvPr>
          <p:cNvSpPr txBox="1"/>
          <p:nvPr/>
        </p:nvSpPr>
        <p:spPr>
          <a:xfrm>
            <a:off x="5542002" y="342539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Outliers?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92A5F60-F7B7-9EF5-BA34-C38EC65C461A}"/>
              </a:ext>
            </a:extLst>
          </p:cNvPr>
          <p:cNvCxnSpPr/>
          <p:nvPr/>
        </p:nvCxnSpPr>
        <p:spPr>
          <a:xfrm flipH="1">
            <a:off x="5237544" y="3721261"/>
            <a:ext cx="445626" cy="736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DCB8D97-0827-2014-163E-BC67EDD48FB3}"/>
              </a:ext>
            </a:extLst>
          </p:cNvPr>
          <p:cNvCxnSpPr>
            <a:cxnSpLocks/>
          </p:cNvCxnSpPr>
          <p:nvPr/>
        </p:nvCxnSpPr>
        <p:spPr>
          <a:xfrm>
            <a:off x="6389397" y="3738544"/>
            <a:ext cx="546656" cy="8210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6FBD69B-5CDF-A27E-7BF5-2170E6788C48}"/>
              </a:ext>
            </a:extLst>
          </p:cNvPr>
          <p:cNvCxnSpPr>
            <a:cxnSpLocks/>
          </p:cNvCxnSpPr>
          <p:nvPr/>
        </p:nvCxnSpPr>
        <p:spPr>
          <a:xfrm>
            <a:off x="8351134" y="5515337"/>
            <a:ext cx="24480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0E3FFC0-E6A1-DAD9-C33A-401BDB5EDA93}"/>
              </a:ext>
            </a:extLst>
          </p:cNvPr>
          <p:cNvSpPr txBox="1"/>
          <p:nvPr/>
        </p:nvSpPr>
        <p:spPr>
          <a:xfrm>
            <a:off x="9276821" y="6317838"/>
            <a:ext cx="18646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average!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B46247-0B92-3581-93AD-4BF8FD2C14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6735" y="169883"/>
            <a:ext cx="2994053" cy="38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09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3">
            <a:extLst>
              <a:ext uri="{FF2B5EF4-FFF2-40B4-BE49-F238E27FC236}">
                <a16:creationId xmlns:a16="http://schemas.microsoft.com/office/drawing/2014/main" id="{3CBEF09B-77EA-5C48-9EAE-03C06B42E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078" y="612845"/>
            <a:ext cx="8769324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You should include plots of your model and your data, and don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’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forget to discuss the RMS misfit! Plotting can be done in Xcel,</a:t>
            </a:r>
          </a:p>
          <a:p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Matlab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or whatever else you feel comfortable with, but 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remember that the plot image must be ported into a single-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document write-up of the lab.</a:t>
            </a:r>
          </a:p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(d) Assuming that both the velocity structure and your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attenuation estimates are correct, look through your text (and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whatever other literature you may be able to find, but be sure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include references!) for examples of soils/sediments/rocks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that match your estimates of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charset="0"/>
              </a:rPr>
              <a:t>V</a:t>
            </a:r>
            <a:r>
              <a:rPr lang="en-US" i="1" baseline="-25000" dirty="0">
                <a:solidFill>
                  <a:schemeClr val="bg2">
                    <a:lumMod val="50000"/>
                  </a:schemeClr>
                </a:solidFill>
                <a:latin typeface="Times New Roman" charset="0"/>
              </a:rPr>
              <a:t>P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and</a:t>
            </a:r>
            <a:r>
              <a:rPr lang="en-US" i="1" dirty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charset="0"/>
              </a:rPr>
              <a:t>Q</a:t>
            </a:r>
            <a:r>
              <a:rPr lang="en-US" i="1" baseline="-25000" dirty="0">
                <a:solidFill>
                  <a:schemeClr val="bg2">
                    <a:lumMod val="50000"/>
                  </a:schemeClr>
                </a:solidFill>
                <a:latin typeface="Times New Roman" charset="0"/>
              </a:rPr>
              <a:t>P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Does the combination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of these two properties reduce the ambiguities in possible 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interpretations? What interpretation of the data would make 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most geological sense given the location (farm country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near the terminus of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Laurentide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glaciation)?</a:t>
            </a:r>
          </a:p>
        </p:txBody>
      </p:sp>
    </p:spTree>
    <p:extLst>
      <p:ext uri="{BB962C8B-B14F-4D97-AF65-F5344CB8AC3E}">
        <p14:creationId xmlns:p14="http://schemas.microsoft.com/office/powerpoint/2010/main" val="4018126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4808A14-CB7F-738F-B524-5DC96C95673B}"/>
              </a:ext>
            </a:extLst>
          </p:cNvPr>
          <p:cNvSpPr txBox="1"/>
          <p:nvPr/>
        </p:nvSpPr>
        <p:spPr>
          <a:xfrm>
            <a:off x="1470509" y="352159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5CB255-8A9D-681F-1D31-7CA3EB305B08}"/>
              </a:ext>
            </a:extLst>
          </p:cNvPr>
          <p:cNvSpPr txBox="1"/>
          <p:nvPr/>
        </p:nvSpPr>
        <p:spPr>
          <a:xfrm>
            <a:off x="4835494" y="6295663"/>
            <a:ext cx="2521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Mean distance (m)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D0188A-5FAF-9CD1-107D-84ED864D3EA4}"/>
              </a:ext>
            </a:extLst>
          </p:cNvPr>
          <p:cNvSpPr txBox="1"/>
          <p:nvPr/>
        </p:nvSpPr>
        <p:spPr>
          <a:xfrm>
            <a:off x="806732" y="202558"/>
            <a:ext cx="105785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best estimates of P-wave quality factor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each layer, after averaging, are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14.3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Layer 1,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8.9 ± 3.5 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Layer 2, and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5.8 ± 3.4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Layer 3 (or alternatively,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 ± 47 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Layer 3 if we believe that the solution with outliers removed is better!)</a:t>
            </a:r>
          </a:p>
        </p:txBody>
      </p:sp>
      <p:pic>
        <p:nvPicPr>
          <p:cNvPr id="5" name="Picture 4" descr="A graph with red dots&#10;&#10;Description automatically generated">
            <a:extLst>
              <a:ext uri="{FF2B5EF4-FFF2-40B4-BE49-F238E27FC236}">
                <a16:creationId xmlns:a16="http://schemas.microsoft.com/office/drawing/2014/main" id="{84645E0D-A1C6-DE7A-0817-210D17A4E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141" y="1412546"/>
            <a:ext cx="7772400" cy="493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068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ospA">
            <a:extLst>
              <a:ext uri="{FF2B5EF4-FFF2-40B4-BE49-F238E27FC236}">
                <a16:creationId xmlns:a16="http://schemas.microsoft.com/office/drawing/2014/main" id="{33A70982-874C-1948-A6AA-9B6261CD18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"/>
          <a:stretch/>
        </p:blipFill>
        <p:spPr bwMode="auto">
          <a:xfrm>
            <a:off x="560855" y="1713046"/>
            <a:ext cx="6227763" cy="4863176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9FB1D20-7381-A14C-88EF-DE3041FAD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380" y="1797847"/>
            <a:ext cx="296863" cy="4445000"/>
          </a:xfrm>
          <a:prstGeom prst="rect">
            <a:avLst/>
          </a:prstGeom>
          <a:solidFill>
            <a:srgbClr val="C9EA1C">
              <a:alpha val="50196"/>
            </a:srgb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dirty="0"/>
              <a:t>1</a:t>
            </a:r>
          </a:p>
          <a:p>
            <a:pPr algn="ctr"/>
            <a:endParaRPr lang="en-US" baseline="-25000" dirty="0"/>
          </a:p>
          <a:p>
            <a:pPr algn="ctr"/>
            <a:endParaRPr lang="en-US" baseline="-25000" dirty="0"/>
          </a:p>
          <a:p>
            <a:pPr algn="ctr"/>
            <a:endParaRPr lang="en-US" baseline="-25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492A15-0AB7-8244-981E-8F59ABEA5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243" y="1797847"/>
            <a:ext cx="2741612" cy="4454525"/>
          </a:xfrm>
          <a:prstGeom prst="rect">
            <a:avLst/>
          </a:prstGeom>
          <a:solidFill>
            <a:srgbClr val="0CE321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dirty="0"/>
              <a:t>2</a:t>
            </a:r>
          </a:p>
          <a:p>
            <a:pPr algn="ctr"/>
            <a:endParaRPr lang="en-US" baseline="-25000" dirty="0"/>
          </a:p>
          <a:p>
            <a:pPr algn="ctr"/>
            <a:endParaRPr lang="en-US" baseline="-25000" dirty="0"/>
          </a:p>
          <a:p>
            <a:pPr algn="ctr"/>
            <a:endParaRPr lang="en-US" baseline="-25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715999-1088-CB45-BA4F-34EE6B5D5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3505" y="1797847"/>
            <a:ext cx="2627313" cy="4454525"/>
          </a:xfrm>
          <a:prstGeom prst="rect">
            <a:avLst/>
          </a:prstGeom>
          <a:solidFill>
            <a:srgbClr val="002EE7">
              <a:alpha val="46001"/>
            </a:srgb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dirty="0"/>
              <a:t>3</a:t>
            </a:r>
          </a:p>
          <a:p>
            <a:pPr algn="ctr"/>
            <a:endParaRPr lang="en-US" baseline="-25000" dirty="0"/>
          </a:p>
          <a:p>
            <a:pPr algn="ctr"/>
            <a:endParaRPr lang="en-US" baseline="-25000" dirty="0"/>
          </a:p>
          <a:p>
            <a:pPr algn="ctr"/>
            <a:endParaRPr lang="en-US" baseline="-25000" dirty="0"/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B6A33D53-33A4-2147-AE97-020CC5951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094" y="1890648"/>
            <a:ext cx="23374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charset="0"/>
              </a:rPr>
              <a:t>V </a:t>
            </a:r>
            <a:r>
              <a:rPr lang="en-US" dirty="0">
                <a:latin typeface="Arial Black" charset="0"/>
              </a:rPr>
              <a:t>=</a:t>
            </a:r>
            <a:r>
              <a:rPr lang="en-US" dirty="0">
                <a:solidFill>
                  <a:schemeClr val="accent2"/>
                </a:solidFill>
                <a:latin typeface="Arial Black" charset="0"/>
              </a:rPr>
              <a:t> </a:t>
            </a:r>
            <a:r>
              <a:rPr lang="en-US" dirty="0">
                <a:solidFill>
                  <a:srgbClr val="0039AC"/>
                </a:solidFill>
                <a:latin typeface="Arial Black" charset="0"/>
              </a:rPr>
              <a:t>1330 m/s</a:t>
            </a:r>
            <a:endParaRPr lang="en-US" b="1" i="1" dirty="0">
              <a:solidFill>
                <a:srgbClr val="0039AC"/>
              </a:solidFill>
              <a:latin typeface="Times New Roman" charset="0"/>
            </a:endParaRPr>
          </a:p>
          <a:p>
            <a:pPr algn="ctr"/>
            <a:r>
              <a:rPr lang="en-US" b="1" i="1" dirty="0">
                <a:latin typeface="Times New Roman" charset="0"/>
              </a:rPr>
              <a:t>f </a:t>
            </a:r>
            <a:r>
              <a:rPr lang="en-US" b="1" dirty="0">
                <a:latin typeface="Arial Black" charset="0"/>
              </a:rPr>
              <a:t>=</a:t>
            </a:r>
            <a:r>
              <a:rPr lang="en-US" b="1" dirty="0">
                <a:solidFill>
                  <a:schemeClr val="accent2"/>
                </a:solidFill>
                <a:latin typeface="Arial Black" charset="0"/>
              </a:rPr>
              <a:t> </a:t>
            </a:r>
            <a:r>
              <a:rPr lang="en-US" b="1" dirty="0">
                <a:solidFill>
                  <a:srgbClr val="0039AC"/>
                </a:solidFill>
                <a:latin typeface="Arial Black" charset="0"/>
              </a:rPr>
              <a:t>230 Hz</a:t>
            </a:r>
            <a:endParaRPr lang="en-US" b="1" i="1" dirty="0">
              <a:solidFill>
                <a:srgbClr val="0039AC"/>
              </a:solidFill>
              <a:latin typeface="Times New Roman" charset="0"/>
            </a:endParaRPr>
          </a:p>
          <a:p>
            <a:pPr algn="ctr"/>
            <a:r>
              <a:rPr lang="en-US" b="1" i="1" dirty="0">
                <a:latin typeface="Times New Roman" charset="0"/>
              </a:rPr>
              <a:t>Q</a:t>
            </a:r>
            <a:r>
              <a:rPr lang="en-US" dirty="0"/>
              <a:t> </a:t>
            </a:r>
            <a:r>
              <a:rPr lang="en-US" dirty="0">
                <a:latin typeface="Arial Black" charset="0"/>
              </a:rPr>
              <a:t>=</a:t>
            </a:r>
            <a:r>
              <a:rPr lang="en-US" dirty="0">
                <a:solidFill>
                  <a:schemeClr val="accent2"/>
                </a:solidFill>
                <a:latin typeface="Arial Black" charset="0"/>
              </a:rPr>
              <a:t> </a:t>
            </a:r>
            <a:r>
              <a:rPr lang="en-US" dirty="0">
                <a:solidFill>
                  <a:srgbClr val="0039AC"/>
                </a:solidFill>
                <a:latin typeface="Arial Black" charset="0"/>
              </a:rPr>
              <a:t>8.9 ± 3.5</a:t>
            </a:r>
          </a:p>
        </p:txBody>
      </p:sp>
      <p:sp>
        <p:nvSpPr>
          <p:cNvPr id="19" name="Text Box 12">
            <a:extLst>
              <a:ext uri="{FF2B5EF4-FFF2-40B4-BE49-F238E27FC236}">
                <a16:creationId xmlns:a16="http://schemas.microsoft.com/office/drawing/2014/main" id="{F3D1DDC8-6FEF-DC48-B4D7-826A5692E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193" y="1890648"/>
            <a:ext cx="2392001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b="1" i="1" dirty="0">
                <a:latin typeface="Times New Roman" charset="0"/>
              </a:rPr>
              <a:t>V </a:t>
            </a:r>
            <a:r>
              <a:rPr lang="en-US" dirty="0">
                <a:latin typeface="Arial Black" charset="0"/>
              </a:rPr>
              <a:t>=</a:t>
            </a:r>
            <a:r>
              <a:rPr lang="en-US" dirty="0">
                <a:solidFill>
                  <a:schemeClr val="accent2"/>
                </a:solidFill>
                <a:latin typeface="Arial Black" charset="0"/>
              </a:rPr>
              <a:t> </a:t>
            </a:r>
            <a:r>
              <a:rPr lang="en-US" dirty="0">
                <a:solidFill>
                  <a:srgbClr val="0039AC"/>
                </a:solidFill>
                <a:latin typeface="Arial Black" charset="0"/>
              </a:rPr>
              <a:t>3510 m/s</a:t>
            </a:r>
            <a:endParaRPr lang="en-US" b="1" i="1" dirty="0">
              <a:solidFill>
                <a:srgbClr val="0039AC"/>
              </a:solidFill>
              <a:latin typeface="Times New Roman" charset="0"/>
            </a:endParaRPr>
          </a:p>
          <a:p>
            <a:pPr algn="ctr"/>
            <a:r>
              <a:rPr lang="en-US" b="1" i="1" dirty="0">
                <a:latin typeface="Times New Roman" charset="0"/>
              </a:rPr>
              <a:t>f </a:t>
            </a:r>
            <a:r>
              <a:rPr lang="en-US" dirty="0">
                <a:latin typeface="Arial Black" charset="0"/>
              </a:rPr>
              <a:t>=</a:t>
            </a:r>
            <a:r>
              <a:rPr lang="en-US" dirty="0">
                <a:solidFill>
                  <a:schemeClr val="accent2"/>
                </a:solidFill>
                <a:latin typeface="Arial Black" charset="0"/>
              </a:rPr>
              <a:t> </a:t>
            </a:r>
            <a:r>
              <a:rPr lang="en-US" dirty="0">
                <a:solidFill>
                  <a:srgbClr val="0039AC"/>
                </a:solidFill>
                <a:latin typeface="Arial Black" charset="0"/>
              </a:rPr>
              <a:t>145 Hz</a:t>
            </a:r>
            <a:endParaRPr lang="en-US" b="1" i="1" dirty="0">
              <a:solidFill>
                <a:srgbClr val="0039AC"/>
              </a:solidFill>
              <a:latin typeface="Times New Roman" charset="0"/>
            </a:endParaRPr>
          </a:p>
          <a:p>
            <a:pPr algn="ctr"/>
            <a:r>
              <a:rPr lang="en-US" b="1" i="1" dirty="0">
                <a:latin typeface="Times New Roman" charset="0"/>
              </a:rPr>
              <a:t>Q</a:t>
            </a:r>
            <a:r>
              <a:rPr lang="en-US" dirty="0"/>
              <a:t> </a:t>
            </a:r>
            <a:r>
              <a:rPr lang="en-US" dirty="0">
                <a:latin typeface="Arial Black" charset="0"/>
              </a:rPr>
              <a:t>=</a:t>
            </a:r>
            <a:r>
              <a:rPr lang="en-US" dirty="0">
                <a:solidFill>
                  <a:schemeClr val="accent2"/>
                </a:solidFill>
                <a:latin typeface="Arial Black" charset="0"/>
              </a:rPr>
              <a:t> </a:t>
            </a:r>
            <a:r>
              <a:rPr lang="en-US" dirty="0">
                <a:solidFill>
                  <a:srgbClr val="0039AC"/>
                </a:solidFill>
                <a:latin typeface="Arial Black" charset="0"/>
              </a:rPr>
              <a:t>5.8 ± 3.4</a:t>
            </a:r>
          </a:p>
          <a:p>
            <a:pPr algn="ctr"/>
            <a:r>
              <a:rPr lang="en-US" sz="2000" dirty="0">
                <a:solidFill>
                  <a:srgbClr val="0039AC"/>
                </a:solidFill>
                <a:latin typeface="Arial Black" charset="0"/>
              </a:rPr>
              <a:t>(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000" dirty="0">
                <a:latin typeface="Arial Black" charset="0"/>
              </a:rPr>
              <a:t> =</a:t>
            </a:r>
            <a:r>
              <a:rPr lang="en-US" sz="2000" dirty="0">
                <a:solidFill>
                  <a:srgbClr val="0039AC"/>
                </a:solidFill>
                <a:latin typeface="Arial Black" charset="0"/>
              </a:rPr>
              <a:t> 76 ± 47)</a:t>
            </a:r>
            <a:endParaRPr lang="en-US" sz="2000" dirty="0">
              <a:solidFill>
                <a:srgbClr val="0039AC"/>
              </a:solidFill>
            </a:endParaRPr>
          </a:p>
        </p:txBody>
      </p:sp>
      <p:sp>
        <p:nvSpPr>
          <p:cNvPr id="22" name="Text Box 15">
            <a:extLst>
              <a:ext uri="{FF2B5EF4-FFF2-40B4-BE49-F238E27FC236}">
                <a16:creationId xmlns:a16="http://schemas.microsoft.com/office/drawing/2014/main" id="{1C2DEDD6-45D5-6249-B1DB-8157902E1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830" y="3490122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300"/>
                </a:solidFill>
                <a:latin typeface="Arial Black" charset="0"/>
              </a:rPr>
              <a:t>X</a:t>
            </a:r>
          </a:p>
        </p:txBody>
      </p:sp>
      <p:sp>
        <p:nvSpPr>
          <p:cNvPr id="23" name="Text Box 16">
            <a:extLst>
              <a:ext uri="{FF2B5EF4-FFF2-40B4-BE49-F238E27FC236}">
                <a16:creationId xmlns:a16="http://schemas.microsoft.com/office/drawing/2014/main" id="{AF6F39D6-8A39-284F-91CD-B69BEA77B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943" y="4585497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300"/>
                </a:solidFill>
                <a:latin typeface="Arial Black" charset="0"/>
              </a:rPr>
              <a:t>X</a:t>
            </a:r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111D4E97-AB6C-074F-9F90-AC295B345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263" y="1890648"/>
            <a:ext cx="9028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39AC"/>
                </a:solidFill>
                <a:latin typeface="Arial Black" charset="0"/>
              </a:rPr>
              <a:t>465</a:t>
            </a:r>
          </a:p>
          <a:p>
            <a:pPr algn="ctr"/>
            <a:r>
              <a:rPr lang="en-US" dirty="0">
                <a:solidFill>
                  <a:srgbClr val="0039AC"/>
                </a:solidFill>
                <a:latin typeface="Arial Black" charset="0"/>
              </a:rPr>
              <a:t>145</a:t>
            </a:r>
          </a:p>
          <a:p>
            <a:pPr algn="ctr"/>
            <a:r>
              <a:rPr lang="en-US" dirty="0">
                <a:solidFill>
                  <a:srgbClr val="0039AC"/>
                </a:solidFill>
                <a:latin typeface="Arial Black" charset="0"/>
              </a:rPr>
              <a:t>14.3</a:t>
            </a: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3933947B-D3B2-DE69-F045-2B861F894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426" y="4448969"/>
            <a:ext cx="465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>
                <a:solidFill>
                  <a:srgbClr val="FF0300"/>
                </a:solidFill>
                <a:latin typeface="Arial Black" charset="0"/>
              </a:rPr>
              <a:t>(X)</a:t>
            </a: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5251A0D8-A782-4572-97E4-AB34272C2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028" y="4496675"/>
            <a:ext cx="46519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>
                <a:solidFill>
                  <a:srgbClr val="FF0300"/>
                </a:solidFill>
                <a:latin typeface="Arial Black" charset="0"/>
              </a:rPr>
              <a:t>(X)</a:t>
            </a:r>
          </a:p>
        </p:txBody>
      </p:sp>
      <p:pic>
        <p:nvPicPr>
          <p:cNvPr id="11" name="Picture 10" descr="Gosp_xsec">
            <a:extLst>
              <a:ext uri="{FF2B5EF4-FFF2-40B4-BE49-F238E27FC236}">
                <a16:creationId xmlns:a16="http://schemas.microsoft.com/office/drawing/2014/main" id="{4DD55155-99DB-AAE1-6F94-C4156F86D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"/>
          <a:stretch/>
        </p:blipFill>
        <p:spPr bwMode="auto">
          <a:xfrm>
            <a:off x="7303624" y="1797847"/>
            <a:ext cx="4249661" cy="45450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FCB327-B00D-BAAA-F141-333CDF7250CA}"/>
              </a:ext>
            </a:extLst>
          </p:cNvPr>
          <p:cNvSpPr txBox="1"/>
          <p:nvPr/>
        </p:nvSpPr>
        <p:spPr>
          <a:xfrm>
            <a:off x="924905" y="282641"/>
            <a:ext cx="106243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2.d.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“optimal” seismic model has an upper layer with velocity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465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m/s and</a:t>
            </a:r>
          </a:p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14.3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second layer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1330 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m/s and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8.9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third layer with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3510 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m/s</a:t>
            </a:r>
          </a:p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ambiguous 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5.8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we use all amplitudes,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we suspect the highest</a:t>
            </a:r>
          </a:p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amplitudes involve multipath). </a:t>
            </a:r>
          </a:p>
        </p:txBody>
      </p:sp>
    </p:spTree>
    <p:extLst>
      <p:ext uri="{BB962C8B-B14F-4D97-AF65-F5344CB8AC3E}">
        <p14:creationId xmlns:p14="http://schemas.microsoft.com/office/powerpoint/2010/main" val="1605567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19">
            <a:extLst>
              <a:ext uri="{FF2B5EF4-FFF2-40B4-BE49-F238E27FC236}">
                <a16:creationId xmlns:a16="http://schemas.microsoft.com/office/drawing/2014/main" id="{A51904DF-ACA7-0D45-8214-5A9CBD53A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124" y="345113"/>
            <a:ext cx="3773488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1" name="Text Box 4">
            <a:extLst>
              <a:ext uri="{FF2B5EF4-FFF2-40B4-BE49-F238E27FC236}">
                <a16:creationId xmlns:a16="http://schemas.microsoft.com/office/drawing/2014/main" id="{3FBD00EF-9F7E-754B-B564-BC0A467E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624" y="392738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000">
                <a:solidFill>
                  <a:srgbClr val="FF3300"/>
                </a:solidFill>
                <a:cs typeface="ＭＳ Ｐゴシック" charset="0"/>
              </a:rPr>
              <a:t>Crustal Rocks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DE4A493-874B-EE4F-A5CD-1160C1748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324" y="878513"/>
            <a:ext cx="71438" cy="5470525"/>
          </a:xfrm>
          <a:prstGeom prst="rect">
            <a:avLst/>
          </a:prstGeom>
          <a:solidFill>
            <a:srgbClr val="C9EA1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/>
              <a:t>1</a:t>
            </a:r>
            <a:endParaRPr lang="en-US" baseline="-2500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56C5B09-6F4F-7849-8EB6-D0156E218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699" y="878513"/>
            <a:ext cx="71438" cy="5470525"/>
          </a:xfrm>
          <a:prstGeom prst="rect">
            <a:avLst/>
          </a:prstGeom>
          <a:solidFill>
            <a:srgbClr val="0CE321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/>
              <a:t>2</a:t>
            </a:r>
            <a:endParaRPr lang="en-US" baseline="-2500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A00F8F5-1908-3F4D-8434-D23290CE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8274" y="878513"/>
            <a:ext cx="71438" cy="5470525"/>
          </a:xfrm>
          <a:prstGeom prst="rect">
            <a:avLst/>
          </a:prstGeom>
          <a:solidFill>
            <a:srgbClr val="002EE7">
              <a:alpha val="46001"/>
            </a:srgbClr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/>
              <a:t>3</a:t>
            </a:r>
            <a:endParaRPr lang="en-US" baseline="-25000"/>
          </a:p>
        </p:txBody>
      </p:sp>
      <p:sp>
        <p:nvSpPr>
          <p:cNvPr id="125" name="Text Box 8">
            <a:extLst>
              <a:ext uri="{FF2B5EF4-FFF2-40B4-BE49-F238E27FC236}">
                <a16:creationId xmlns:a16="http://schemas.microsoft.com/office/drawing/2014/main" id="{702EBDFA-D42A-5A44-BDE1-D7309DA5B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1649" y="243513"/>
            <a:ext cx="612539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The velocities are consistent with a wide</a:t>
            </a:r>
          </a:p>
          <a:p>
            <a:r>
              <a:rPr lang="en-US" dirty="0">
                <a:solidFill>
                  <a:srgbClr val="0039AC"/>
                </a:solidFill>
              </a:rPr>
              <a:t>range of possibilities but Layer 1 is likely</a:t>
            </a:r>
          </a:p>
          <a:p>
            <a:r>
              <a:rPr lang="en-US" dirty="0">
                <a:solidFill>
                  <a:srgbClr val="0039AC"/>
                </a:solidFill>
              </a:rPr>
              <a:t>dry soil, alluvium or dry sand; Layer 2 could</a:t>
            </a:r>
          </a:p>
          <a:p>
            <a:r>
              <a:rPr lang="en-US" dirty="0">
                <a:solidFill>
                  <a:srgbClr val="0039AC"/>
                </a:solidFill>
              </a:rPr>
              <a:t>be the same material as Layer 1 (but below</a:t>
            </a:r>
          </a:p>
          <a:p>
            <a:r>
              <a:rPr lang="en-US" dirty="0">
                <a:solidFill>
                  <a:srgbClr val="0039AC"/>
                </a:solidFill>
              </a:rPr>
              <a:t>the water table) or a change to a different</a:t>
            </a:r>
          </a:p>
          <a:p>
            <a:r>
              <a:rPr lang="en-US" dirty="0">
                <a:solidFill>
                  <a:srgbClr val="0039AC"/>
                </a:solidFill>
              </a:rPr>
              <a:t>type of alluvium or shale; and Layer 3 may</a:t>
            </a:r>
          </a:p>
          <a:p>
            <a:r>
              <a:rPr lang="en-US" dirty="0">
                <a:solidFill>
                  <a:srgbClr val="0039AC"/>
                </a:solidFill>
              </a:rPr>
              <a:t>be shale, sandstone, limestone or dolomite.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change in velocity from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400–800 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1200–2200 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very typical of the water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table!</a:t>
            </a:r>
            <a:endParaRPr lang="en-US" dirty="0">
              <a:solidFill>
                <a:srgbClr val="0039AC"/>
              </a:solidFill>
            </a:endParaRPr>
          </a:p>
        </p:txBody>
      </p:sp>
      <p:pic>
        <p:nvPicPr>
          <p:cNvPr id="3" name="Picture 2" descr="A diagram of effective pressure&#10;&#10;Description automatically generated">
            <a:extLst>
              <a:ext uri="{FF2B5EF4-FFF2-40B4-BE49-F238E27FC236}">
                <a16:creationId xmlns:a16="http://schemas.microsoft.com/office/drawing/2014/main" id="{4ED4FA1F-4ED6-9DD1-ADC0-A5AAE0D56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056" y="3682381"/>
            <a:ext cx="3450398" cy="28393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77C7E4-31D1-E07C-33D0-02D3C972380E}"/>
              </a:ext>
            </a:extLst>
          </p:cNvPr>
          <p:cNvSpPr txBox="1"/>
          <p:nvPr/>
        </p:nvSpPr>
        <p:spPr>
          <a:xfrm>
            <a:off x="7275476" y="4224759"/>
            <a:ext cx="3475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Prasad et al. (Near Surface Geophysics, 2005)</a:t>
            </a:r>
          </a:p>
        </p:txBody>
      </p:sp>
    </p:spTree>
    <p:extLst>
      <p:ext uri="{BB962C8B-B14F-4D97-AF65-F5344CB8AC3E}">
        <p14:creationId xmlns:p14="http://schemas.microsoft.com/office/powerpoint/2010/main" val="4003797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19">
            <a:extLst>
              <a:ext uri="{FF2B5EF4-FFF2-40B4-BE49-F238E27FC236}">
                <a16:creationId xmlns:a16="http://schemas.microsoft.com/office/drawing/2014/main" id="{A51904DF-ACA7-0D45-8214-5A9CBD53A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63" y="345113"/>
            <a:ext cx="3773488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1" name="Text Box 4">
            <a:extLst>
              <a:ext uri="{FF2B5EF4-FFF2-40B4-BE49-F238E27FC236}">
                <a16:creationId xmlns:a16="http://schemas.microsoft.com/office/drawing/2014/main" id="{3FBD00EF-9F7E-754B-B564-BC0A467E1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963" y="392738"/>
            <a:ext cx="1765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000">
                <a:solidFill>
                  <a:srgbClr val="FF3300"/>
                </a:solidFill>
                <a:cs typeface="ＭＳ Ｐゴシック" charset="0"/>
              </a:rPr>
              <a:t>Crustal Rocks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DE4A493-874B-EE4F-A5CD-1160C1748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663" y="878513"/>
            <a:ext cx="71438" cy="5470525"/>
          </a:xfrm>
          <a:prstGeom prst="rect">
            <a:avLst/>
          </a:prstGeom>
          <a:solidFill>
            <a:srgbClr val="C9EA1C">
              <a:alpha val="49001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/>
              <a:t>1</a:t>
            </a:r>
            <a:endParaRPr lang="en-US" baseline="-25000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56C5B09-6F4F-7849-8EB6-D0156E218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2038" y="878513"/>
            <a:ext cx="71438" cy="5470525"/>
          </a:xfrm>
          <a:prstGeom prst="rect">
            <a:avLst/>
          </a:prstGeom>
          <a:solidFill>
            <a:srgbClr val="0CE321">
              <a:alpha val="47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/>
              <a:t>2</a:t>
            </a:r>
            <a:endParaRPr lang="en-US" baseline="-2500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A00F8F5-1908-3F4D-8434-D23290CE0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2613" y="878513"/>
            <a:ext cx="71438" cy="5470525"/>
          </a:xfrm>
          <a:prstGeom prst="rect">
            <a:avLst/>
          </a:prstGeom>
          <a:solidFill>
            <a:srgbClr val="002EE7">
              <a:alpha val="46001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/>
              <a:t>3</a:t>
            </a:r>
            <a:endParaRPr lang="en-US" baseline="-25000"/>
          </a:p>
        </p:txBody>
      </p:sp>
      <p:sp>
        <p:nvSpPr>
          <p:cNvPr id="125" name="Text Box 8">
            <a:extLst>
              <a:ext uri="{FF2B5EF4-FFF2-40B4-BE49-F238E27FC236}">
                <a16:creationId xmlns:a16="http://schemas.microsoft.com/office/drawing/2014/main" id="{702EBDFA-D42A-5A44-BDE1-D7309DA5B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988" y="58847"/>
            <a:ext cx="6622326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Measurements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solidFill>
                  <a:srgbClr val="0039AC"/>
                </a:solidFill>
              </a:rPr>
              <a:t> are much harder to find,</a:t>
            </a:r>
          </a:p>
          <a:p>
            <a:r>
              <a:rPr lang="en-US" dirty="0">
                <a:solidFill>
                  <a:srgbClr val="0039AC"/>
                </a:solidFill>
              </a:rPr>
              <a:t>but generally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39AC"/>
                </a:solidFill>
              </a:rPr>
              <a:t> of saturated unconsolidated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are less than for dry materials (and</a:t>
            </a:r>
          </a:p>
          <a:p>
            <a:r>
              <a:rPr lang="en-US" dirty="0">
                <a:solidFill>
                  <a:srgbClr val="0039AC"/>
                </a:solidFill>
              </a:rPr>
              <a:t>soil </a:t>
            </a:r>
            <a:r>
              <a:rPr lang="en-US" i="1" dirty="0">
                <a:latin typeface="Times New Roman" charset="0"/>
              </a:rPr>
              <a:t>Q</a:t>
            </a:r>
            <a:r>
              <a:rPr lang="en-US" baseline="-25000" dirty="0">
                <a:latin typeface="Times New Roman" charset="0"/>
              </a:rPr>
              <a:t>P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2–20</a:t>
            </a:r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consistent with our</a:t>
            </a:r>
          </a:p>
          <a:p>
            <a:r>
              <a:rPr lang="en-US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 within errors</a:t>
            </a:r>
            <a:r>
              <a:rPr lang="en-US" dirty="0">
                <a:solidFill>
                  <a:srgbClr val="0039AC"/>
                </a:solidFill>
              </a:rPr>
              <a:t>), so interpretation</a:t>
            </a:r>
          </a:p>
          <a:p>
            <a:r>
              <a:rPr lang="en-US" dirty="0">
                <a:solidFill>
                  <a:srgbClr val="0039AC"/>
                </a:solidFill>
              </a:rPr>
              <a:t>of the layer 1–2 boundary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14/9</a:t>
            </a:r>
            <a:r>
              <a:rPr lang="en-US" dirty="0">
                <a:solidFill>
                  <a:srgbClr val="0039AC"/>
                </a:solidFill>
              </a:rPr>
              <a:t>) as the</a:t>
            </a:r>
          </a:p>
          <a:p>
            <a:r>
              <a:rPr lang="en-US" dirty="0">
                <a:solidFill>
                  <a:srgbClr val="0039AC"/>
                </a:solidFill>
              </a:rPr>
              <a:t>water table within silty soil is also supported</a:t>
            </a:r>
          </a:p>
          <a:p>
            <a:r>
              <a:rPr lang="en-US" dirty="0">
                <a:solidFill>
                  <a:srgbClr val="0039AC"/>
                </a:solidFill>
              </a:rPr>
              <a:t>by the attenuation properties. An even lower</a:t>
            </a:r>
          </a:p>
          <a:p>
            <a:r>
              <a:rPr lang="en-US" dirty="0">
                <a:solidFill>
                  <a:srgbClr val="0039AC"/>
                </a:solidFill>
              </a:rPr>
              <a:t>attenuation coefficient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  <a:r>
              <a:rPr lang="en-US" dirty="0">
                <a:solidFill>
                  <a:srgbClr val="0039AC"/>
                </a:solidFill>
              </a:rPr>
              <a:t>) in layer 3</a:t>
            </a:r>
          </a:p>
          <a:p>
            <a:r>
              <a:rPr lang="en-US" dirty="0">
                <a:solidFill>
                  <a:srgbClr val="0039AC"/>
                </a:solidFill>
              </a:rPr>
              <a:t>is puzzling (if we expect consolidated rocks to</a:t>
            </a:r>
          </a:p>
          <a:p>
            <a:r>
              <a:rPr lang="en-US" dirty="0">
                <a:solidFill>
                  <a:srgbClr val="0039AC"/>
                </a:solidFill>
              </a:rPr>
              <a:t>attenuate less) but could reflect unconsolidated</a:t>
            </a:r>
          </a:p>
          <a:p>
            <a:r>
              <a:rPr lang="en-US" dirty="0">
                <a:solidFill>
                  <a:srgbClr val="0039AC"/>
                </a:solidFill>
              </a:rPr>
              <a:t>glacial-derived clay; however the higher</a:t>
            </a:r>
          </a:p>
          <a:p>
            <a:r>
              <a:rPr lang="en-US" dirty="0">
                <a:solidFill>
                  <a:srgbClr val="0039AC"/>
                </a:solidFill>
              </a:rPr>
              <a:t>estimate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76 </a:t>
            </a:r>
            <a:r>
              <a:rPr lang="en-US" dirty="0">
                <a:solidFill>
                  <a:srgbClr val="0039AC"/>
                </a:solidFill>
              </a:rPr>
              <a:t>might indicate basement</a:t>
            </a:r>
          </a:p>
          <a:p>
            <a:r>
              <a:rPr lang="en-US" dirty="0">
                <a:solidFill>
                  <a:srgbClr val="0039AC"/>
                </a:solidFill>
              </a:rPr>
              <a:t>rock. Unfortunately, what this exercise shows</a:t>
            </a:r>
          </a:p>
          <a:p>
            <a:r>
              <a:rPr lang="en-US" dirty="0">
                <a:solidFill>
                  <a:srgbClr val="0039AC"/>
                </a:solidFill>
              </a:rPr>
              <a:t>most clearly is that true-amplitude analyses</a:t>
            </a:r>
          </a:p>
          <a:p>
            <a:r>
              <a:rPr lang="en-US" dirty="0">
                <a:solidFill>
                  <a:srgbClr val="0039AC"/>
                </a:solidFill>
              </a:rPr>
              <a:t>are themselves ambiguous, and therefore that</a:t>
            </a:r>
          </a:p>
          <a:p>
            <a:r>
              <a:rPr lang="en-US" dirty="0">
                <a:solidFill>
                  <a:srgbClr val="0039AC"/>
                </a:solidFill>
              </a:rPr>
              <a:t>attenuation is a difficult measurement to make</a:t>
            </a:r>
          </a:p>
          <a:p>
            <a:r>
              <a:rPr lang="en-US" dirty="0">
                <a:solidFill>
                  <a:srgbClr val="0039AC"/>
                </a:solidFill>
              </a:rPr>
              <a:t>without more information on multipath effects!</a:t>
            </a:r>
          </a:p>
        </p:txBody>
      </p:sp>
    </p:spTree>
    <p:extLst>
      <p:ext uri="{BB962C8B-B14F-4D97-AF65-F5344CB8AC3E}">
        <p14:creationId xmlns:p14="http://schemas.microsoft.com/office/powerpoint/2010/main" val="170824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F03439CE-1BF4-1287-122B-1964D0CFEC21}"/>
              </a:ext>
            </a:extLst>
          </p:cNvPr>
          <p:cNvGrpSpPr/>
          <p:nvPr/>
        </p:nvGrpSpPr>
        <p:grpSpPr>
          <a:xfrm>
            <a:off x="1464764" y="873750"/>
            <a:ext cx="9262472" cy="5110500"/>
            <a:chOff x="1584182" y="345073"/>
            <a:chExt cx="9262472" cy="51105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D9014DD-F6B9-2EDB-5E88-4E72697E2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413" y="345073"/>
              <a:ext cx="8639176" cy="3740151"/>
              <a:chOff x="96" y="144"/>
              <a:chExt cx="5442" cy="2356"/>
            </a:xfrm>
          </p:grpSpPr>
          <p:pic>
            <p:nvPicPr>
              <p:cNvPr id="15" name="Picture 14" descr="Gosport">
                <a:extLst>
                  <a:ext uri="{FF2B5EF4-FFF2-40B4-BE49-F238E27FC236}">
                    <a16:creationId xmlns:a16="http://schemas.microsoft.com/office/drawing/2014/main" id="{8E32A81A-EBEB-7E93-A7FC-5F64BF3FFD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40"/>
                <a:ext cx="2739" cy="2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5" descr="Gosp2">
                <a:extLst>
                  <a:ext uri="{FF2B5EF4-FFF2-40B4-BE49-F238E27FC236}">
                    <a16:creationId xmlns:a16="http://schemas.microsoft.com/office/drawing/2014/main" id="{93F292D8-FEAF-151D-5015-937330F691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115289">
                <a:off x="2795" y="144"/>
                <a:ext cx="2743" cy="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34EE8BEE-008D-DE45-0B21-9B4AF99271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182" y="4009023"/>
              <a:ext cx="9262472" cy="144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pPr marL="0" indent="0"/>
              <a:r>
                <a:rPr lang="en-US" sz="2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The seismic data above were collected on a farm near </a:t>
              </a:r>
              <a:r>
                <a:rPr lang="en-US" sz="2200" dirty="0" err="1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Gosport</a:t>
              </a:r>
              <a:r>
                <a:rPr lang="en-US" sz="2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, IN. The</a:t>
              </a:r>
            </a:p>
            <a:p>
              <a:pPr>
                <a:buFont typeface="Arial" charset="0"/>
                <a:buNone/>
              </a:pPr>
              <a:r>
                <a:rPr lang="en-US" sz="2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  faint lines demark 0.01 s intervals; darker lines are at 0.05 s. The</a:t>
              </a:r>
            </a:p>
            <a:p>
              <a:pPr>
                <a:buFont typeface="Arial" charset="0"/>
                <a:buNone/>
              </a:pPr>
              <a:r>
                <a:rPr lang="en-US" sz="2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  geophones were placed at distances of (0,4,8,12,16,20,26,32,38,44,50</a:t>
              </a:r>
            </a:p>
            <a:p>
              <a:pPr>
                <a:buFont typeface="Arial" charset="0"/>
                <a:buNone/>
              </a:pPr>
              <a:r>
                <a:rPr lang="en-US" sz="22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   56,62,68,74,80,86,92,96,100,104,108,112,116) m from the source.</a:t>
              </a:r>
            </a:p>
          </p:txBody>
        </p:sp>
        <p:sp>
          <p:nvSpPr>
            <p:cNvPr id="19" name="Text Box 8">
              <a:extLst>
                <a:ext uri="{FF2B5EF4-FFF2-40B4-BE49-F238E27FC236}">
                  <a16:creationId xmlns:a16="http://schemas.microsoft.com/office/drawing/2014/main" id="{8C97BD68-215C-BD8B-DF74-DCC1CD1075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9763" y="912466"/>
              <a:ext cx="46679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800" dirty="0">
                  <a:solidFill>
                    <a:srgbClr val="FF0000"/>
                  </a:solidFill>
                </a:rPr>
                <a:t>0.01 s</a:t>
              </a:r>
            </a:p>
          </p:txBody>
        </p:sp>
        <p:sp>
          <p:nvSpPr>
            <p:cNvPr id="20" name="Text Box 9">
              <a:extLst>
                <a:ext uri="{FF2B5EF4-FFF2-40B4-BE49-F238E27FC236}">
                  <a16:creationId xmlns:a16="http://schemas.microsoft.com/office/drawing/2014/main" id="{37770A93-63C5-551A-5A37-EF6A69C86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9763" y="1064866"/>
              <a:ext cx="46679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800" dirty="0">
                  <a:solidFill>
                    <a:srgbClr val="FF0000"/>
                  </a:solidFill>
                </a:rPr>
                <a:t>0.02 s</a:t>
              </a:r>
            </a:p>
          </p:txBody>
        </p:sp>
        <p:sp>
          <p:nvSpPr>
            <p:cNvPr id="21" name="Text Box 10">
              <a:extLst>
                <a:ext uri="{FF2B5EF4-FFF2-40B4-BE49-F238E27FC236}">
                  <a16:creationId xmlns:a16="http://schemas.microsoft.com/office/drawing/2014/main" id="{764FBCD7-5BFE-96DE-6C87-2C9C1ED4AD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9763" y="1217266"/>
              <a:ext cx="46679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800" dirty="0">
                  <a:solidFill>
                    <a:srgbClr val="FF0000"/>
                  </a:solidFill>
                </a:rPr>
                <a:t>0.03 s</a:t>
              </a:r>
            </a:p>
          </p:txBody>
        </p:sp>
        <p:sp>
          <p:nvSpPr>
            <p:cNvPr id="22" name="Text Box 11">
              <a:extLst>
                <a:ext uri="{FF2B5EF4-FFF2-40B4-BE49-F238E27FC236}">
                  <a16:creationId xmlns:a16="http://schemas.microsoft.com/office/drawing/2014/main" id="{0F3C07B5-6227-7C58-1A8B-2F2CEC02EC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9763" y="1363971"/>
              <a:ext cx="46679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800">
                  <a:solidFill>
                    <a:srgbClr val="FF0000"/>
                  </a:solidFill>
                </a:rPr>
                <a:t>0.04 s</a:t>
              </a:r>
            </a:p>
          </p:txBody>
        </p:sp>
        <p:sp>
          <p:nvSpPr>
            <p:cNvPr id="23" name="Text Box 12">
              <a:extLst>
                <a:ext uri="{FF2B5EF4-FFF2-40B4-BE49-F238E27FC236}">
                  <a16:creationId xmlns:a16="http://schemas.microsoft.com/office/drawing/2014/main" id="{7EF74428-9381-000D-9CE4-C20D9E50A4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9763" y="1510676"/>
              <a:ext cx="466794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sz="800" dirty="0">
                  <a:solidFill>
                    <a:srgbClr val="FF0000"/>
                  </a:solidFill>
                </a:rPr>
                <a:t>0.05 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5841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64C01D4-8A54-4246-A4C4-E73B04CA9698}"/>
              </a:ext>
            </a:extLst>
          </p:cNvPr>
          <p:cNvGrpSpPr>
            <a:grpSpLocks/>
          </p:cNvGrpSpPr>
          <p:nvPr/>
        </p:nvGrpSpPr>
        <p:grpSpPr bwMode="auto">
          <a:xfrm>
            <a:off x="1776413" y="345073"/>
            <a:ext cx="8639176" cy="3740151"/>
            <a:chOff x="96" y="144"/>
            <a:chExt cx="5442" cy="2356"/>
          </a:xfrm>
        </p:grpSpPr>
        <p:pic>
          <p:nvPicPr>
            <p:cNvPr id="46" name="Picture 45" descr="Gosport">
              <a:extLst>
                <a:ext uri="{FF2B5EF4-FFF2-40B4-BE49-F238E27FC236}">
                  <a16:creationId xmlns:a16="http://schemas.microsoft.com/office/drawing/2014/main" id="{39576A69-4F3C-C54A-B678-B675931D7F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40"/>
              <a:ext cx="2739" cy="2219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6" descr="Gosp2">
              <a:extLst>
                <a:ext uri="{FF2B5EF4-FFF2-40B4-BE49-F238E27FC236}">
                  <a16:creationId xmlns:a16="http://schemas.microsoft.com/office/drawing/2014/main" id="{3A93C796-F307-7744-B528-0B0715794E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5289">
              <a:off x="2795" y="144"/>
              <a:ext cx="2743" cy="2356"/>
            </a:xfrm>
            <a:prstGeom prst="rect">
              <a:avLst/>
            </a:prstGeom>
            <a:noFill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 Box 6">
            <a:extLst>
              <a:ext uri="{FF2B5EF4-FFF2-40B4-BE49-F238E27FC236}">
                <a16:creationId xmlns:a16="http://schemas.microsoft.com/office/drawing/2014/main" id="{531137A5-6275-EE45-85CA-92F6D0298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182" y="4009023"/>
            <a:ext cx="5628336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seismic data were used to create the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1D velocity model at right (with layer 1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thickness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2.3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m, layer 2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20.6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m).</a:t>
            </a:r>
          </a:p>
          <a:p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(1)a.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Calculate the crossover distances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between the direct arrival and layer 1, 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and between layer 2 and layer 3. </a:t>
            </a:r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(1)b.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Estimate the frequency, </a:t>
            </a:r>
            <a:r>
              <a:rPr lang="en-US" sz="2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for a first arrival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from each of the three layers.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BE0DFA21-823D-414C-8972-0E1DA2C86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6117" y="48211"/>
            <a:ext cx="6401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</a:rPr>
              <a:t>Lab 2: Attenuation, </a:t>
            </a:r>
            <a:r>
              <a:rPr lang="en-US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</a:rPr>
              <a:t>Gosport</a:t>
            </a:r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</a:rPr>
              <a:t> Indiana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 Black" charset="0"/>
            </a:endParaRP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1FA7F97F-0FEC-174A-B056-3DAFC584E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912466"/>
            <a:ext cx="46679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dirty="0">
                <a:solidFill>
                  <a:srgbClr val="FF0000"/>
                </a:solidFill>
              </a:rPr>
              <a:t>0.01 s</a:t>
            </a:r>
          </a:p>
        </p:txBody>
      </p:sp>
      <p:sp>
        <p:nvSpPr>
          <p:cNvPr id="41" name="Text Box 9">
            <a:extLst>
              <a:ext uri="{FF2B5EF4-FFF2-40B4-BE49-F238E27FC236}">
                <a16:creationId xmlns:a16="http://schemas.microsoft.com/office/drawing/2014/main" id="{F8E8EE5A-B673-6148-B2C0-C4234BEE0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1064866"/>
            <a:ext cx="46679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dirty="0">
                <a:solidFill>
                  <a:srgbClr val="FF0000"/>
                </a:solidFill>
              </a:rPr>
              <a:t>0.02 s</a:t>
            </a:r>
          </a:p>
        </p:txBody>
      </p:sp>
      <p:sp>
        <p:nvSpPr>
          <p:cNvPr id="43" name="Text Box 10">
            <a:extLst>
              <a:ext uri="{FF2B5EF4-FFF2-40B4-BE49-F238E27FC236}">
                <a16:creationId xmlns:a16="http://schemas.microsoft.com/office/drawing/2014/main" id="{FB89244D-4AA4-AA42-A8C9-C70CBE0BA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1217266"/>
            <a:ext cx="46679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dirty="0">
                <a:solidFill>
                  <a:srgbClr val="FF0000"/>
                </a:solidFill>
              </a:rPr>
              <a:t>0.03 s</a:t>
            </a:r>
          </a:p>
        </p:txBody>
      </p:sp>
      <p:sp>
        <p:nvSpPr>
          <p:cNvPr id="44" name="Text Box 11">
            <a:extLst>
              <a:ext uri="{FF2B5EF4-FFF2-40B4-BE49-F238E27FC236}">
                <a16:creationId xmlns:a16="http://schemas.microsoft.com/office/drawing/2014/main" id="{A58D5D6F-8ABC-1B43-A1DB-55A98434D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1363971"/>
            <a:ext cx="46679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>
                <a:solidFill>
                  <a:srgbClr val="FF0000"/>
                </a:solidFill>
              </a:rPr>
              <a:t>0.04 s</a:t>
            </a:r>
          </a:p>
        </p:txBody>
      </p:sp>
      <p:sp>
        <p:nvSpPr>
          <p:cNvPr id="45" name="Text Box 12">
            <a:extLst>
              <a:ext uri="{FF2B5EF4-FFF2-40B4-BE49-F238E27FC236}">
                <a16:creationId xmlns:a16="http://schemas.microsoft.com/office/drawing/2014/main" id="{C1B6A5DA-68C6-7A4B-B39C-DA2E70563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763" y="1510676"/>
            <a:ext cx="46679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800" dirty="0">
                <a:solidFill>
                  <a:srgbClr val="FF0000"/>
                </a:solidFill>
              </a:rPr>
              <a:t>0.05 s</a:t>
            </a:r>
          </a:p>
        </p:txBody>
      </p:sp>
      <p:pic>
        <p:nvPicPr>
          <p:cNvPr id="2" name="Picture 1" descr="Gosp_xsec">
            <a:extLst>
              <a:ext uri="{FF2B5EF4-FFF2-40B4-BE49-F238E27FC236}">
                <a16:creationId xmlns:a16="http://schemas.microsoft.com/office/drawing/2014/main" id="{6DD8AE97-3496-2C40-3BFB-AC9B1E660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457" y="3193380"/>
            <a:ext cx="3314700" cy="347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962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Gosport">
            <a:extLst>
              <a:ext uri="{FF2B5EF4-FFF2-40B4-BE49-F238E27FC236}">
                <a16:creationId xmlns:a16="http://schemas.microsoft.com/office/drawing/2014/main" id="{CD467350-1875-124D-808B-6B70DDA78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132681"/>
            <a:ext cx="8637588" cy="321310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4">
            <a:extLst>
              <a:ext uri="{FF2B5EF4-FFF2-40B4-BE49-F238E27FC236}">
                <a16:creationId xmlns:a16="http://schemas.microsoft.com/office/drawing/2014/main" id="{F2B3D1B5-9CF8-4C46-86EE-7788DCEDB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600" y="4460081"/>
            <a:ext cx="1004480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Subtleties</a:t>
            </a:r>
            <a:r>
              <a:rPr lang="en-US" dirty="0">
                <a:solidFill>
                  <a:srgbClr val="0039AC"/>
                </a:solidFill>
              </a:rPr>
              <a:t>: The direct arrival (geophones 1-2) is difficult to see on this </a:t>
            </a:r>
          </a:p>
          <a:p>
            <a:r>
              <a:rPr lang="en-US" dirty="0">
                <a:solidFill>
                  <a:srgbClr val="0039AC"/>
                </a:solidFill>
              </a:rPr>
              <a:t>plot, and I steered some of you astray by suggesting that you use the</a:t>
            </a:r>
          </a:p>
          <a:p>
            <a:r>
              <a:rPr lang="en-US" dirty="0">
                <a:solidFill>
                  <a:srgbClr val="0039AC"/>
                </a:solidFill>
              </a:rPr>
              <a:t>arrival at geophone 3 to get the frequency of the direct arrival (that is</a:t>
            </a:r>
          </a:p>
          <a:p>
            <a:r>
              <a:rPr lang="en-US" dirty="0">
                <a:solidFill>
                  <a:srgbClr val="0039AC"/>
                </a:solidFill>
              </a:rPr>
              <a:t>probably an interference pattern between the direct and first refraction</a:t>
            </a:r>
          </a:p>
          <a:p>
            <a:r>
              <a:rPr lang="en-US" dirty="0">
                <a:solidFill>
                  <a:srgbClr val="0039AC"/>
                </a:solidFill>
              </a:rPr>
              <a:t>arrivals). However I did not penalize anyone for using that to estimate</a:t>
            </a:r>
          </a:p>
          <a:p>
            <a:r>
              <a:rPr lang="en-US" dirty="0">
                <a:solidFill>
                  <a:srgbClr val="0039AC"/>
                </a:solidFill>
              </a:rPr>
              <a:t>frequency.</a:t>
            </a:r>
          </a:p>
        </p:txBody>
      </p:sp>
      <p:sp>
        <p:nvSpPr>
          <p:cNvPr id="40" name="Line 5">
            <a:extLst>
              <a:ext uri="{FF2B5EF4-FFF2-40B4-BE49-F238E27FC236}">
                <a16:creationId xmlns:a16="http://schemas.microsoft.com/office/drawing/2014/main" id="{6D1ED687-374A-9140-92ED-392C0B8809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1515269"/>
            <a:ext cx="8388350" cy="112712"/>
          </a:xfrm>
          <a:prstGeom prst="line">
            <a:avLst/>
          </a:prstGeom>
          <a:noFill/>
          <a:ln w="95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Line 6">
            <a:extLst>
              <a:ext uri="{FF2B5EF4-FFF2-40B4-BE49-F238E27FC236}">
                <a16:creationId xmlns:a16="http://schemas.microsoft.com/office/drawing/2014/main" id="{09DFAB7A-CC44-344B-B4F9-DFB7814714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1853406"/>
            <a:ext cx="8388350" cy="112713"/>
          </a:xfrm>
          <a:prstGeom prst="line">
            <a:avLst/>
          </a:prstGeom>
          <a:noFill/>
          <a:ln w="95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2" name="Line 7">
            <a:extLst>
              <a:ext uri="{FF2B5EF4-FFF2-40B4-BE49-F238E27FC236}">
                <a16:creationId xmlns:a16="http://schemas.microsoft.com/office/drawing/2014/main" id="{86C5767D-07F6-B34D-9790-77CDF811E7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2193131"/>
            <a:ext cx="8388350" cy="112713"/>
          </a:xfrm>
          <a:prstGeom prst="line">
            <a:avLst/>
          </a:prstGeom>
          <a:noFill/>
          <a:ln w="95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3" name="Line 8">
            <a:extLst>
              <a:ext uri="{FF2B5EF4-FFF2-40B4-BE49-F238E27FC236}">
                <a16:creationId xmlns:a16="http://schemas.microsoft.com/office/drawing/2014/main" id="{1ECA41C3-2D94-FF41-A3E4-CB4E300B8D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2532856"/>
            <a:ext cx="8388350" cy="112713"/>
          </a:xfrm>
          <a:prstGeom prst="line">
            <a:avLst/>
          </a:prstGeom>
          <a:noFill/>
          <a:ln w="95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Line 9">
            <a:extLst>
              <a:ext uri="{FF2B5EF4-FFF2-40B4-BE49-F238E27FC236}">
                <a16:creationId xmlns:a16="http://schemas.microsoft.com/office/drawing/2014/main" id="{368C9F5C-B911-FA49-B1E9-A3A74ECBEF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2872581"/>
            <a:ext cx="8388350" cy="112713"/>
          </a:xfrm>
          <a:prstGeom prst="line">
            <a:avLst/>
          </a:prstGeom>
          <a:noFill/>
          <a:ln w="95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5" name="Line 10">
            <a:extLst>
              <a:ext uri="{FF2B5EF4-FFF2-40B4-BE49-F238E27FC236}">
                <a16:creationId xmlns:a16="http://schemas.microsoft.com/office/drawing/2014/main" id="{D1496183-66A7-604F-AFBE-0ECEDD012F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3550444"/>
            <a:ext cx="8388350" cy="112712"/>
          </a:xfrm>
          <a:prstGeom prst="line">
            <a:avLst/>
          </a:prstGeom>
          <a:noFill/>
          <a:ln w="95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6" name="Line 11">
            <a:extLst>
              <a:ext uri="{FF2B5EF4-FFF2-40B4-BE49-F238E27FC236}">
                <a16:creationId xmlns:a16="http://schemas.microsoft.com/office/drawing/2014/main" id="{B2CC8D0D-6C55-3042-BF5B-AD1F772F8C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3890169"/>
            <a:ext cx="8388350" cy="112712"/>
          </a:xfrm>
          <a:prstGeom prst="line">
            <a:avLst/>
          </a:prstGeom>
          <a:noFill/>
          <a:ln w="95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7" name="Line 12">
            <a:extLst>
              <a:ext uri="{FF2B5EF4-FFF2-40B4-BE49-F238E27FC236}">
                <a16:creationId xmlns:a16="http://schemas.microsoft.com/office/drawing/2014/main" id="{5E8FC640-1473-3749-88E1-EEABBA9737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4229894"/>
            <a:ext cx="8388350" cy="112712"/>
          </a:xfrm>
          <a:prstGeom prst="line">
            <a:avLst/>
          </a:prstGeom>
          <a:noFill/>
          <a:ln w="95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9" name="Line 21">
            <a:extLst>
              <a:ext uri="{FF2B5EF4-FFF2-40B4-BE49-F238E27FC236}">
                <a16:creationId xmlns:a16="http://schemas.microsoft.com/office/drawing/2014/main" id="{CAADA8CE-9E99-1F45-85C7-51FC4F2127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3210719"/>
            <a:ext cx="8388350" cy="112712"/>
          </a:xfrm>
          <a:prstGeom prst="line">
            <a:avLst/>
          </a:prstGeom>
          <a:noFill/>
          <a:ln w="9525">
            <a:solidFill>
              <a:srgbClr val="FF0300"/>
            </a:solidFill>
            <a:round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noFill/>
              </a14:hiddenFill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AC1473C-E500-9A44-90CE-82E96A16F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50" y="1591469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E8F0EC0-90F8-C34E-8E35-752AE300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877" y="1924844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D0CE6D3-0761-9D4E-B493-662D4832F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086769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0AFF131-C58C-5148-9B39-1BB33801B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229644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C500212-28A4-9D44-91B4-4A0505AF6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334419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44319D7B-05C9-CD4F-BB43-4924BC66F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325" y="2439194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81F6BE1-FCBA-B04F-A4E7-09C286C6B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486819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99D2749-E9D5-B642-92B5-639B3DB99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0" y="2591594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27DC985-E467-7F45-B8D4-16F309317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700" y="2763044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41077C75-810D-2F42-BFB5-7F7E1DA6A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2915444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7D6FD11-CF97-E04E-8EDA-47FB077AF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3550" y="3124994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03B3C70-9F79-8A49-BEA0-89AABB2CA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6025" y="3153569"/>
            <a:ext cx="76200" cy="76200"/>
          </a:xfrm>
          <a:prstGeom prst="ellipse">
            <a:avLst/>
          </a:prstGeom>
          <a:solidFill>
            <a:srgbClr val="FF0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2" name="Text Box 34">
            <a:extLst>
              <a:ext uri="{FF2B5EF4-FFF2-40B4-BE49-F238E27FC236}">
                <a16:creationId xmlns:a16="http://schemas.microsoft.com/office/drawing/2014/main" id="{B45B870F-9BFE-9649-B7E1-F344E04A7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600" y="115094"/>
            <a:ext cx="993733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Hints</a:t>
            </a:r>
            <a:r>
              <a:rPr lang="en-US" dirty="0">
                <a:solidFill>
                  <a:srgbClr val="0039AC"/>
                </a:solidFill>
              </a:rPr>
              <a:t>: Helps to blow up to large scale; more accurate if you create and</a:t>
            </a:r>
          </a:p>
          <a:p>
            <a:r>
              <a:rPr lang="en-US" dirty="0">
                <a:solidFill>
                  <a:srgbClr val="0039AC"/>
                </a:solidFill>
              </a:rPr>
              <a:t>use a ruler…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8002BA-7E15-1E16-12C2-68CDF09A24E7}"/>
              </a:ext>
            </a:extLst>
          </p:cNvPr>
          <p:cNvGrpSpPr/>
          <p:nvPr/>
        </p:nvGrpSpPr>
        <p:grpSpPr>
          <a:xfrm>
            <a:off x="2599513" y="2277271"/>
            <a:ext cx="69448" cy="356152"/>
            <a:chOff x="2599513" y="2277271"/>
            <a:chExt cx="69448" cy="35615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6F905DC-75C3-9C40-9DEB-6FC4A38DCE6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600865" y="2277271"/>
              <a:ext cx="20" cy="356152"/>
              <a:chOff x="540" y="518"/>
              <a:chExt cx="20" cy="96"/>
            </a:xfrm>
          </p:grpSpPr>
          <p:sp>
            <p:nvSpPr>
              <p:cNvPr id="63" name="Line 14">
                <a:extLst>
                  <a:ext uri="{FF2B5EF4-FFF2-40B4-BE49-F238E27FC236}">
                    <a16:creationId xmlns:a16="http://schemas.microsoft.com/office/drawing/2014/main" id="{285FC8AD-596F-CE4D-A16D-664E016D49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" y="522"/>
                <a:ext cx="0" cy="92"/>
              </a:xfrm>
              <a:prstGeom prst="line">
                <a:avLst/>
              </a:prstGeom>
              <a:noFill/>
              <a:ln w="25400">
                <a:solidFill>
                  <a:srgbClr val="0CE3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4" name="Line 15">
                <a:extLst>
                  <a:ext uri="{FF2B5EF4-FFF2-40B4-BE49-F238E27FC236}">
                    <a16:creationId xmlns:a16="http://schemas.microsoft.com/office/drawing/2014/main" id="{3A33F0C9-A522-9A4A-9E0F-604C2D2F60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" y="518"/>
                <a:ext cx="20" cy="0"/>
              </a:xfrm>
              <a:prstGeom prst="line">
                <a:avLst/>
              </a:prstGeom>
              <a:noFill/>
              <a:ln w="25400">
                <a:solidFill>
                  <a:srgbClr val="0CE3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" name="Line 16">
                <a:extLst>
                  <a:ext uri="{FF2B5EF4-FFF2-40B4-BE49-F238E27FC236}">
                    <a16:creationId xmlns:a16="http://schemas.microsoft.com/office/drawing/2014/main" id="{09D4CC78-AAF1-B248-BA02-7D5CA91B4A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" y="536"/>
                <a:ext cx="20" cy="0"/>
              </a:xfrm>
              <a:prstGeom prst="line">
                <a:avLst/>
              </a:prstGeom>
              <a:noFill/>
              <a:ln w="25400">
                <a:solidFill>
                  <a:srgbClr val="0CE3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6" name="Line 17">
                <a:extLst>
                  <a:ext uri="{FF2B5EF4-FFF2-40B4-BE49-F238E27FC236}">
                    <a16:creationId xmlns:a16="http://schemas.microsoft.com/office/drawing/2014/main" id="{FD73F202-0C2D-E541-A42A-FBE44CE5E5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" y="554"/>
                <a:ext cx="20" cy="0"/>
              </a:xfrm>
              <a:prstGeom prst="line">
                <a:avLst/>
              </a:prstGeom>
              <a:noFill/>
              <a:ln w="25400">
                <a:solidFill>
                  <a:srgbClr val="0CE3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7" name="Line 18">
                <a:extLst>
                  <a:ext uri="{FF2B5EF4-FFF2-40B4-BE49-F238E27FC236}">
                    <a16:creationId xmlns:a16="http://schemas.microsoft.com/office/drawing/2014/main" id="{230A40E9-89C5-B14C-9322-F3400D7417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" y="573"/>
                <a:ext cx="20" cy="0"/>
              </a:xfrm>
              <a:prstGeom prst="line">
                <a:avLst/>
              </a:prstGeom>
              <a:noFill/>
              <a:ln w="25400">
                <a:solidFill>
                  <a:srgbClr val="0CE3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8" name="Line 19">
                <a:extLst>
                  <a:ext uri="{FF2B5EF4-FFF2-40B4-BE49-F238E27FC236}">
                    <a16:creationId xmlns:a16="http://schemas.microsoft.com/office/drawing/2014/main" id="{B28D1FFA-7B04-6A42-905B-32D7404CCC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" y="591"/>
                <a:ext cx="20" cy="0"/>
              </a:xfrm>
              <a:prstGeom prst="line">
                <a:avLst/>
              </a:prstGeom>
              <a:noFill/>
              <a:ln w="25400">
                <a:solidFill>
                  <a:srgbClr val="0CE3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9" name="Line 20">
                <a:extLst>
                  <a:ext uri="{FF2B5EF4-FFF2-40B4-BE49-F238E27FC236}">
                    <a16:creationId xmlns:a16="http://schemas.microsoft.com/office/drawing/2014/main" id="{7483FE7C-C536-C249-9CAE-F12C66D4A0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0" y="610"/>
                <a:ext cx="20" cy="0"/>
              </a:xfrm>
              <a:prstGeom prst="line">
                <a:avLst/>
              </a:prstGeom>
              <a:noFill/>
              <a:ln w="25400">
                <a:solidFill>
                  <a:srgbClr val="0CE3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lc="http://schemas.openxmlformats.org/drawingml/2006/lockedCanvas"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lc="http://schemas.openxmlformats.org/drawingml/2006/lockedCanvas"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8EC5BAF-04DC-6A1A-FBDE-607A501AFA17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291329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859AE35-CD85-1A7E-B033-CB824C7880B5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358591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F002364-1BCA-05DF-35B9-4F86A17CE889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425853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DDCD1A7-B4A0-C577-5DE2-586C98E9D114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493115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C6BA753-69C2-ADB7-B9B4-DC92AB1CCDFB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560377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452D3C1-B76B-F8E3-8957-F1031999E836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594008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15FE601-7E9C-A418-99DE-30F1D17AF32B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627636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A0E6530-263C-4EC8-00F8-A43B95F03C8A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392222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0DFDAC5-4F59-48A0-28B9-E3F2519B3878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324960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68F3753-30AE-E733-4001-4AF2ACB3F3EA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459484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32D672F-9C8F-84D2-B835-DDA1E5F5B251}"/>
                </a:ext>
              </a:extLst>
            </p:cNvPr>
            <p:cNvCxnSpPr>
              <a:cxnSpLocks/>
            </p:cNvCxnSpPr>
            <p:nvPr/>
          </p:nvCxnSpPr>
          <p:spPr>
            <a:xfrm>
              <a:off x="2599513" y="2526746"/>
              <a:ext cx="69448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2903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189B7F-11B9-01FC-246A-C32CD13CA4CA}"/>
                  </a:ext>
                </a:extLst>
              </p:cNvPr>
              <p:cNvSpPr txBox="1"/>
              <p:nvPr/>
            </p:nvSpPr>
            <p:spPr>
              <a:xfrm>
                <a:off x="821159" y="242827"/>
                <a:ext cx="10549683" cy="6394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1.a. The crossover distance between the direct arrival and the first refraction</a:t>
                </a:r>
              </a:p>
              <a:p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given by                        , which in this case will use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2.3 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465 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m/s,</a:t>
                </a:r>
              </a:p>
              <a:p>
                <a:endParaRPr lang="en-US" sz="2400" dirty="0">
                  <a:solidFill>
                    <a:srgbClr val="0039A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1330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m/s. Plugging in those values,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6.63 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 (i.e., between</a:t>
                </a:r>
              </a:p>
              <a:p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geophones 11L and 10L, but nearer geophone 10L). For the crossover</a:t>
                </a:r>
              </a:p>
              <a:p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distance separating the two refracted arrivals, you were given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𝑐𝑜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the relation:</a:t>
                </a:r>
              </a:p>
              <a:p>
                <a:endParaRPr lang="en-US" sz="2400" dirty="0">
                  <a:solidFill>
                    <a:srgbClr val="0039A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Here,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20.6 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 and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3510 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m/s giving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0.03847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0.00927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0.000752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and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0.000285 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62.53 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m, slightly beyond geophone</a:t>
                </a:r>
              </a:p>
              <a:p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12R.</a:t>
                </a:r>
              </a:p>
              <a:p>
                <a:endParaRPr lang="en-US" sz="1200" dirty="0">
                  <a:solidFill>
                    <a:srgbClr val="0039A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1.b. The periods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are about 6.9 </a:t>
                </a:r>
                <a:r>
                  <a:rPr lang="en-US" sz="2400" dirty="0" err="1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ms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the direct, 4.3 </a:t>
                </a:r>
                <a:r>
                  <a:rPr lang="en-US" sz="2400" dirty="0" err="1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ms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the first</a:t>
                </a:r>
              </a:p>
              <a:p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refraction and 6.9 </a:t>
                </a:r>
                <a:r>
                  <a:rPr lang="en-US" sz="2400" dirty="0" err="1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ms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for the second refraction, giving frequencies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145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230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145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Hz respectively. (However, I also accepted periods of </a:t>
                </a:r>
              </a:p>
              <a:p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~ 17 </a:t>
                </a:r>
                <a:r>
                  <a:rPr lang="en-US" sz="2400" dirty="0" err="1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ms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corresponding to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58 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Hz for the direct </a:t>
                </a:r>
                <a:r>
                  <a:rPr lang="en-US" sz="2400" dirty="0" err="1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arival</a:t>
                </a:r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after I steered</a:t>
                </a:r>
              </a:p>
              <a:p>
                <a:r>
                  <a:rPr lang="en-US" sz="24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some of you astray!)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1189B7F-11B9-01FC-246A-C32CD13CA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59" y="242827"/>
                <a:ext cx="10549683" cy="6394443"/>
              </a:xfrm>
              <a:prstGeom prst="rect">
                <a:avLst/>
              </a:prstGeom>
              <a:blipFill>
                <a:blip r:embed="rId2"/>
                <a:stretch>
                  <a:fillRect l="-841" t="-794"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8252A83-3EA8-5E08-3408-098E811A8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807" y="602670"/>
            <a:ext cx="1808163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:mc="http://schemas.openxmlformats.org/markup-compatibility/2006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mc="http://schemas.openxmlformats.org/markup-compatibility/2006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670581A-572E-60F8-44F2-4BF5D01B0DC6}"/>
              </a:ext>
            </a:extLst>
          </p:cNvPr>
          <p:cNvGrpSpPr/>
          <p:nvPr/>
        </p:nvGrpSpPr>
        <p:grpSpPr>
          <a:xfrm>
            <a:off x="4822866" y="2456679"/>
            <a:ext cx="5740102" cy="835025"/>
            <a:chOff x="3348048" y="2698040"/>
            <a:chExt cx="5740102" cy="8350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7C4857-E532-442A-212B-B457DFAA83E4}"/>
                </a:ext>
              </a:extLst>
            </p:cNvPr>
            <p:cNvGrpSpPr/>
            <p:nvPr/>
          </p:nvGrpSpPr>
          <p:grpSpPr>
            <a:xfrm>
              <a:off x="3348048" y="2698040"/>
              <a:ext cx="5740102" cy="835025"/>
              <a:chOff x="3348048" y="2698040"/>
              <a:chExt cx="5740102" cy="835025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158749C-8346-3E5B-6240-18E48A2B61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69"/>
              <a:stretch/>
            </p:blipFill>
            <p:spPr bwMode="auto">
              <a:xfrm>
                <a:off x="5259220" y="2698040"/>
                <a:ext cx="3828930" cy="835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mc="http://schemas.openxmlformats.org/markup-compatibility/2006" xmlns:a14="http://schemas.microsoft.com/office/drawing/2010/main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mc="http://schemas.openxmlformats.org/markup-compatibility/2006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mc="http://schemas.openxmlformats.org/markup-compatibility/2006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1800CC1-4846-6CFF-D24B-BFECEB5B27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473"/>
              <a:stretch/>
            </p:blipFill>
            <p:spPr bwMode="auto">
              <a:xfrm>
                <a:off x="3348048" y="2701215"/>
                <a:ext cx="1913057" cy="83185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mc="http://schemas.openxmlformats.org/markup-compatibility/2006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9D7BA0-346E-8522-6D01-551CBBCDDDE2}"/>
                </a:ext>
              </a:extLst>
            </p:cNvPr>
            <p:cNvSpPr txBox="1"/>
            <p:nvPr/>
          </p:nvSpPr>
          <p:spPr>
            <a:xfrm>
              <a:off x="4077882" y="2906309"/>
              <a:ext cx="2616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787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7EBC0446-171B-1F42-8BC2-B2DFDF030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784" y="511287"/>
            <a:ext cx="933986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amplitudes of each first arrival were measured and are shown below.</a:t>
            </a:r>
          </a:p>
          <a:p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(2)a.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Are these amplitudes consistent with what you might expect given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crossover distances? Why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 why not?</a:t>
            </a:r>
          </a:p>
        </p:txBody>
      </p:sp>
      <p:pic>
        <p:nvPicPr>
          <p:cNvPr id="6" name="Picture 5" descr="GospA">
            <a:extLst>
              <a:ext uri="{FF2B5EF4-FFF2-40B4-BE49-F238E27FC236}">
                <a16:creationId xmlns:a16="http://schemas.microsoft.com/office/drawing/2014/main" id="{19777B70-E0C6-BE46-8CDE-44385884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28" y="1592977"/>
            <a:ext cx="6227763" cy="504825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8E2563D3-D8C0-3A4A-9F4D-95A4430E3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8428" y="2023354"/>
            <a:ext cx="4216219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amplitudes are given to you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an Xcel spreadsheet on the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course website. </a:t>
            </a:r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(2)b.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 column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 of the spreadsheet, calculate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geometrical spreading for 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each arrival, assuming </a:t>
            </a:r>
            <a:r>
              <a:rPr lang="en-US" sz="22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aseline="-25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200" dirty="0">
                <a:solidFill>
                  <a:srgbClr val="0039AC"/>
                </a:solidFill>
              </a:rPr>
              <a:t>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 the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amplitude required to get the 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observed amplitude at the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distance </a:t>
            </a:r>
            <a:r>
              <a:rPr lang="en-US" sz="22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dirty="0">
                <a:solidFill>
                  <a:srgbClr val="0039AC"/>
                </a:solidFill>
              </a:rPr>
              <a:t>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of the first (nearest to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source) geophone that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measures a first arrival from a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given layer.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2D1E6CA6-3EF9-BB4F-9645-71ED8B525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1107" y="146765"/>
            <a:ext cx="63736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</a:rPr>
              <a:t>Lab 2: Amplitudes from observations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57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spA">
            <a:extLst>
              <a:ext uri="{FF2B5EF4-FFF2-40B4-BE49-F238E27FC236}">
                <a16:creationId xmlns:a16="http://schemas.microsoft.com/office/drawing/2014/main" id="{19777B70-E0C6-BE46-8CDE-44385884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3" y="1488804"/>
            <a:ext cx="6227763" cy="5048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5">
            <a:extLst>
              <a:ext uri="{FF2B5EF4-FFF2-40B4-BE49-F238E27FC236}">
                <a16:creationId xmlns:a16="http://schemas.microsoft.com/office/drawing/2014/main" id="{46BD6D4A-D033-AEE1-9148-86B38DBBE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345" y="344383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300"/>
                </a:solidFill>
                <a:latin typeface="Arial Black" charset="0"/>
              </a:rPr>
              <a:t>X</a:t>
            </a:r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DB692F6B-6289-1BB2-CF8B-C7EF81DD7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404" y="4550779"/>
            <a:ext cx="42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300"/>
                </a:solidFill>
                <a:latin typeface="Arial Black" charset="0"/>
              </a:rPr>
              <a:t>X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A53C326F-1207-D42F-2C28-B6D5DE0D4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068" y="395540"/>
            <a:ext cx="933986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amplitudes of each first arrival were measured and are shown below.</a:t>
            </a:r>
          </a:p>
          <a:p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(2)a.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Are these amplitudes consistent with what you might expect given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crossover distances? Why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 why not?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8111979-F4ED-6F8E-C0BB-A3AC9E738B20}"/>
              </a:ext>
            </a:extLst>
          </p:cNvPr>
          <p:cNvCxnSpPr/>
          <p:nvPr/>
        </p:nvCxnSpPr>
        <p:spPr>
          <a:xfrm flipV="1">
            <a:off x="1041726" y="1776714"/>
            <a:ext cx="0" cy="4421529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68DC1F-38A2-12F9-87EB-730529758E15}"/>
              </a:ext>
            </a:extLst>
          </p:cNvPr>
          <p:cNvCxnSpPr/>
          <p:nvPr/>
        </p:nvCxnSpPr>
        <p:spPr>
          <a:xfrm flipV="1">
            <a:off x="3671088" y="1778645"/>
            <a:ext cx="0" cy="4421529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0294EC6-2881-F7C5-8AA0-2BB70C48B931}"/>
              </a:ext>
            </a:extLst>
          </p:cNvPr>
          <p:cNvSpPr txBox="1"/>
          <p:nvPr/>
        </p:nvSpPr>
        <p:spPr>
          <a:xfrm>
            <a:off x="6436812" y="1754090"/>
            <a:ext cx="542328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2.a. The amplitude patterns do show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strong pattern of variations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consistent with the interpretation that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amplitudes between crossovers reflect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arrivals with different travel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paths. Neglecting amplitudes nearest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crossover distances, which are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clearly “outliers” reflecting multipath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effects, amplitude change 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1/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direct arrival,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1/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first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refraction,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1/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second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refraction!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94D4121-229C-F9B0-FDDA-0D4039A6FD56}"/>
              </a:ext>
            </a:extLst>
          </p:cNvPr>
          <p:cNvSpPr/>
          <p:nvPr/>
        </p:nvSpPr>
        <p:spPr>
          <a:xfrm>
            <a:off x="1803360" y="1835496"/>
            <a:ext cx="1651462" cy="133419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39AC"/>
                </a:solidFill>
              </a:rPr>
              <a:t>Amplitudes of multipath arrivals near crossover distances!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577C9AF-9558-FEE7-FA77-9C9723FFAD2D}"/>
              </a:ext>
            </a:extLst>
          </p:cNvPr>
          <p:cNvCxnSpPr>
            <a:cxnSpLocks/>
          </p:cNvCxnSpPr>
          <p:nvPr/>
        </p:nvCxnSpPr>
        <p:spPr>
          <a:xfrm flipH="1">
            <a:off x="1192108" y="3107803"/>
            <a:ext cx="688747" cy="5316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D65A0E6-87C5-BB55-BEDA-6BDCE1DF402C}"/>
              </a:ext>
            </a:extLst>
          </p:cNvPr>
          <p:cNvCxnSpPr>
            <a:cxnSpLocks/>
          </p:cNvCxnSpPr>
          <p:nvPr/>
        </p:nvCxnSpPr>
        <p:spPr>
          <a:xfrm>
            <a:off x="3238596" y="3169689"/>
            <a:ext cx="384283" cy="146018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401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spA">
            <a:extLst>
              <a:ext uri="{FF2B5EF4-FFF2-40B4-BE49-F238E27FC236}">
                <a16:creationId xmlns:a16="http://schemas.microsoft.com/office/drawing/2014/main" id="{19777B70-E0C6-BE46-8CDE-443858842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5"/>
          <a:stretch/>
        </p:blipFill>
        <p:spPr bwMode="auto">
          <a:xfrm>
            <a:off x="976228" y="740780"/>
            <a:ext cx="6227763" cy="4870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2D1E6CA6-3EF9-BB4F-9645-71ED8B525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1107" y="146765"/>
            <a:ext cx="63736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charset="0"/>
              </a:rPr>
              <a:t>Lab 2: Amplitudes from observations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 Black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373665-E944-EF42-11AD-43DE20FA250E}"/>
              </a:ext>
            </a:extLst>
          </p:cNvPr>
          <p:cNvPicPr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245" y="657806"/>
            <a:ext cx="6782401" cy="5096091"/>
          </a:xfrm>
          <a:prstGeom prst="rect">
            <a:avLst/>
          </a:prstGeom>
        </p:spPr>
      </p:pic>
      <p:pic>
        <p:nvPicPr>
          <p:cNvPr id="9" name="Picture 8" descr="A screenshot of a table&#10;&#10;Description automatically generated">
            <a:extLst>
              <a:ext uri="{FF2B5EF4-FFF2-40B4-BE49-F238E27FC236}">
                <a16:creationId xmlns:a16="http://schemas.microsoft.com/office/drawing/2014/main" id="{9C648CFD-06B0-C611-6782-45739A26E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0253" y="657806"/>
            <a:ext cx="2044700" cy="490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8E2563D3-D8C0-3A4A-9F4D-95A4430E3D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5999" y="993211"/>
                <a:ext cx="4032322" cy="4375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2200" dirty="0">
                    <a:solidFill>
                      <a:srgbClr val="0039AC"/>
                    </a:solidFill>
                  </a:rPr>
                  <a:t>2.b. The predicted</a:t>
                </a:r>
              </a:p>
              <a:p>
                <a:r>
                  <a:rPr lang="en-US" sz="2200" dirty="0">
                    <a:solidFill>
                      <a:srgbClr val="0039AC"/>
                    </a:solidFill>
                  </a:rPr>
                  <a:t>geometrical spreading</a:t>
                </a:r>
              </a:p>
              <a:p>
                <a:r>
                  <a:rPr lang="en-US" sz="2200" dirty="0">
                    <a:solidFill>
                      <a:srgbClr val="0039AC"/>
                    </a:solidFill>
                  </a:rPr>
                  <a:t>is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200" dirty="0">
                    <a:solidFill>
                      <a:srgbClr val="0039AC"/>
                    </a:solidFill>
                  </a:rPr>
                  <a:t> for the direct</a:t>
                </a:r>
              </a:p>
              <a:p>
                <a:r>
                  <a:rPr lang="en-US" sz="2200" dirty="0">
                    <a:solidFill>
                      <a:srgbClr val="0039AC"/>
                    </a:solidFill>
                  </a:rPr>
                  <a:t>arrival and </a:t>
                </a:r>
                <a:r>
                  <a:rPr lang="en-US" sz="2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rad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39AC"/>
                    </a:solidFill>
                  </a:rPr>
                  <a:t>for each</a:t>
                </a:r>
              </a:p>
              <a:p>
                <a:r>
                  <a:rPr lang="en-US" sz="2200" dirty="0">
                    <a:solidFill>
                      <a:srgbClr val="0039AC"/>
                    </a:solidFill>
                  </a:rPr>
                  <a:t>of the refracted arrivals.</a:t>
                </a:r>
              </a:p>
              <a:p>
                <a:r>
                  <a:rPr lang="en-US" sz="2200" dirty="0">
                    <a:solidFill>
                      <a:srgbClr val="0039AC"/>
                    </a:solidFill>
                  </a:rPr>
                  <a:t>(This can be achieved in</a:t>
                </a:r>
              </a:p>
              <a:p>
                <a:r>
                  <a:rPr lang="en-US" sz="2200" dirty="0">
                    <a:solidFill>
                      <a:srgbClr val="0039AC"/>
                    </a:solidFill>
                  </a:rPr>
                  <a:t>Excel using formulas:</a:t>
                </a:r>
              </a:p>
              <a:p>
                <a:r>
                  <a:rPr lang="en-US" sz="2000" dirty="0">
                    <a:solidFill>
                      <a:schemeClr val="tx2"/>
                    </a:solidFill>
                    <a:latin typeface="+mn-lt"/>
                  </a:rPr>
                  <a:t>=$C$2/B3</a:t>
                </a:r>
                <a:r>
                  <a:rPr lang="en-US" sz="2200" dirty="0">
                    <a:solidFill>
                      <a:srgbClr val="0039AC"/>
                    </a:solidFill>
                  </a:rPr>
                  <a:t> for the direct;</a:t>
                </a:r>
              </a:p>
              <a:p>
                <a:r>
                  <a:rPr lang="en-US" sz="1800" dirty="0">
                    <a:solidFill>
                      <a:schemeClr val="tx2"/>
                    </a:solidFill>
                    <a:latin typeface="+mn-lt"/>
                  </a:rPr>
                  <a:t>=$C$4*SQRT($B$4)/SQRT(Bn)</a:t>
                </a:r>
              </a:p>
              <a:p>
                <a:r>
                  <a:rPr lang="en-US" sz="2200" dirty="0">
                    <a:solidFill>
                      <a:srgbClr val="0039AC"/>
                    </a:solidFill>
                  </a:rPr>
                  <a:t>where </a:t>
                </a:r>
                <a:r>
                  <a:rPr lang="en-US" sz="2200" dirty="0">
                    <a:solidFill>
                      <a:schemeClr val="tx2"/>
                    </a:solidFill>
                    <a:latin typeface="+mn-lt"/>
                  </a:rPr>
                  <a:t>n</a:t>
                </a:r>
                <a:r>
                  <a:rPr lang="en-US" sz="2200" dirty="0">
                    <a:solidFill>
                      <a:srgbClr val="0039AC"/>
                    </a:solidFill>
                  </a:rPr>
                  <a:t> is that row, for the first</a:t>
                </a:r>
              </a:p>
              <a:p>
                <a:r>
                  <a:rPr lang="en-US" sz="2200" dirty="0">
                    <a:solidFill>
                      <a:srgbClr val="0039AC"/>
                    </a:solidFill>
                  </a:rPr>
                  <a:t>refraction, and</a:t>
                </a:r>
              </a:p>
              <a:p>
                <a:r>
                  <a:rPr lang="en-US" sz="1800" dirty="0">
                    <a:solidFill>
                      <a:schemeClr val="tx2"/>
                    </a:solidFill>
                    <a:latin typeface="+mn-lt"/>
                  </a:rPr>
                  <a:t>=$C$15*SQRT($B$15)/SQRT(Bn)</a:t>
                </a:r>
              </a:p>
              <a:p>
                <a:r>
                  <a:rPr lang="en-US" sz="2200" dirty="0">
                    <a:solidFill>
                      <a:srgbClr val="0039A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the second refraction.)</a:t>
                </a:r>
              </a:p>
            </p:txBody>
          </p:sp>
        </mc:Choice>
        <mc:Fallback xmlns="">
          <p:sp>
            <p:nvSpPr>
              <p:cNvPr id="7" name="Text Box 5">
                <a:extLst>
                  <a:ext uri="{FF2B5EF4-FFF2-40B4-BE49-F238E27FC236}">
                    <a16:creationId xmlns:a16="http://schemas.microsoft.com/office/drawing/2014/main" id="{8E2563D3-D8C0-3A4A-9F4D-95A4430E3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5999" y="993211"/>
                <a:ext cx="4032322" cy="4375365"/>
              </a:xfrm>
              <a:prstGeom prst="rect">
                <a:avLst/>
              </a:prstGeom>
              <a:blipFill>
                <a:blip r:embed="rId5"/>
                <a:stretch>
                  <a:fillRect l="-1887" t="-1159" r="-943" b="-20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3E2D8B51-7D9F-DFDB-FA7C-E1691DC94BF4}"/>
              </a:ext>
            </a:extLst>
          </p:cNvPr>
          <p:cNvSpPr txBox="1"/>
          <p:nvPr/>
        </p:nvSpPr>
        <p:spPr>
          <a:xfrm>
            <a:off x="555581" y="5711434"/>
            <a:ext cx="111139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plot above appears to show that the amplitude decrease expected from geometrical</a:t>
            </a:r>
          </a:p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spreading is much less than what we observe. It also hints that the quality factor for the</a:t>
            </a:r>
          </a:p>
          <a:p>
            <a:r>
              <a:rPr lang="en-US" sz="22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and second layers is less than that of the third layer!</a:t>
            </a:r>
          </a:p>
        </p:txBody>
      </p:sp>
    </p:spTree>
    <p:extLst>
      <p:ext uri="{BB962C8B-B14F-4D97-AF65-F5344CB8AC3E}">
        <p14:creationId xmlns:p14="http://schemas.microsoft.com/office/powerpoint/2010/main" val="1098171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7EBC0446-171B-1F42-8BC2-B2DFDF030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784" y="465852"/>
            <a:ext cx="969182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(2)c.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 column E, calculate a correction for the amplitudes for the effects of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geometrical spreading. For the direct arrival (layer 1) correction, use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calculate the correction; for layers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</a:rPr>
              <a:t>n (= 2, 3)</a:t>
            </a:r>
            <a:r>
              <a:rPr lang="en-US" sz="2200" dirty="0">
                <a:solidFill>
                  <a:srgbClr val="0039AC"/>
                </a:solidFill>
              </a:rPr>
              <a:t>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use</a:t>
            </a:r>
            <a:r>
              <a:rPr lang="en-US" sz="2200" dirty="0">
                <a:solidFill>
                  <a:srgbClr val="0039AC"/>
                </a:solidFill>
              </a:rPr>
              <a:t>            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GospA">
            <a:extLst>
              <a:ext uri="{FF2B5EF4-FFF2-40B4-BE49-F238E27FC236}">
                <a16:creationId xmlns:a16="http://schemas.microsoft.com/office/drawing/2014/main" id="{19777B70-E0C6-BE46-8CDE-44385884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584" y="1592977"/>
            <a:ext cx="6227763" cy="5048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>
            <a:extLst>
              <a:ext uri="{FF2B5EF4-FFF2-40B4-BE49-F238E27FC236}">
                <a16:creationId xmlns:a16="http://schemas.microsoft.com/office/drawing/2014/main" id="{8E2563D3-D8C0-3A4A-9F4D-95A4430E3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433" y="1767989"/>
            <a:ext cx="4501553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2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(2)d.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In column f, add the 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geometrical spreading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correction to the original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amplitude to get an approximate</a:t>
            </a:r>
          </a:p>
          <a:p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“plane wave” amplitude.</a:t>
            </a:r>
          </a:p>
          <a:p>
            <a:endParaRPr lang="en-US" sz="2200" dirty="0">
              <a:solidFill>
                <a:srgbClr val="0039AC"/>
              </a:solidFill>
            </a:endParaRPr>
          </a:p>
          <a:p>
            <a:r>
              <a:rPr lang="en-US" sz="2200" dirty="0">
                <a:solidFill>
                  <a:srgbClr val="0039AC"/>
                </a:solidFill>
              </a:rPr>
              <a:t>After correcting for geometrical</a:t>
            </a:r>
          </a:p>
          <a:p>
            <a:r>
              <a:rPr lang="en-US" sz="2200" dirty="0">
                <a:solidFill>
                  <a:srgbClr val="0039AC"/>
                </a:solidFill>
              </a:rPr>
              <a:t>spreading, the amplitude changes</a:t>
            </a:r>
          </a:p>
          <a:p>
            <a:r>
              <a:rPr lang="en-US" sz="2200" dirty="0">
                <a:solidFill>
                  <a:srgbClr val="0039AC"/>
                </a:solidFill>
              </a:rPr>
              <a:t>are much smaller for all but the</a:t>
            </a:r>
          </a:p>
          <a:p>
            <a:r>
              <a:rPr lang="en-US" sz="2200" dirty="0">
                <a:solidFill>
                  <a:srgbClr val="0039AC"/>
                </a:solidFill>
              </a:rPr>
              <a:t>layer 3 arrivals, and it is much less</a:t>
            </a:r>
          </a:p>
          <a:p>
            <a:r>
              <a:rPr lang="en-US" sz="2200" dirty="0">
                <a:solidFill>
                  <a:srgbClr val="0039AC"/>
                </a:solidFill>
              </a:rPr>
              <a:t>obvious that the attenuation</a:t>
            </a:r>
          </a:p>
          <a:p>
            <a:r>
              <a:rPr lang="en-US" sz="2200" dirty="0">
                <a:solidFill>
                  <a:srgbClr val="0039AC"/>
                </a:solidFill>
              </a:rPr>
              <a:t>effects are significantly different</a:t>
            </a:r>
          </a:p>
          <a:p>
            <a:r>
              <a:rPr lang="en-US" sz="2200" dirty="0">
                <a:solidFill>
                  <a:srgbClr val="0039AC"/>
                </a:solidFill>
              </a:rPr>
              <a:t>for different layers.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0ACAA5-234C-82FF-1CCD-017B76C2F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182" y="790312"/>
            <a:ext cx="1150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585AF1-3D81-13CD-0462-F4C65ED8D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688" y="1099573"/>
            <a:ext cx="16764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E4ED0B-8238-BABE-59B6-8C2E0254B26F}"/>
              </a:ext>
            </a:extLst>
          </p:cNvPr>
          <p:cNvPicPr>
            <a:picLocks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0924" y="1671073"/>
            <a:ext cx="6736159" cy="5100117"/>
          </a:xfrm>
          <a:prstGeom prst="rect">
            <a:avLst/>
          </a:prstGeom>
        </p:spPr>
      </p:pic>
      <p:pic>
        <p:nvPicPr>
          <p:cNvPr id="16" name="Picture 15" descr="A screenshot of a white sheet with black numbers&#10;&#10;Description automatically generated">
            <a:extLst>
              <a:ext uri="{FF2B5EF4-FFF2-40B4-BE49-F238E27FC236}">
                <a16:creationId xmlns:a16="http://schemas.microsoft.com/office/drawing/2014/main" id="{DAD574B1-533E-C6C9-2149-0EF513E745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6413" y="1651944"/>
            <a:ext cx="2051992" cy="280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32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20471</TotalTime>
  <Words>1674</Words>
  <Application>Microsoft Macintosh PowerPoint</Application>
  <PresentationFormat>Widescreen</PresentationFormat>
  <Paragraphs>218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51</cp:revision>
  <cp:lastPrinted>2022-01-10T14:45:35Z</cp:lastPrinted>
  <dcterms:created xsi:type="dcterms:W3CDTF">2022-01-10T14:15:51Z</dcterms:created>
  <dcterms:modified xsi:type="dcterms:W3CDTF">2024-02-20T17:31:40Z</dcterms:modified>
</cp:coreProperties>
</file>