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91" r:id="rId3"/>
    <p:sldId id="292" r:id="rId4"/>
    <p:sldId id="285" r:id="rId5"/>
    <p:sldId id="2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0046CD"/>
    <a:srgbClr val="0014E9"/>
    <a:srgbClr val="001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266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1/16/26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emf"/><Relationship Id="rId10" Type="http://schemas.openxmlformats.org/officeDocument/2006/relationships/image" Target="../media/image13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>
            <a:extLst>
              <a:ext uri="{FF2B5EF4-FFF2-40B4-BE49-F238E27FC236}">
                <a16:creationId xmlns:a16="http://schemas.microsoft.com/office/drawing/2014/main" id="{E6C9EA9A-5D1B-4147-A23F-89D96ADE9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152400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A27909E6-F928-2344-87E4-D36B5B1D5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0056" y="76200"/>
            <a:ext cx="18806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Jan 2026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D27C68A9-C2B4-9F44-A6AA-A8D2C6D4C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5743" y="6443663"/>
            <a:ext cx="35435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2008-2026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E79EB611-113C-3448-894F-C7D67D590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58" y="6396335"/>
            <a:ext cx="71365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 for Fri 16 Jan: </a:t>
            </a:r>
            <a:r>
              <a:rPr lang="en-US" sz="24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Burger</a:t>
            </a:r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27-60 (Ch 2.2.2–2.6)</a:t>
            </a:r>
          </a:p>
        </p:txBody>
      </p:sp>
      <p:sp>
        <p:nvSpPr>
          <p:cNvPr id="3" name="Text Box 25">
            <a:extLst>
              <a:ext uri="{FF2B5EF4-FFF2-40B4-BE49-F238E27FC236}">
                <a16:creationId xmlns:a16="http://schemas.microsoft.com/office/drawing/2014/main" id="{07AA5CF5-5F0E-08AC-3DD9-C98D3D758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4563" y="1312934"/>
            <a:ext cx="8862875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Brief Intro to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Seismology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&amp; </a:t>
            </a:r>
          </a:p>
          <a:p>
            <a:r>
              <a:rPr lang="en-US" i="1" dirty="0">
                <a:solidFill>
                  <a:schemeClr val="accent2"/>
                </a:solidFill>
                <a:latin typeface="Arial Black" charset="0"/>
              </a:rPr>
              <a:t>  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stress &amp; strain in an elastic medium:</a:t>
            </a:r>
            <a:endParaRPr lang="en-US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Four types of seismic waves:</a:t>
            </a:r>
          </a:p>
          <a:p>
            <a:r>
              <a:rPr lang="en-US" dirty="0">
                <a:solidFill>
                  <a:srgbClr val="0039AC"/>
                </a:solidFill>
              </a:rPr>
              <a:t>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P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(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Primary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= sound; a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body wave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     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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(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Secondary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= shear; also a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body wave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)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Surface waves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(Love &amp; Rayleigh: at free surface </a:t>
            </a:r>
            <a:r>
              <a:rPr lang="en-US" i="1" u="sng" dirty="0">
                <a:solidFill>
                  <a:srgbClr val="0039AC"/>
                </a:solidFill>
                <a:sym typeface="Symbol" charset="0"/>
              </a:rPr>
              <a:t>only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Normal Modes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(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“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Resonant tones</a:t>
            </a:r>
            <a:r>
              <a:rPr lang="en-US" dirty="0">
                <a:solidFill>
                  <a:srgbClr val="0039AC"/>
                </a:solidFill>
                <a:latin typeface="Arial"/>
                <a:sym typeface="Symbol" charset="0"/>
              </a:rPr>
              <a:t>”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= standing waves)</a:t>
            </a:r>
            <a:endParaRPr lang="en-US" dirty="0">
              <a:solidFill>
                <a:srgbClr val="0039AC"/>
              </a:solidFill>
            </a:endParaRPr>
          </a:p>
          <a:p>
            <a:endParaRPr lang="en-US" sz="600" dirty="0">
              <a:solidFill>
                <a:srgbClr val="0039AC"/>
              </a:solidFill>
            </a:endParaRPr>
          </a:p>
          <a:p>
            <a:pPr>
              <a:buFontTx/>
              <a:buChar char="•"/>
            </a:pPr>
            <a:r>
              <a:rPr lang="en-US" dirty="0">
                <a:solidFill>
                  <a:srgbClr val="0039AC"/>
                </a:solidFill>
              </a:rPr>
              <a:t> An abbreviated 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</a:t>
            </a:r>
            <a:r>
              <a:rPr lang="en-US" i="1" dirty="0">
                <a:solidFill>
                  <a:srgbClr val="0039AC"/>
                </a:solidFill>
                <a:latin typeface="Arial Black" charset="0"/>
              </a:rPr>
              <a:t>stress and strain</a:t>
            </a:r>
            <a:r>
              <a:rPr lang="en-US" dirty="0">
                <a:solidFill>
                  <a:srgbClr val="0039AC"/>
                </a:solidFill>
              </a:rPr>
              <a:t>: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Stress </a:t>
            </a:r>
            <a:r>
              <a:rPr lang="en-US" i="1" dirty="0">
                <a:latin typeface="Symbol" pitchFamily="2" charset="2"/>
                <a:sym typeface="Symbol" charset="0"/>
              </a:rPr>
              <a:t>s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strain </a:t>
            </a:r>
            <a:r>
              <a:rPr lang="en-US" i="1" dirty="0">
                <a:latin typeface="Symbol" pitchFamily="2" charset="2"/>
                <a:sym typeface="Symbol" charset="0"/>
              </a:rPr>
              <a:t>e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and displacement waves </a:t>
            </a:r>
            <a:r>
              <a:rPr lang="en-US" dirty="0">
                <a:solidFill>
                  <a:srgbClr val="0039AC"/>
                </a:solidFill>
              </a:rPr>
              <a:t>propagate</a:t>
            </a:r>
            <a:endParaRPr lang="en-US" dirty="0">
              <a:solidFill>
                <a:srgbClr val="0039AC"/>
              </a:solidFill>
              <a:sym typeface="Symbol" charset="0"/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        in a medium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</a:t>
            </a:r>
            <a:r>
              <a:rPr lang="en-US" dirty="0">
                <a:solidFill>
                  <a:srgbClr val="0039AC"/>
                </a:solidFill>
              </a:rPr>
              <a:t>Rheology is linear elastic: </a:t>
            </a:r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i="1" dirty="0"/>
              <a:t> =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(Hooke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dirty="0">
                <a:solidFill>
                  <a:srgbClr val="0039AC"/>
                </a:solidFill>
              </a:rPr>
              <a:t>s Law)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 Defined several elastic constants (</a:t>
            </a:r>
            <a:r>
              <a:rPr lang="en-US" i="1" dirty="0">
                <a:latin typeface="Times New Roman" charset="0"/>
              </a:rPr>
              <a:t>E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</a:t>
            </a:r>
            <a:r>
              <a:rPr lang="en-US" i="1" dirty="0">
                <a:latin typeface="Symbol" charset="0"/>
                <a:sym typeface="Symbol" charset="0"/>
              </a:rPr>
              <a:t>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, </a:t>
            </a:r>
            <a:r>
              <a:rPr lang="en-US" i="1" dirty="0">
                <a:latin typeface="Times New Roman" charset="0"/>
              </a:rPr>
              <a:t>K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) &amp;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Symbol" charset="0"/>
              </a:rPr>
              <a:t>Lame’s</a:t>
            </a:r>
          </a:p>
          <a:p>
            <a:r>
              <a:rPr lang="en-US" dirty="0">
                <a:solidFill>
                  <a:srgbClr val="0039AC"/>
                </a:solidFill>
                <a:sym typeface="Symbol" charset="0"/>
              </a:rPr>
              <a:t>              </a:t>
            </a:r>
            <a:r>
              <a:rPr lang="en-US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Symbol" charset="0"/>
              </a:rPr>
              <a:t>parameters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</a:t>
            </a:r>
            <a:r>
              <a:rPr lang="en-US" i="1" dirty="0">
                <a:latin typeface="Symbol" pitchFamily="2" charset="2"/>
                <a:sym typeface="Symbol" charset="0"/>
              </a:rPr>
              <a:t>m</a:t>
            </a:r>
            <a:r>
              <a:rPr lang="en-US" dirty="0">
                <a:solidFill>
                  <a:srgbClr val="0039AC"/>
                </a:solidFill>
                <a:sym typeface="Symbol" charset="0"/>
              </a:rPr>
              <a:t> &amp; </a:t>
            </a:r>
            <a:r>
              <a:rPr lang="en-US" i="1" dirty="0">
                <a:latin typeface="Symbol" pitchFamily="2" charset="2"/>
                <a:sym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53595CB2-C608-9656-85C0-28B00CBEDDFE}"/>
              </a:ext>
            </a:extLst>
          </p:cNvPr>
          <p:cNvSpPr/>
          <p:nvPr/>
        </p:nvSpPr>
        <p:spPr>
          <a:xfrm>
            <a:off x="386206" y="1637117"/>
            <a:ext cx="1743605" cy="358376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3AA"/>
                </a:solidFill>
              </a:rPr>
              <a:t>Notation: here, the first index (subscript) denotes which face of the box the stress or strain is acting on; the second index denotes which direction it’s acting!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1B6A12-79E2-6449-8476-E797E8303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172" y="1784137"/>
            <a:ext cx="2133600" cy="2133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" name="Line 4">
            <a:extLst>
              <a:ext uri="{FF2B5EF4-FFF2-40B4-BE49-F238E27FC236}">
                <a16:creationId xmlns:a16="http://schemas.microsoft.com/office/drawing/2014/main" id="{66F6ED94-6070-0F44-9974-2F7C391300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8972" y="1051475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" name="Line 5">
            <a:extLst>
              <a:ext uri="{FF2B5EF4-FFF2-40B4-BE49-F238E27FC236}">
                <a16:creationId xmlns:a16="http://schemas.microsoft.com/office/drawing/2014/main" id="{47030882-FA57-AD4B-8339-6491180C7E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5988" y="1638087"/>
            <a:ext cx="609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F3D43D6-990B-F54A-8458-F18B1429A1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058172" y="2165137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213C7BFD-0516-634C-AAA8-275C513C1B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35188" y="2774737"/>
            <a:ext cx="609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78179-0743-2B43-834E-B05C84365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2514" y="2650912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>
                <a:solidFill>
                  <a:srgbClr val="000000"/>
                </a:solidFill>
                <a:latin typeface="Times New Roman" charset="0"/>
              </a:rPr>
              <a:t>xx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CA875C-B364-664E-9FF9-632078FE9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8972" y="885612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latin typeface="Times New Roman" charset="0"/>
              </a:rPr>
              <a:t>yy</a:t>
            </a:r>
            <a:endParaRPr lang="en-US" i="1" baseline="-25000" dirty="0">
              <a:latin typeface="Times New Roman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1CF090-E197-8041-93BB-FA4FA98E8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5718" y="1234099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solidFill>
                  <a:srgbClr val="000000"/>
                </a:solidFill>
                <a:latin typeface="Times New Roman" charset="0"/>
              </a:rPr>
              <a:t>yx</a:t>
            </a:r>
            <a:endParaRPr lang="en-US" i="1" baseline="-25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902661-3C0A-A043-92A6-9B20D7DF5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172" y="2012737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solidFill>
                  <a:srgbClr val="000000"/>
                </a:solidFill>
                <a:latin typeface="Times New Roman" charset="0"/>
              </a:rPr>
              <a:t>xy</a:t>
            </a:r>
            <a:endParaRPr lang="en-US" i="1" baseline="-25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DA7F1DDC-2FEB-AE43-865D-404253185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172" y="822112"/>
            <a:ext cx="40879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For an isotropic solid, in two </a:t>
            </a:r>
          </a:p>
          <a:p>
            <a:r>
              <a:rPr lang="en-US" dirty="0">
                <a:solidFill>
                  <a:srgbClr val="0039AC"/>
                </a:solidFill>
              </a:rPr>
              <a:t>dimensions stress and strain</a:t>
            </a:r>
          </a:p>
          <a:p>
            <a:r>
              <a:rPr lang="en-US" dirty="0">
                <a:solidFill>
                  <a:srgbClr val="0039AC"/>
                </a:solidFill>
              </a:rPr>
              <a:t>are related as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C8A4AE7-6BE1-7846-9F75-E78798CC2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372" y="2290550"/>
            <a:ext cx="2590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7148282-924C-8843-B90A-29007326E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372" y="3035087"/>
            <a:ext cx="2590800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18618F2-71F0-4447-9D1A-2FB87EB24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85" y="3847887"/>
            <a:ext cx="2697162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5" name="Text Box 16">
            <a:extLst>
              <a:ext uri="{FF2B5EF4-FFF2-40B4-BE49-F238E27FC236}">
                <a16:creationId xmlns:a16="http://schemas.microsoft.com/office/drawing/2014/main" id="{5B80D2D3-B521-064F-862F-05F17ED73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497" y="4663862"/>
            <a:ext cx="8006551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where the dilatation </a:t>
            </a:r>
            <a:r>
              <a:rPr lang="en-US" i="1" dirty="0">
                <a:latin typeface="Symbol" charset="0"/>
                <a:sym typeface="Symbol" charset="0"/>
              </a:rPr>
              <a:t></a:t>
            </a:r>
            <a:r>
              <a:rPr lang="en-US" i="1" dirty="0"/>
              <a:t> = 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i="1" baseline="-25000" dirty="0">
                <a:latin typeface="Times New Roman" charset="0"/>
              </a:rPr>
              <a:t>xx</a:t>
            </a:r>
            <a:r>
              <a:rPr lang="en-US" i="1" dirty="0"/>
              <a:t> + </a:t>
            </a:r>
            <a:r>
              <a:rPr lang="en-US" i="1" dirty="0">
                <a:latin typeface="Symbol" charset="0"/>
                <a:sym typeface="Symbol" charset="0"/>
              </a:rPr>
              <a:t></a:t>
            </a:r>
            <a:r>
              <a:rPr lang="en-US" i="1" baseline="-25000" dirty="0" err="1">
                <a:latin typeface="Times New Roman" charset="0"/>
              </a:rPr>
              <a:t>yy</a:t>
            </a:r>
            <a:r>
              <a:rPr lang="en-US" dirty="0">
                <a:solidFill>
                  <a:srgbClr val="0039AC"/>
                </a:solidFill>
              </a:rPr>
              <a:t>. These look similar for 3D</a:t>
            </a:r>
          </a:p>
          <a:p>
            <a:r>
              <a:rPr lang="en-US" dirty="0">
                <a:solidFill>
                  <a:srgbClr val="0039AC"/>
                </a:solidFill>
              </a:rPr>
              <a:t>but with the addition of shear and normal stresses/strains</a:t>
            </a:r>
          </a:p>
          <a:p>
            <a:r>
              <a:rPr lang="en-US" dirty="0">
                <a:solidFill>
                  <a:srgbClr val="0039AC"/>
                </a:solidFill>
              </a:rPr>
              <a:t>in the </a:t>
            </a:r>
            <a:r>
              <a:rPr lang="en-US" i="1" dirty="0">
                <a:latin typeface="Times New Roman" charset="0"/>
              </a:rPr>
              <a:t>z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direction.</a:t>
            </a:r>
          </a:p>
          <a:p>
            <a:endParaRPr lang="en-US" sz="600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Note tensor notation! Stress and strain are tensors…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45CA89D-973B-9648-8533-3CF5D407B026}"/>
              </a:ext>
            </a:extLst>
          </p:cNvPr>
          <p:cNvSpPr/>
          <p:nvPr/>
        </p:nvSpPr>
        <p:spPr>
          <a:xfrm>
            <a:off x="103398" y="0"/>
            <a:ext cx="1198520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Seismic waves</a:t>
            </a:r>
            <a:r>
              <a:rPr lang="en-US" sz="3000" dirty="0">
                <a:solidFill>
                  <a:srgbClr val="FF0000"/>
                </a:solidFill>
              </a:rPr>
              <a:t> 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are</a:t>
            </a:r>
            <a:r>
              <a:rPr lang="en-US" sz="3000" dirty="0">
                <a:solidFill>
                  <a:srgbClr val="FF0300"/>
                </a:solidFill>
              </a:rPr>
              <a:t> 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strain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disturbances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</a:t>
            </a:r>
            <a:r>
              <a:rPr lang="en-US" sz="3000" dirty="0">
                <a:solidFill>
                  <a:srgbClr val="0039AC"/>
                </a:solidFill>
                <a:latin typeface="Arial Black" charset="0"/>
              </a:rPr>
              <a:t>that</a:t>
            </a:r>
            <a:r>
              <a:rPr lang="en-US" sz="3000" i="1" dirty="0">
                <a:solidFill>
                  <a:srgbClr val="FF0000"/>
                </a:solidFill>
                <a:latin typeface="Arial Black" charset="0"/>
              </a:rPr>
              <a:t> propagate…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DB769B8-EEEF-3949-ABDD-79D8B3727A72}"/>
              </a:ext>
            </a:extLst>
          </p:cNvPr>
          <p:cNvSpPr/>
          <p:nvPr/>
        </p:nvSpPr>
        <p:spPr>
          <a:xfrm>
            <a:off x="1654629" y="1796143"/>
            <a:ext cx="8882743" cy="3265714"/>
          </a:xfrm>
          <a:prstGeom prst="rect">
            <a:avLst/>
          </a:prstGeom>
          <a:solidFill>
            <a:srgbClr val="A6A6A6">
              <a:alpha val="95294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What’s the point of all of this?</a:t>
            </a:r>
          </a:p>
          <a:p>
            <a:pPr algn="ctr"/>
            <a:endParaRPr lang="en-US" sz="3200" b="1" i="1" dirty="0">
              <a:solidFill>
                <a:srgbClr val="0039A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Strain wave </a:t>
            </a:r>
            <a:r>
              <a:rPr lang="en-US" sz="32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velocities </a:t>
            </a: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depend on elastic properties</a:t>
            </a: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because strain depends on</a:t>
            </a: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elastic properties!</a:t>
            </a:r>
          </a:p>
        </p:txBody>
      </p:sp>
    </p:spTree>
    <p:extLst>
      <p:ext uri="{BB962C8B-B14F-4D97-AF65-F5344CB8AC3E}">
        <p14:creationId xmlns:p14="http://schemas.microsoft.com/office/powerpoint/2010/main" val="348717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ine 15">
            <a:extLst>
              <a:ext uri="{FF2B5EF4-FFF2-40B4-BE49-F238E27FC236}">
                <a16:creationId xmlns:a16="http://schemas.microsoft.com/office/drawing/2014/main" id="{CB2E8F4F-A679-714A-A514-CBB2368B71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0300" y="4534694"/>
            <a:ext cx="0" cy="609600"/>
          </a:xfrm>
          <a:prstGeom prst="line">
            <a:avLst/>
          </a:prstGeom>
          <a:noFill/>
          <a:ln w="508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308C82E3-1790-DD4E-8880-344633605D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87275" y="4525169"/>
            <a:ext cx="0" cy="609600"/>
          </a:xfrm>
          <a:prstGeom prst="line">
            <a:avLst/>
          </a:prstGeom>
          <a:noFill/>
          <a:ln w="50800">
            <a:solidFill>
              <a:srgbClr val="0039A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5DD2E23-A4AD-FF78-97A8-BBB645BDEF46}"/>
              </a:ext>
            </a:extLst>
          </p:cNvPr>
          <p:cNvGrpSpPr/>
          <p:nvPr/>
        </p:nvGrpSpPr>
        <p:grpSpPr>
          <a:xfrm>
            <a:off x="2961513" y="3911446"/>
            <a:ext cx="6268974" cy="882011"/>
            <a:chOff x="2961513" y="3911446"/>
            <a:chExt cx="6268974" cy="882011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C383A25-3D8F-1A4D-AE57-96929424A71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2284"/>
            <a:stretch/>
          </p:blipFill>
          <p:spPr bwMode="auto">
            <a:xfrm>
              <a:off x="2961513" y="3912394"/>
              <a:ext cx="4079131" cy="881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mc="http://schemas.openxmlformats.org/markup-compatibility/2006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mc="http://schemas.openxmlformats.org/markup-compatibility/2006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mc="http://schemas.openxmlformats.org/markup-compatibility/2006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7550E2EC-DE16-8250-2EEC-4E3F4F335B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8757"/>
            <a:stretch/>
          </p:blipFill>
          <p:spPr bwMode="auto">
            <a:xfrm>
              <a:off x="7022359" y="3911446"/>
              <a:ext cx="2208128" cy="881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mc="http://schemas.openxmlformats.org/markup-compatibility/2006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mc="http://schemas.openxmlformats.org/markup-compatibility/2006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mc="http://schemas.openxmlformats.org/markup-compatibility/2006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0ED90801-0B97-41E5-CF82-10E4AC016EE7}"/>
              </a:ext>
            </a:extLst>
          </p:cNvPr>
          <p:cNvSpPr/>
          <p:nvPr/>
        </p:nvSpPr>
        <p:spPr>
          <a:xfrm>
            <a:off x="259344" y="596348"/>
            <a:ext cx="660733" cy="573875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377C79B0-4FC7-E54A-9E44-DADEC346A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5860" y="486569"/>
            <a:ext cx="543610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The forces acting at the edges of a </a:t>
            </a:r>
          </a:p>
          <a:p>
            <a:r>
              <a:rPr lang="en-US" dirty="0">
                <a:solidFill>
                  <a:srgbClr val="0039AC"/>
                </a:solidFill>
              </a:rPr>
              <a:t>block of material within a medium </a:t>
            </a:r>
          </a:p>
          <a:p>
            <a:r>
              <a:rPr lang="en-US" dirty="0">
                <a:solidFill>
                  <a:srgbClr val="0039AC"/>
                </a:solidFill>
              </a:rPr>
              <a:t>must balance the movement of the </a:t>
            </a:r>
          </a:p>
          <a:p>
            <a:r>
              <a:rPr lang="en-US" dirty="0">
                <a:solidFill>
                  <a:srgbClr val="0039AC"/>
                </a:solidFill>
              </a:rPr>
              <a:t>block. If we consider force per unit</a:t>
            </a:r>
          </a:p>
          <a:p>
            <a:r>
              <a:rPr lang="en-US" dirty="0">
                <a:solidFill>
                  <a:srgbClr val="0039AC"/>
                </a:solidFill>
              </a:rPr>
              <a:t>volume </a:t>
            </a:r>
            <a:r>
              <a:rPr lang="en-US" i="1" dirty="0">
                <a:latin typeface="Times New Roman" charset="0"/>
              </a:rPr>
              <a:t>F/V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and express acceleration </a:t>
            </a:r>
          </a:p>
          <a:p>
            <a:r>
              <a:rPr lang="en-US" i="1" dirty="0">
                <a:latin typeface="Times New Roman" charset="0"/>
              </a:rPr>
              <a:t>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in terms of displacement </a:t>
            </a:r>
            <a:r>
              <a:rPr lang="en-US" i="1" dirty="0">
                <a:latin typeface="Times New Roman" charset="0"/>
              </a:rPr>
              <a:t>u</a:t>
            </a:r>
            <a:r>
              <a:rPr lang="en-US" dirty="0">
                <a:solidFill>
                  <a:srgbClr val="0039AC"/>
                </a:solidFill>
              </a:rPr>
              <a:t>,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must balance with (e.g., for a P-wave):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2016564-BF73-3740-B760-D161E4683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060" y="2663032"/>
            <a:ext cx="2085975" cy="8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0" name="Text Box 16">
            <a:extLst>
              <a:ext uri="{FF2B5EF4-FFF2-40B4-BE49-F238E27FC236}">
                <a16:creationId xmlns:a16="http://schemas.microsoft.com/office/drawing/2014/main" id="{7A60B39D-E467-0E4A-BB86-90E4FC4CF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475" y="5166519"/>
            <a:ext cx="211611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0039AC"/>
                </a:solidFill>
              </a:rPr>
              <a:t>(from </a:t>
            </a:r>
            <a:r>
              <a:rPr lang="en-US" i="1" dirty="0">
                <a:solidFill>
                  <a:srgbClr val="0039AC"/>
                </a:solidFill>
              </a:rPr>
              <a:t>Green</a:t>
            </a:r>
            <a:r>
              <a:rPr lang="en-US" i="1" dirty="0">
                <a:solidFill>
                  <a:srgbClr val="0039AC"/>
                </a:solidFill>
                <a:latin typeface="Arial"/>
              </a:rPr>
              <a:t>’</a:t>
            </a:r>
            <a:r>
              <a:rPr lang="en-US" i="1" dirty="0">
                <a:solidFill>
                  <a:srgbClr val="0039AC"/>
                </a:solidFill>
              </a:rPr>
              <a:t>s</a:t>
            </a:r>
          </a:p>
          <a:p>
            <a:pPr algn="ctr"/>
            <a:r>
              <a:rPr lang="en-US" i="1" dirty="0">
                <a:solidFill>
                  <a:srgbClr val="0039AC"/>
                </a:solidFill>
              </a:rPr>
              <a:t>theorem</a:t>
            </a:r>
            <a:r>
              <a:rPr lang="en-US" dirty="0">
                <a:solidFill>
                  <a:srgbClr val="0039AC"/>
                </a:solidFill>
              </a:rPr>
              <a:t>)</a:t>
            </a:r>
          </a:p>
        </p:txBody>
      </p:sp>
      <p:sp>
        <p:nvSpPr>
          <p:cNvPr id="22" name="Text Box 18">
            <a:extLst>
              <a:ext uri="{FF2B5EF4-FFF2-40B4-BE49-F238E27FC236}">
                <a16:creationId xmlns:a16="http://schemas.microsoft.com/office/drawing/2014/main" id="{0C914190-54D3-8F45-B053-71F696D71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796" y="5134769"/>
            <a:ext cx="620714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(substitute stress in terms of strains</a:t>
            </a:r>
          </a:p>
          <a:p>
            <a:r>
              <a:rPr lang="en-US" dirty="0">
                <a:solidFill>
                  <a:srgbClr val="0039AC"/>
                </a:solidFill>
              </a:rPr>
              <a:t>&amp; substitute strains in terms of displacement</a:t>
            </a:r>
          </a:p>
          <a:p>
            <a:r>
              <a:rPr lang="en-US" dirty="0">
                <a:solidFill>
                  <a:srgbClr val="0039AC"/>
                </a:solidFill>
              </a:rPr>
              <a:t>gradients, e.g.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A2C4053-DA98-A44D-8AC3-8074A5944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196" y="5880894"/>
            <a:ext cx="1828800" cy="79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mc="http://schemas.openxmlformats.org/markup-compatibility/2006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EE11992F-4020-1648-86DB-F460F9287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3660" y="1080294"/>
            <a:ext cx="2133600" cy="2133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5" name="Line 4">
            <a:extLst>
              <a:ext uri="{FF2B5EF4-FFF2-40B4-BE49-F238E27FC236}">
                <a16:creationId xmlns:a16="http://schemas.microsoft.com/office/drawing/2014/main" id="{70DC9896-578B-664F-9F2C-DD2A95BF11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70460" y="347632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6" name="Line 5">
            <a:extLst>
              <a:ext uri="{FF2B5EF4-FFF2-40B4-BE49-F238E27FC236}">
                <a16:creationId xmlns:a16="http://schemas.microsoft.com/office/drawing/2014/main" id="{568278F1-7F96-2741-B732-5BAE988CF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47476" y="934244"/>
            <a:ext cx="609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6">
            <a:extLst>
              <a:ext uri="{FF2B5EF4-FFF2-40B4-BE49-F238E27FC236}">
                <a16:creationId xmlns:a16="http://schemas.microsoft.com/office/drawing/2014/main" id="{80A686D9-34CE-8F42-A3E5-26105A4E20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89660" y="1461294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7">
            <a:extLst>
              <a:ext uri="{FF2B5EF4-FFF2-40B4-BE49-F238E27FC236}">
                <a16:creationId xmlns:a16="http://schemas.microsoft.com/office/drawing/2014/main" id="{6C851A0D-DE6E-7348-AC60-3B6C1790DD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366676" y="2070894"/>
            <a:ext cx="6096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noFill/>
              </a14:hiddenFill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BA43D4-246E-4C44-BCD8-1937A1CCB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4002" y="1947069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>
                <a:solidFill>
                  <a:srgbClr val="000000"/>
                </a:solidFill>
                <a:latin typeface="Times New Roman" charset="0"/>
              </a:rPr>
              <a:t>xx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34FC6B8-309E-FE49-8CC9-063222951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0460" y="181769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latin typeface="Times New Roman" charset="0"/>
              </a:rPr>
              <a:t>yy</a:t>
            </a:r>
            <a:endParaRPr lang="en-US" i="1" baseline="-25000" dirty="0">
              <a:latin typeface="Times New Roman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C5F9BB0-ABC8-7641-9D9D-DCEB604A3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7206" y="530256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solidFill>
                  <a:srgbClr val="000000"/>
                </a:solidFill>
                <a:latin typeface="Times New Roman" charset="0"/>
              </a:rPr>
              <a:t>yx</a:t>
            </a:r>
            <a:endParaRPr lang="en-US" i="1" baseline="-25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43152CD-F56E-BB44-B534-F49829A34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9660" y="1308894"/>
            <a:ext cx="61625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000"/>
                </a:solidFill>
                <a:latin typeface="Symbol" charset="0"/>
                <a:sym typeface="Symbol" charset="0"/>
              </a:rPr>
              <a:t></a:t>
            </a:r>
            <a:r>
              <a:rPr lang="en-US" i="1" baseline="-25000" dirty="0" err="1">
                <a:solidFill>
                  <a:srgbClr val="000000"/>
                </a:solidFill>
                <a:latin typeface="Times New Roman" charset="0"/>
              </a:rPr>
              <a:t>xy</a:t>
            </a:r>
            <a:endParaRPr lang="en-US" i="1" baseline="-25000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85E24D-2637-2E4E-8A5A-6B24BD8D83B5}"/>
              </a:ext>
            </a:extLst>
          </p:cNvPr>
          <p:cNvSpPr txBox="1"/>
          <p:nvPr/>
        </p:nvSpPr>
        <p:spPr>
          <a:xfrm rot="16200000">
            <a:off x="-2366598" y="3154694"/>
            <a:ext cx="5843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are the equations of motion!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AAA0540-B4E4-A643-A8F1-49174D73BD0D}"/>
              </a:ext>
            </a:extLst>
          </p:cNvPr>
          <p:cNvSpPr/>
          <p:nvPr/>
        </p:nvSpPr>
        <p:spPr>
          <a:xfrm>
            <a:off x="1654629" y="1796143"/>
            <a:ext cx="8882743" cy="3265714"/>
          </a:xfrm>
          <a:prstGeom prst="rect">
            <a:avLst/>
          </a:prstGeom>
          <a:solidFill>
            <a:srgbClr val="A6A6A6">
              <a:alpha val="95294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What’s the point of all of this?</a:t>
            </a:r>
          </a:p>
          <a:p>
            <a:pPr algn="ctr"/>
            <a:endParaRPr lang="en-US" sz="3200" b="1" i="1" dirty="0">
              <a:solidFill>
                <a:srgbClr val="0039AC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Strain wave </a:t>
            </a:r>
            <a:r>
              <a:rPr lang="en-US" sz="3200" b="1" i="1" dirty="0">
                <a:solidFill>
                  <a:srgbClr val="FF0000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velocities </a:t>
            </a: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depend on mass density </a:t>
            </a:r>
            <a:r>
              <a:rPr lang="en-US" sz="3200" b="1" i="1" dirty="0">
                <a:solidFill>
                  <a:schemeClr val="tx1"/>
                </a:solidFill>
                <a:latin typeface="Symbol" pitchFamily="2" charset="2"/>
                <a:cs typeface="Arial Black" panose="020B0604020202020204" pitchFamily="34" charset="0"/>
              </a:rPr>
              <a:t>r</a:t>
            </a:r>
          </a:p>
          <a:p>
            <a:pPr algn="ctr"/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because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F/V = </a:t>
            </a:r>
            <a:r>
              <a:rPr lang="en-US" sz="3200" b="1" i="1" dirty="0">
                <a:solidFill>
                  <a:schemeClr val="tx1"/>
                </a:solidFill>
                <a:latin typeface="Symbol" pitchFamily="2" charset="2"/>
                <a:cs typeface="Arial Black" panose="020B0604020202020204" pitchFamily="34" charset="0"/>
              </a:rPr>
              <a:t>r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2200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Box 3">
            <a:extLst>
              <a:ext uri="{FF2B5EF4-FFF2-40B4-BE49-F238E27FC236}">
                <a16:creationId xmlns:a16="http://schemas.microsoft.com/office/drawing/2014/main" id="{B891E148-A5BB-4347-A50E-A534CBDD5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24693"/>
            <a:ext cx="5833648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This gives the 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“</a:t>
            </a:r>
            <a:r>
              <a:rPr lang="en-US" dirty="0">
                <a:solidFill>
                  <a:srgbClr val="0039AC"/>
                </a:solidFill>
              </a:rPr>
              <a:t>dynamic wave equations</a:t>
            </a:r>
            <a:r>
              <a:rPr lang="en-US" dirty="0">
                <a:solidFill>
                  <a:srgbClr val="0039AC"/>
                </a:solidFill>
                <a:latin typeface="Arial"/>
              </a:rPr>
              <a:t>”:</a:t>
            </a:r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or equivalently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Here </a:t>
            </a:r>
            <a:r>
              <a:rPr lang="en-US" i="1" dirty="0">
                <a:latin typeface="Times New Roman" charset="0"/>
              </a:rPr>
              <a:t>P</a:t>
            </a:r>
            <a:r>
              <a:rPr lang="en-US" dirty="0">
                <a:solidFill>
                  <a:srgbClr val="0039AC"/>
                </a:solidFill>
              </a:rPr>
              <a:t>-wave propagation velocity</a:t>
            </a:r>
          </a:p>
          <a:p>
            <a:endParaRPr lang="en-US" dirty="0">
              <a:solidFill>
                <a:srgbClr val="0039AC"/>
              </a:solidFill>
            </a:endParaRPr>
          </a:p>
          <a:p>
            <a:endParaRPr lang="en-US" dirty="0">
              <a:solidFill>
                <a:srgbClr val="0039AC"/>
              </a:solidFill>
            </a:endParaRPr>
          </a:p>
          <a:p>
            <a:r>
              <a:rPr lang="en-US" dirty="0">
                <a:solidFill>
                  <a:srgbClr val="0039AC"/>
                </a:solidFill>
              </a:rPr>
              <a:t>and </a:t>
            </a:r>
            <a:r>
              <a:rPr lang="en-US" i="1" dirty="0">
                <a:latin typeface="Times New Roman" charset="0"/>
              </a:rPr>
              <a:t>S</a:t>
            </a:r>
            <a:r>
              <a:rPr lang="en-US" dirty="0">
                <a:solidFill>
                  <a:srgbClr val="0039AC"/>
                </a:solidFill>
              </a:rPr>
              <a:t>-wave propagation velocity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42A21FAE-033B-424E-ACBD-443ED17F4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229893"/>
            <a:ext cx="2057400" cy="795338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999D398C-9D14-A945-A22B-5001A5530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96693"/>
            <a:ext cx="1524000" cy="836613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</p:spPr>
      </p:pic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CA18F83C-E33B-27EE-902B-767C576FE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487498"/>
              </p:ext>
            </p:extLst>
          </p:nvPr>
        </p:nvGraphicFramePr>
        <p:xfrm>
          <a:off x="3392265" y="1537307"/>
          <a:ext cx="19510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6000" imgH="393700" progId="Equation.3">
                  <p:embed/>
                </p:oleObj>
              </mc:Choice>
              <mc:Fallback>
                <p:oleObj name="Equation" r:id="rId4" imgW="1016000" imgH="393700" progId="Equation.3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CA18F83C-E33B-27EE-902B-767C576FE5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265" y="1537307"/>
                        <a:ext cx="1951037" cy="758825"/>
                      </a:xfrm>
                      <a:prstGeom prst="rect">
                        <a:avLst/>
                      </a:prstGeom>
                      <a:noFill/>
                      <a:ln w="50800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1626579B-81C1-9FBF-BB62-0FF757C0CD9C}"/>
              </a:ext>
            </a:extLst>
          </p:cNvPr>
          <p:cNvGrpSpPr/>
          <p:nvPr/>
        </p:nvGrpSpPr>
        <p:grpSpPr>
          <a:xfrm>
            <a:off x="5916189" y="1546673"/>
            <a:ext cx="2830513" cy="740092"/>
            <a:chOff x="5916189" y="1559523"/>
            <a:chExt cx="2830513" cy="740092"/>
          </a:xfrm>
        </p:grpSpPr>
        <p:graphicFrame>
          <p:nvGraphicFramePr>
            <p:cNvPr id="3" name="Object 5">
              <a:extLst>
                <a:ext uri="{FF2B5EF4-FFF2-40B4-BE49-F238E27FC236}">
                  <a16:creationId xmlns:a16="http://schemas.microsoft.com/office/drawing/2014/main" id="{5B7B7C6F-9384-CC8C-2C92-434DB00D446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18993276"/>
                </p:ext>
              </p:extLst>
            </p:nvPr>
          </p:nvGraphicFramePr>
          <p:xfrm>
            <a:off x="5916189" y="1559523"/>
            <a:ext cx="2830513" cy="7096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473200" imgH="368300" progId="Equation.3">
                    <p:embed/>
                  </p:oleObj>
                </mc:Choice>
                <mc:Fallback>
                  <p:oleObj name="Equation" r:id="rId6" imgW="1473200" imgH="368300" progId="Equation.3">
                    <p:embed/>
                    <p:pic>
                      <p:nvPicPr>
                        <p:cNvPr id="3" name="Object 5">
                          <a:extLst>
                            <a:ext uri="{FF2B5EF4-FFF2-40B4-BE49-F238E27FC236}">
                              <a16:creationId xmlns:a16="http://schemas.microsoft.com/office/drawing/2014/main" id="{5B7B7C6F-9384-CC8C-2C92-434DB00D446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6189" y="1559523"/>
                          <a:ext cx="2830513" cy="709612"/>
                        </a:xfrm>
                        <a:prstGeom prst="rect">
                          <a:avLst/>
                        </a:prstGeom>
                        <a:noFill/>
                        <a:ln w="50800">
                          <a:noFill/>
                          <a:miter lim="800000"/>
                          <a:headEnd/>
                          <a:tailEnd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5C5D805-9BCB-6AB6-8525-D61F168C86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70854" t="17748"/>
            <a:stretch/>
          </p:blipFill>
          <p:spPr>
            <a:xfrm>
              <a:off x="7388657" y="1698126"/>
              <a:ext cx="239788" cy="601489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D16CD60-2783-726C-71FE-1E2BABC74ED7}"/>
                </a:ext>
              </a:extLst>
            </p:cNvPr>
            <p:cNvSpPr/>
            <p:nvPr/>
          </p:nvSpPr>
          <p:spPr>
            <a:xfrm>
              <a:off x="7307166" y="1949811"/>
              <a:ext cx="111747" cy="2215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7AAF625-B13E-87D1-D81A-8EB5F7E6E1A9}"/>
              </a:ext>
            </a:extLst>
          </p:cNvPr>
          <p:cNvSpPr/>
          <p:nvPr/>
        </p:nvSpPr>
        <p:spPr>
          <a:xfrm>
            <a:off x="1993392" y="1493520"/>
            <a:ext cx="1362297" cy="8534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(The P-wave equation!)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6C95E25-96BE-8155-42E5-436DE286D2F4}"/>
              </a:ext>
            </a:extLst>
          </p:cNvPr>
          <p:cNvSpPr/>
          <p:nvPr/>
        </p:nvSpPr>
        <p:spPr>
          <a:xfrm>
            <a:off x="8997335" y="1559300"/>
            <a:ext cx="1362297" cy="8534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39AC"/>
                </a:solidFill>
              </a:rPr>
              <a:t>(The S-wave equation!)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65243DC-A90E-5D69-CDFE-052B9AD54C83}"/>
              </a:ext>
            </a:extLst>
          </p:cNvPr>
          <p:cNvGrpSpPr/>
          <p:nvPr/>
        </p:nvGrpSpPr>
        <p:grpSpPr>
          <a:xfrm>
            <a:off x="3641485" y="3203225"/>
            <a:ext cx="1452596" cy="774192"/>
            <a:chOff x="2826004" y="3233705"/>
            <a:chExt cx="1452596" cy="774192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CD726B53-638F-2340-AFDC-7DF5E7B7625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00" r="56091"/>
            <a:stretch/>
          </p:blipFill>
          <p:spPr bwMode="auto">
            <a:xfrm>
              <a:off x="3463514" y="3252364"/>
              <a:ext cx="362204" cy="7246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mc="http://schemas.openxmlformats.org/markup-compatibility/2006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mc="http://schemas.openxmlformats.org/markup-compatibility/2006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mc="http://schemas.openxmlformats.org/markup-compatibility/2006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5786605-E962-5440-336E-1E0C8719143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r="63855"/>
            <a:stretch/>
          </p:blipFill>
          <p:spPr>
            <a:xfrm>
              <a:off x="2826004" y="3233705"/>
              <a:ext cx="706924" cy="762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EEAD3545-96AE-C9A5-108B-0D2E5937F8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74442"/>
            <a:stretch/>
          </p:blipFill>
          <p:spPr>
            <a:xfrm>
              <a:off x="3778728" y="3245897"/>
              <a:ext cx="499872" cy="762000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E1198EC-2ADA-593F-1BF4-5AAFDD849C7F}"/>
              </a:ext>
            </a:extLst>
          </p:cNvPr>
          <p:cNvGrpSpPr/>
          <p:nvPr/>
        </p:nvGrpSpPr>
        <p:grpSpPr>
          <a:xfrm>
            <a:off x="5839735" y="3203859"/>
            <a:ext cx="2830513" cy="758416"/>
            <a:chOff x="5839735" y="3252627"/>
            <a:chExt cx="2830513" cy="75841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626579B-81C1-9FBF-BB62-0FF757C0CD9C}"/>
                </a:ext>
              </a:extLst>
            </p:cNvPr>
            <p:cNvGrpSpPr/>
            <p:nvPr/>
          </p:nvGrpSpPr>
          <p:grpSpPr>
            <a:xfrm>
              <a:off x="5839735" y="3258101"/>
              <a:ext cx="2830513" cy="752942"/>
              <a:chOff x="5916189" y="1546673"/>
              <a:chExt cx="2830513" cy="752942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A3E7D4D9-4DB8-45B2-51DA-7371AD0957A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16189" y="1546673"/>
                <a:ext cx="2830513" cy="709612"/>
              </a:xfrm>
              <a:prstGeom prst="rect">
                <a:avLst/>
              </a:prstGeom>
              <a:noFill/>
              <a:ln w="50800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85C5D805-9BCB-6AB6-8525-D61F168C867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/>
              <a:srcRect l="70854" t="17748"/>
              <a:stretch/>
            </p:blipFill>
            <p:spPr>
              <a:xfrm>
                <a:off x="7388657" y="1698126"/>
                <a:ext cx="239788" cy="601489"/>
              </a:xfrm>
              <a:prstGeom prst="rect">
                <a:avLst/>
              </a:prstGeom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D16CD60-2783-726C-71FE-1E2BABC74ED7}"/>
                  </a:ext>
                </a:extLst>
              </p:cNvPr>
              <p:cNvSpPr/>
              <p:nvPr/>
            </p:nvSpPr>
            <p:spPr>
              <a:xfrm>
                <a:off x="7307166" y="1949811"/>
                <a:ext cx="111747" cy="22158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D253A17-B1CA-EEDD-847D-DF3BC1B5347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166" r="20637"/>
            <a:stretch/>
          </p:blipFill>
          <p:spPr bwMode="auto">
            <a:xfrm>
              <a:off x="7228457" y="3252627"/>
              <a:ext cx="320617" cy="7246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09E8E84-426E-40dd-AFC4-6F175D3DCCD1}">
                <a14:hiddenFill xmlns="" xmlns:mc="http://schemas.openxmlformats.org/markup-compatibility/2006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mc="http://schemas.openxmlformats.org/markup-compatibility/2006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mc="http://schemas.openxmlformats.org/markup-compatibility/2006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750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976D4AB-3F38-034B-B9E2-0876AC364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856" y="190500"/>
            <a:ext cx="4968861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39AC"/>
                </a:solidFill>
              </a:rPr>
              <a:t>Rock properties that affect seismic </a:t>
            </a:r>
          </a:p>
          <a:p>
            <a:r>
              <a:rPr lang="en-US" dirty="0">
                <a:solidFill>
                  <a:srgbClr val="0039AC"/>
                </a:solidFill>
              </a:rPr>
              <a:t>     velocity include:</a:t>
            </a:r>
          </a:p>
          <a:p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	</a:t>
            </a:r>
            <a:r>
              <a:rPr lang="en-US" altLang="ja-JP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ebdings" charset="0"/>
              </a:rPr>
              <a:t>• </a:t>
            </a:r>
            <a:r>
              <a:rPr lang="en-US" dirty="0">
                <a:solidFill>
                  <a:srgbClr val="0039AC"/>
                </a:solidFill>
              </a:rPr>
              <a:t>Porosity</a:t>
            </a:r>
          </a:p>
          <a:p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	</a:t>
            </a:r>
            <a:r>
              <a:rPr lang="en-US" altLang="ja-JP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ebdings" charset="0"/>
              </a:rPr>
              <a:t>• </a:t>
            </a:r>
            <a:r>
              <a:rPr lang="en-US" dirty="0">
                <a:solidFill>
                  <a:srgbClr val="0039AC"/>
                </a:solidFill>
              </a:rPr>
              <a:t>Rock composition</a:t>
            </a:r>
          </a:p>
          <a:p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	</a:t>
            </a:r>
            <a:r>
              <a:rPr lang="en-US" altLang="ja-JP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ebdings" charset="0"/>
              </a:rPr>
              <a:t>• </a:t>
            </a:r>
            <a:r>
              <a:rPr lang="en-US" dirty="0">
                <a:solidFill>
                  <a:srgbClr val="0039AC"/>
                </a:solidFill>
              </a:rPr>
              <a:t>Pressure</a:t>
            </a:r>
          </a:p>
          <a:p>
            <a:r>
              <a:rPr lang="en-US" dirty="0">
                <a:solidFill>
                  <a:srgbClr val="0039AC"/>
                </a:solidFill>
              </a:rPr>
              <a:t>	</a:t>
            </a:r>
            <a:r>
              <a:rPr lang="en-US" altLang="ja-JP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ebdings" charset="0"/>
              </a:rPr>
              <a:t>• </a:t>
            </a:r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Temperature</a:t>
            </a:r>
            <a:endParaRPr lang="en-US" dirty="0">
              <a:solidFill>
                <a:srgbClr val="0039AC"/>
              </a:solidFill>
            </a:endParaRPr>
          </a:p>
          <a:p>
            <a:r>
              <a:rPr lang="en-US" altLang="ja-JP" dirty="0">
                <a:solidFill>
                  <a:srgbClr val="0039AC"/>
                </a:solidFill>
                <a:sym typeface="Webdings" charset="0"/>
              </a:rPr>
              <a:t>	</a:t>
            </a:r>
            <a:r>
              <a:rPr lang="en-US" altLang="ja-JP" b="1" dirty="0">
                <a:solidFill>
                  <a:srgbClr val="0039AC"/>
                </a:solidFill>
                <a:latin typeface="Arial Black" panose="020B0604020202020204" pitchFamily="34" charset="0"/>
                <a:cs typeface="Arial Black" panose="020B0604020202020204" pitchFamily="34" charset="0"/>
                <a:sym typeface="Webdings" charset="0"/>
              </a:rPr>
              <a:t>• </a:t>
            </a:r>
            <a:r>
              <a:rPr lang="en-US" dirty="0">
                <a:solidFill>
                  <a:srgbClr val="0039AC"/>
                </a:solidFill>
              </a:rPr>
              <a:t>Fluid saturation</a:t>
            </a:r>
          </a:p>
          <a:p>
            <a:r>
              <a:rPr lang="en-US" i="1" dirty="0" err="1">
                <a:latin typeface="Times New Roman" charset="0"/>
              </a:rPr>
              <a:t>V</a:t>
            </a:r>
            <a:r>
              <a:rPr lang="en-US" i="1" baseline="-25000" dirty="0" err="1">
                <a:latin typeface="Times New Roman" charset="0"/>
              </a:rPr>
              <a:t>p</a:t>
            </a:r>
            <a:r>
              <a:rPr lang="en-US" dirty="0">
                <a:solidFill>
                  <a:srgbClr val="0039AC"/>
                </a:solidFill>
              </a:rPr>
              <a:t>, </a:t>
            </a:r>
            <a:r>
              <a:rPr lang="en-US" i="1" dirty="0">
                <a:latin typeface="Times New Roman" charset="0"/>
              </a:rPr>
              <a:t>V</a:t>
            </a:r>
            <a:r>
              <a:rPr lang="en-US" i="1" baseline="-25000" dirty="0">
                <a:latin typeface="Times New Roman" charset="0"/>
              </a:rPr>
              <a:t>s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are much more sensitive to</a:t>
            </a:r>
          </a:p>
          <a:p>
            <a:r>
              <a:rPr lang="en-US" dirty="0">
                <a:solidFill>
                  <a:srgbClr val="0039AC"/>
                </a:solidFill>
              </a:rPr>
              <a:t>     </a:t>
            </a:r>
            <a:r>
              <a:rPr lang="en-US" i="1" dirty="0">
                <a:latin typeface="Symbol" charset="0"/>
                <a:sym typeface="Symbol" charset="0"/>
              </a:rPr>
              <a:t>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and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i="1" dirty="0">
                <a:latin typeface="Symbol" charset="0"/>
                <a:sym typeface="Symbol" charset="0"/>
              </a:rPr>
              <a:t>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0039AC"/>
                </a:solidFill>
              </a:rPr>
              <a:t>than to </a:t>
            </a:r>
            <a:r>
              <a:rPr lang="en-US" i="1" dirty="0">
                <a:latin typeface="Symbol" charset="0"/>
                <a:sym typeface="Symbol" charset="0"/>
              </a:rPr>
              <a:t></a:t>
            </a:r>
            <a:r>
              <a:rPr lang="en-US" dirty="0"/>
              <a:t> 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30671D-A0A0-D140-9A93-F6F6C5581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56" y="419100"/>
            <a:ext cx="3773488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B3B21A-89C1-7A4A-B478-513221E50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856" y="3619500"/>
            <a:ext cx="3030538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ext Box 6">
            <a:extLst>
              <a:ext uri="{FF2B5EF4-FFF2-40B4-BE49-F238E27FC236}">
                <a16:creationId xmlns:a16="http://schemas.microsoft.com/office/drawing/2014/main" id="{E22F0FD0-EC22-CB42-A42D-812F79820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156" y="466725"/>
            <a:ext cx="1765300" cy="396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Crustal Rocks</a:t>
            </a: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DEABB170-A95F-394E-9A9E-01F0A8565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2456" y="5295900"/>
            <a:ext cx="946150" cy="701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Mantle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Rocks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B1D43-8E51-0144-90C9-433B53F4AC94}"/>
              </a:ext>
            </a:extLst>
          </p:cNvPr>
          <p:cNvSpPr txBox="1"/>
          <p:nvPr/>
        </p:nvSpPr>
        <p:spPr>
          <a:xfrm rot="16200000">
            <a:off x="4476591" y="4945198"/>
            <a:ext cx="22172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Perry et al., JGR 2006</a:t>
            </a:r>
          </a:p>
        </p:txBody>
      </p:sp>
    </p:spTree>
    <p:extLst>
      <p:ext uri="{BB962C8B-B14F-4D97-AF65-F5344CB8AC3E}">
        <p14:creationId xmlns:p14="http://schemas.microsoft.com/office/powerpoint/2010/main" val="2768559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6464</TotalTime>
  <Words>486</Words>
  <Application>Microsoft Macintosh PowerPoint</Application>
  <PresentationFormat>Widescreen</PresentationFormat>
  <Paragraphs>92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18</cp:revision>
  <cp:lastPrinted>2022-01-10T14:45:35Z</cp:lastPrinted>
  <dcterms:created xsi:type="dcterms:W3CDTF">2022-01-10T14:15:51Z</dcterms:created>
  <dcterms:modified xsi:type="dcterms:W3CDTF">2026-01-16T20:24:21Z</dcterms:modified>
</cp:coreProperties>
</file>