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58" r:id="rId2"/>
    <p:sldId id="359" r:id="rId3"/>
    <p:sldId id="257" r:id="rId4"/>
    <p:sldId id="259" r:id="rId5"/>
    <p:sldId id="260" r:id="rId6"/>
    <p:sldId id="360" r:id="rId7"/>
    <p:sldId id="361" r:id="rId8"/>
    <p:sldId id="261" r:id="rId9"/>
    <p:sldId id="262" r:id="rId10"/>
    <p:sldId id="263" r:id="rId11"/>
    <p:sldId id="256" r:id="rId12"/>
    <p:sldId id="349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56"/>
    <p:restoredTop sz="96327"/>
  </p:normalViewPr>
  <p:slideViewPr>
    <p:cSldViewPr snapToGrid="0" snapToObjects="1">
      <p:cViewPr varScale="1">
        <p:scale>
          <a:sx n="221" d="100"/>
          <a:sy n="221" d="100"/>
        </p:scale>
        <p:origin x="17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9DE8A-E5BE-4943-9594-026BF1B95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EE36EF-7577-E247-AAB1-F9FB9A3C8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CFA35-FAEE-D749-B440-AB1D6F22D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6D77-795F-9944-B94F-5DB77F01A97C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26666-BC91-794D-A27C-97DAC526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3EB31-4BE9-0647-8B0C-09384885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1989-B2E4-824C-BA86-B5CF8EB36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37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EBEBF-55B6-1E46-936B-7304D2831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945645-D433-0245-B844-EE6CB0E9F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27EA0-33E3-7147-A3E7-E3D9ACA7D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6D77-795F-9944-B94F-5DB77F01A97C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07E5E-280E-1D48-8441-286EF401C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B6550-632E-A148-88EE-D7BECC6DD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1989-B2E4-824C-BA86-B5CF8EB36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6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1F883-BD45-9045-AEF4-C9469DE339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9A96DF-6E63-414A-9D13-BA55182C5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E73D2-D51B-C242-A07B-32DDDE343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6D77-795F-9944-B94F-5DB77F01A97C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A1A3F-B3E8-3843-83C0-58020A062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E8A64-1CEE-554A-9300-9DD5E7B11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1989-B2E4-824C-BA86-B5CF8EB36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3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75C01-EA34-7647-899C-70CDE4C4B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96E77-C3FF-3C42-825A-2F376FFD4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548F2-309D-D54E-B7EE-AB8D2D843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6D77-795F-9944-B94F-5DB77F01A97C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38D41-40FB-DE48-BBED-2AE033B56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988D-F0DC-114E-A661-4C779C881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1989-B2E4-824C-BA86-B5CF8EB36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25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B1184-9C89-7342-8360-FF30E229B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A0E4A-8333-F34F-9F9B-F1B7633FC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40A97-B92E-2F45-AD1B-83924F949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6D77-795F-9944-B94F-5DB77F01A97C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67F0B-8966-C543-BF2B-95B669731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048CA-BEFD-D44B-AD01-81D82BBA7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1989-B2E4-824C-BA86-B5CF8EB36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5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781EA-DC9D-D748-B448-8F8772CE4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ADCA6-25C3-4047-AA21-63B4E3A66B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EEC19B-CF0B-594D-BBBE-4783EA08C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EB15E0-1210-2447-934F-794FAB906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6D77-795F-9944-B94F-5DB77F01A97C}" type="datetimeFigureOut">
              <a:rPr lang="en-US" smtClean="0"/>
              <a:t>1/14/26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FEF58-2C5C-0240-833C-6800402C2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14028-20CF-EF41-A7D5-D6944B0A4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1989-B2E4-824C-BA86-B5CF8EB36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15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F9CC2-3F8F-B640-BB39-0379DFF56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C59A1-88D4-CB4E-A13E-B1999E93A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D7205-95F1-D444-8D4E-0CC74C4FF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F233C1-51C6-9840-A888-D92830D4F5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D0B20D-C1AA-6248-8756-DEF5F1A2F2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CA5CA8-2E0D-DD44-98DE-CF0FABA8A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6D77-795F-9944-B94F-5DB77F01A97C}" type="datetimeFigureOut">
              <a:rPr lang="en-US" smtClean="0"/>
              <a:t>1/14/26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E24DDE-EC14-7D49-98D7-489948CE6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B4ECE0-C12F-0E43-8C44-68D9A273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1989-B2E4-824C-BA86-B5CF8EB36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2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7E3E4-DF7E-5241-BC55-AA12440CD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97AAE3-941A-7C48-AE30-0333E5EDC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6D77-795F-9944-B94F-5DB77F01A97C}" type="datetimeFigureOut">
              <a:rPr lang="en-US" smtClean="0"/>
              <a:t>1/14/26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89D9AC-6F21-3A4F-A6C8-F6FED0B63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4EFB6B-B27B-E64B-A3D9-9B4CCB0F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1989-B2E4-824C-BA86-B5CF8EB36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2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7C142-205A-5D4D-9DED-B647A9F13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6D77-795F-9944-B94F-5DB77F01A97C}" type="datetimeFigureOut">
              <a:rPr lang="en-US" smtClean="0"/>
              <a:t>1/14/26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A1E1D1-9BCB-8C4B-A03E-37D5F2452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8FD4F-A48F-4840-8A2E-F59501876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1989-B2E4-824C-BA86-B5CF8EB36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18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B7A23-F282-7343-9DA3-CFDE9055F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B0798-E3D4-8144-A20F-F2D893E86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5C8EC-30CC-DC4B-951D-F4BE7192F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5758A3-ED38-4F4A-B082-0FCF5401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6D77-795F-9944-B94F-5DB77F01A97C}" type="datetimeFigureOut">
              <a:rPr lang="en-US" smtClean="0"/>
              <a:t>1/14/26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D2B92F-6BB0-D745-8056-6F0DA7BAF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57233-89B0-0849-88ED-C03B8928D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1989-B2E4-824C-BA86-B5CF8EB36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13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28180-8325-DB4B-9E89-4191BC7E4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F4A2A0-2D99-BF49-A6CE-3454E09989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606722-4D85-4F49-9649-64877E183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7528CD-8049-9D44-87DE-DCB70E9FE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6D77-795F-9944-B94F-5DB77F01A97C}" type="datetimeFigureOut">
              <a:rPr lang="en-US" smtClean="0"/>
              <a:t>1/14/26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4E5B55-B05D-B144-B0B0-BEAC3BBEC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F16195-5136-B948-8BE1-573744A3D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1989-B2E4-824C-BA86-B5CF8EB36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56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5A793-9652-E749-8253-6B8CD0717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A171D-AF93-1A4B-BDF6-EB8CE1FB2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8B020-6A18-3D4A-9BA7-26E4399B06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F6D77-795F-9944-B94F-5DB77F01A97C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DCD0F-A542-F24C-B480-170087454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2E4B6-B5D1-AE43-9CF2-8F063B91F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C1989-B2E4-824C-BA86-B5CF8EB36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5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A1DD9740-C115-1A49-B635-58DF5F034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152400"/>
            <a:ext cx="516827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(Lab)</a:t>
            </a:r>
          </a:p>
        </p:txBody>
      </p:sp>
      <p:sp>
        <p:nvSpPr>
          <p:cNvPr id="5" name="Text Box 26">
            <a:extLst>
              <a:ext uri="{FF2B5EF4-FFF2-40B4-BE49-F238E27FC236}">
                <a16:creationId xmlns:a16="http://schemas.microsoft.com/office/drawing/2014/main" id="{2C7AC582-A0BF-7C40-A5A8-2257BC705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8806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Jan 2026</a:t>
            </a:r>
          </a:p>
        </p:txBody>
      </p:sp>
      <p:sp>
        <p:nvSpPr>
          <p:cNvPr id="8" name="Text Box 25">
            <a:extLst>
              <a:ext uri="{FF2B5EF4-FFF2-40B4-BE49-F238E27FC236}">
                <a16:creationId xmlns:a16="http://schemas.microsoft.com/office/drawing/2014/main" id="{0011C0AD-FE5F-C24E-99AD-766C8EC8B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744" y="3198168"/>
            <a:ext cx="85245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Today: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Thinking Ahead for your Semester Project!</a:t>
            </a:r>
          </a:p>
          <a:p>
            <a:pPr algn="ctr"/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(Examples from Past Projects)</a:t>
            </a:r>
            <a:endParaRPr lang="en-US" dirty="0">
              <a:solidFill>
                <a:srgbClr val="0039AC"/>
              </a:solidFill>
            </a:endParaRPr>
          </a:p>
        </p:txBody>
      </p:sp>
      <p:sp>
        <p:nvSpPr>
          <p:cNvPr id="2" name="Text Box 27">
            <a:extLst>
              <a:ext uri="{FF2B5EF4-FFF2-40B4-BE49-F238E27FC236}">
                <a16:creationId xmlns:a16="http://schemas.microsoft.com/office/drawing/2014/main" id="{D2D00762-42CE-D8BE-137B-DE7E83BB2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44366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2008-2026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549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76CF7C-DA5E-004D-B8FB-52AB6C82A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284" y="180034"/>
            <a:ext cx="4310648" cy="30069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A2E9DD-EC69-AF4E-A62C-0AF8C8713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284" y="3207320"/>
            <a:ext cx="4310648" cy="2148327"/>
          </a:xfrm>
          <a:prstGeom prst="rect">
            <a:avLst/>
          </a:prstGeom>
        </p:spPr>
      </p:pic>
      <p:pic>
        <p:nvPicPr>
          <p:cNvPr id="6" name="Picture 5" descr="Xsec1.png">
            <a:extLst>
              <a:ext uri="{FF2B5EF4-FFF2-40B4-BE49-F238E27FC236}">
                <a16:creationId xmlns:a16="http://schemas.microsoft.com/office/drawing/2014/main" id="{9CCE5131-9949-C448-B09E-8B8F819BB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708" y="187948"/>
            <a:ext cx="4778022" cy="5162138"/>
          </a:xfrm>
          <a:prstGeom prst="rect">
            <a:avLst/>
          </a:prstGeom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5DF274C7-0E34-894E-ABD2-9D3FBF1F1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097" y="5422494"/>
            <a:ext cx="954780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i="1" dirty="0">
                <a:solidFill>
                  <a:srgbClr val="0039AC"/>
                </a:solidFill>
                <a:cs typeface="Arial" panose="020B0604020202020204" pitchFamily="34" charset="0"/>
              </a:rPr>
              <a:t>“Best” diagnostic tool(s): </a:t>
            </a:r>
            <a:r>
              <a:rPr lang="en-US" altLang="en-US" dirty="0">
                <a:solidFill>
                  <a:srgbClr val="0039AC"/>
                </a:solidFill>
              </a:rPr>
              <a:t>Seismic plus magnetic data indicate dry soil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0039AC"/>
                </a:solidFill>
              </a:rPr>
              <a:t>over saturated soil with (probably) weathered dolomitic basement at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0039AC"/>
                </a:solidFill>
              </a:rPr>
              <a:t>shallow depths of ~7–12 m (meaning ???)</a:t>
            </a:r>
          </a:p>
        </p:txBody>
      </p:sp>
    </p:spTree>
    <p:extLst>
      <p:ext uri="{BB962C8B-B14F-4D97-AF65-F5344CB8AC3E}">
        <p14:creationId xmlns:p14="http://schemas.microsoft.com/office/powerpoint/2010/main" val="3581508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073E1E88-78C1-6EE2-1D81-30440461D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0877" y="332515"/>
            <a:ext cx="86623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2022 Project: Dayton-Oxford Fault (near Clifton ID)</a:t>
            </a:r>
            <a:endParaRPr lang="en-US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4173BE34-0C51-2C3E-F064-1C57050EB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001" y="1746000"/>
            <a:ext cx="340189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Fundamental question: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Where is the trace of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the Dayton-Oxford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fault (and where best to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drill a water well?)</a:t>
            </a: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Used: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Seismic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Magnetic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Electrical resistivity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79DD76-1547-B65A-639B-6058117D3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2936" y="1274575"/>
            <a:ext cx="3056497" cy="19053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555126-9F13-BB74-BD03-8641DC051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369" y="3286550"/>
            <a:ext cx="5711882" cy="317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13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E6EFC60-0FBF-3C95-C642-108E21FDB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83" y="984292"/>
            <a:ext cx="3248886" cy="2377440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8CB6ED4F-9EE3-58BF-5160-6558DB4C6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652" y="3481592"/>
            <a:ext cx="1058975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l"/>
            <a:r>
              <a:rPr lang="en-US" i="1" dirty="0">
                <a:solidFill>
                  <a:srgbClr val="0039AC"/>
                </a:solidFill>
                <a:ea typeface="ＭＳ Ｐゴシック" charset="0"/>
              </a:rPr>
              <a:t>“Best” diagnostic tool(s)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: </a:t>
            </a:r>
            <a:r>
              <a:rPr lang="en-US" i="1" dirty="0">
                <a:solidFill>
                  <a:srgbClr val="0039AC"/>
                </a:solidFill>
                <a:ea typeface="ＭＳ Ｐゴシック" charset="0"/>
              </a:rPr>
              <a:t>seismic &amp; magnetic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Residuals in the refraction model indicated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locations along-profile where water saturated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the pore-spaces (near where surface water 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was evident in the ravine!) Magnetic data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seemed to confirm that a layer of high magnetic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susceptibility was truncated by the Dayton-Oxford fault near the same profile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location!</a:t>
            </a:r>
            <a:endParaRPr lang="en-US" dirty="0">
              <a:solidFill>
                <a:srgbClr val="A3A3E0"/>
              </a:solidFill>
              <a:ea typeface="ＭＳ Ｐゴシック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E56CDA9-A660-25A3-81D5-D50C735C6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265" y="984292"/>
            <a:ext cx="3104657" cy="237744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541AE2F-5B7C-3D76-9E03-DC8560FD5846}"/>
              </a:ext>
            </a:extLst>
          </p:cNvPr>
          <p:cNvSpPr/>
          <p:nvPr/>
        </p:nvSpPr>
        <p:spPr>
          <a:xfrm>
            <a:off x="3834603" y="1296625"/>
            <a:ext cx="1008611" cy="188422"/>
          </a:xfrm>
          <a:prstGeom prst="ellipse">
            <a:avLst/>
          </a:prstGeom>
          <a:solidFill>
            <a:srgbClr val="FF0000">
              <a:alpha val="4039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DF29B5D-4E8F-5CF3-8E66-68242B578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9106" y="598034"/>
            <a:ext cx="4283884" cy="504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04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6D525C-53C0-924F-915B-B1DDE42AD10D}"/>
              </a:ext>
            </a:extLst>
          </p:cNvPr>
          <p:cNvSpPr txBox="1"/>
          <p:nvPr/>
        </p:nvSpPr>
        <p:spPr>
          <a:xfrm>
            <a:off x="1646288" y="3136613"/>
            <a:ext cx="8899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So…. Be thinking about possible ideas!</a:t>
            </a:r>
          </a:p>
        </p:txBody>
      </p:sp>
    </p:spTree>
    <p:extLst>
      <p:ext uri="{BB962C8B-B14F-4D97-AF65-F5344CB8AC3E}">
        <p14:creationId xmlns:p14="http://schemas.microsoft.com/office/powerpoint/2010/main" val="1879966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>
            <a:extLst>
              <a:ext uri="{FF2B5EF4-FFF2-40B4-BE49-F238E27FC236}">
                <a16:creationId xmlns:a16="http://schemas.microsoft.com/office/drawing/2014/main" id="{80DBAE44-B19F-8F47-B001-790743F03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8243" y="372269"/>
            <a:ext cx="78676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2008 Project: East Cache Fault Near Paradise</a:t>
            </a:r>
            <a:endParaRPr lang="en-US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D3F1DC4E-5A14-1B48-B344-17B8F4EF5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4037" y="1359788"/>
            <a:ext cx="3836307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Fundamental question: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Is the western topographic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break a west-dipping fault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scarp or erosional/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depositional feature?</a:t>
            </a: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Used: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Ground penetrating radar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Seismic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Magnetic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Electrical resistivity</a:t>
            </a:r>
          </a:p>
        </p:txBody>
      </p:sp>
      <p:pic>
        <p:nvPicPr>
          <p:cNvPr id="16" name="Picture 15" descr="Untitled-1">
            <a:extLst>
              <a:ext uri="{FF2B5EF4-FFF2-40B4-BE49-F238E27FC236}">
                <a16:creationId xmlns:a16="http://schemas.microsoft.com/office/drawing/2014/main" id="{12CD1508-FC0C-C341-BAD0-697E4E298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5" b="26654"/>
          <a:stretch>
            <a:fillRect/>
          </a:stretch>
        </p:blipFill>
        <p:spPr bwMode="auto">
          <a:xfrm>
            <a:off x="5634037" y="923131"/>
            <a:ext cx="47339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6">
            <a:extLst>
              <a:ext uri="{FF2B5EF4-FFF2-40B4-BE49-F238E27FC236}">
                <a16:creationId xmlns:a16="http://schemas.microsoft.com/office/drawing/2014/main" id="{EED431DB-0B2E-CB46-8A49-7C15B7357988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5637" y="3209131"/>
            <a:ext cx="304800" cy="0"/>
          </a:xfrm>
          <a:prstGeom prst="line">
            <a:avLst/>
          </a:prstGeom>
          <a:noFill/>
          <a:ln w="38100">
            <a:solidFill>
              <a:srgbClr val="0039AC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7">
            <a:extLst>
              <a:ext uri="{FF2B5EF4-FFF2-40B4-BE49-F238E27FC236}">
                <a16:creationId xmlns:a16="http://schemas.microsoft.com/office/drawing/2014/main" id="{7428A28D-8080-2249-A5B9-FD5344723F78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2437" y="2523331"/>
            <a:ext cx="381000" cy="0"/>
          </a:xfrm>
          <a:prstGeom prst="line">
            <a:avLst/>
          </a:prstGeom>
          <a:noFill/>
          <a:ln w="38100">
            <a:solidFill>
              <a:srgbClr val="0039AC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8">
            <a:extLst>
              <a:ext uri="{FF2B5EF4-FFF2-40B4-BE49-F238E27FC236}">
                <a16:creationId xmlns:a16="http://schemas.microsoft.com/office/drawing/2014/main" id="{92B0FEA5-0322-754E-AA86-B1AAAE47CB39}"/>
              </a:ext>
            </a:extLst>
          </p:cNvPr>
          <p:cNvSpPr>
            <a:spLocks noChangeShapeType="1"/>
          </p:cNvSpPr>
          <p:nvPr/>
        </p:nvSpPr>
        <p:spPr bwMode="auto">
          <a:xfrm>
            <a:off x="9672637" y="3590131"/>
            <a:ext cx="228600" cy="0"/>
          </a:xfrm>
          <a:prstGeom prst="line">
            <a:avLst/>
          </a:prstGeom>
          <a:noFill/>
          <a:ln w="38100">
            <a:solidFill>
              <a:srgbClr val="0039AC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B1CEA904-BCDA-3C47-9A0F-83C1728DE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2612" y="2799556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W</a:t>
            </a:r>
          </a:p>
        </p:txBody>
      </p:sp>
      <p:sp>
        <p:nvSpPr>
          <p:cNvPr id="21" name="Text Box 10">
            <a:extLst>
              <a:ext uri="{FF2B5EF4-FFF2-40B4-BE49-F238E27FC236}">
                <a16:creationId xmlns:a16="http://schemas.microsoft.com/office/drawing/2014/main" id="{E116FD11-3773-F144-AF80-C78065F40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25" y="2104231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C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70B37A22-33BB-D94D-A4E5-62F5099CF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0087" y="3132931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E</a:t>
            </a: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17330625-4C6F-864D-9370-8BCF3306F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237" y="5996781"/>
            <a:ext cx="3878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i="1">
                <a:solidFill>
                  <a:srgbClr val="0039AC"/>
                </a:solidFill>
                <a:cs typeface="ＭＳ Ｐゴシック" charset="0"/>
              </a:rPr>
              <a:t>With thanks to Stephanie Davi &amp; cohorts!</a:t>
            </a:r>
          </a:p>
        </p:txBody>
      </p:sp>
    </p:spTree>
    <p:extLst>
      <p:ext uri="{BB962C8B-B14F-4D97-AF65-F5344CB8AC3E}">
        <p14:creationId xmlns:p14="http://schemas.microsoft.com/office/powerpoint/2010/main" val="2477018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>
            <a:extLst>
              <a:ext uri="{FF2B5EF4-FFF2-40B4-BE49-F238E27FC236}">
                <a16:creationId xmlns:a16="http://schemas.microsoft.com/office/drawing/2014/main" id="{E5E92C23-B726-3F43-A375-11B91D382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174" y="4610256"/>
            <a:ext cx="855394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i="1" dirty="0">
                <a:solidFill>
                  <a:srgbClr val="0039AC"/>
                </a:solidFill>
                <a:cs typeface="Arial" panose="020B0604020202020204" pitchFamily="34" charset="0"/>
              </a:rPr>
              <a:t>“Best” diagnostic tool: </a:t>
            </a:r>
            <a:r>
              <a:rPr lang="en-US" altLang="en-US" dirty="0">
                <a:solidFill>
                  <a:srgbClr val="0039AC"/>
                </a:solidFill>
                <a:cs typeface="Arial" panose="020B0604020202020204" pitchFamily="34" charset="0"/>
              </a:rPr>
              <a:t>Electrical resistivity (here, an “apparent</a:t>
            </a:r>
          </a:p>
          <a:p>
            <a:r>
              <a:rPr lang="en-US" altLang="en-US" dirty="0">
                <a:solidFill>
                  <a:srgbClr val="0039AC"/>
                </a:solidFill>
                <a:cs typeface="Arial" panose="020B0604020202020204" pitchFamily="34" charset="0"/>
              </a:rPr>
              <a:t>resistivity” </a:t>
            </a:r>
            <a:r>
              <a:rPr lang="en-US" altLang="en-US" dirty="0" err="1">
                <a:solidFill>
                  <a:srgbClr val="0039AC"/>
                </a:solidFill>
                <a:cs typeface="Arial" panose="020B0604020202020204" pitchFamily="34" charset="0"/>
              </a:rPr>
              <a:t>pseudosection</a:t>
            </a:r>
            <a:r>
              <a:rPr lang="en-US" altLang="en-US" dirty="0">
                <a:solidFill>
                  <a:srgbClr val="0039AC"/>
                </a:solidFill>
                <a:cs typeface="Arial" panose="020B0604020202020204" pitchFamily="34" charset="0"/>
              </a:rPr>
              <a:t> overlain by an interpretive model)</a:t>
            </a:r>
          </a:p>
          <a:p>
            <a:r>
              <a:rPr lang="en-US" altLang="en-US" dirty="0">
                <a:solidFill>
                  <a:srgbClr val="0039AC"/>
                </a:solidFill>
                <a:cs typeface="Arial" panose="020B0604020202020204" pitchFamily="34" charset="0"/>
              </a:rPr>
              <a:t>coupled with surface geology indicated the topographic break</a:t>
            </a:r>
          </a:p>
          <a:p>
            <a:r>
              <a:rPr lang="en-US" altLang="en-US" dirty="0">
                <a:solidFill>
                  <a:srgbClr val="0039AC"/>
                </a:solidFill>
                <a:cs typeface="Arial" panose="020B0604020202020204" pitchFamily="34" charset="0"/>
              </a:rPr>
              <a:t>results from a silty/cobbly Bonneville shoreline “berm” beach</a:t>
            </a:r>
          </a:p>
          <a:p>
            <a:r>
              <a:rPr lang="en-US" altLang="en-US" dirty="0">
                <a:solidFill>
                  <a:srgbClr val="0039AC"/>
                </a:solidFill>
                <a:cs typeface="Arial" panose="020B0604020202020204" pitchFamily="34" charset="0"/>
              </a:rPr>
              <a:t>deposit constructed atop clay-rich T</a:t>
            </a:r>
            <a:r>
              <a:rPr lang="en-US" altLang="en-US" baseline="-25000" dirty="0">
                <a:solidFill>
                  <a:srgbClr val="0039AC"/>
                </a:solidFill>
                <a:cs typeface="Arial" panose="020B0604020202020204" pitchFamily="34" charset="0"/>
              </a:rPr>
              <a:t>SL</a:t>
            </a:r>
            <a:r>
              <a:rPr lang="en-US" altLang="en-US" dirty="0">
                <a:solidFill>
                  <a:srgbClr val="0039AC"/>
                </a:solidFill>
                <a:cs typeface="Arial" panose="020B0604020202020204" pitchFamily="34" charset="0"/>
              </a:rPr>
              <a:t> Salt Lake Formation</a:t>
            </a:r>
            <a:endParaRPr lang="en-US" altLang="en-US" baseline="-25000" dirty="0">
              <a:solidFill>
                <a:srgbClr val="0039AC"/>
              </a:solidFill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BF1D76E-8B76-8B49-900D-CB13038A57C4}"/>
              </a:ext>
            </a:extLst>
          </p:cNvPr>
          <p:cNvGrpSpPr>
            <a:grpSpLocks/>
          </p:cNvGrpSpPr>
          <p:nvPr/>
        </p:nvGrpSpPr>
        <p:grpSpPr bwMode="auto">
          <a:xfrm>
            <a:off x="1930400" y="725643"/>
            <a:ext cx="8331200" cy="3911600"/>
            <a:chOff x="146" y="338"/>
            <a:chExt cx="5248" cy="246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664CE04-5843-424C-AF11-9BE8192B63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" y="338"/>
              <a:ext cx="5248" cy="2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0568A82-0DD8-EA45-87EF-88336FB41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422"/>
              <a:ext cx="4160" cy="666"/>
            </a:xfrm>
            <a:custGeom>
              <a:avLst/>
              <a:gdLst>
                <a:gd name="T0" fmla="*/ 0 w 4160"/>
                <a:gd name="T1" fmla="*/ 244 h 666"/>
                <a:gd name="T2" fmla="*/ 352 w 4160"/>
                <a:gd name="T3" fmla="*/ 359 h 666"/>
                <a:gd name="T4" fmla="*/ 954 w 4160"/>
                <a:gd name="T5" fmla="*/ 378 h 666"/>
                <a:gd name="T6" fmla="*/ 1568 w 4160"/>
                <a:gd name="T7" fmla="*/ 346 h 666"/>
                <a:gd name="T8" fmla="*/ 1997 w 4160"/>
                <a:gd name="T9" fmla="*/ 352 h 666"/>
                <a:gd name="T10" fmla="*/ 2298 w 4160"/>
                <a:gd name="T11" fmla="*/ 327 h 666"/>
                <a:gd name="T12" fmla="*/ 3034 w 4160"/>
                <a:gd name="T13" fmla="*/ 410 h 666"/>
                <a:gd name="T14" fmla="*/ 3603 w 4160"/>
                <a:gd name="T15" fmla="*/ 468 h 666"/>
                <a:gd name="T16" fmla="*/ 3936 w 4160"/>
                <a:gd name="T17" fmla="*/ 608 h 666"/>
                <a:gd name="T18" fmla="*/ 4160 w 4160"/>
                <a:gd name="T19" fmla="*/ 666 h 666"/>
                <a:gd name="T20" fmla="*/ 4160 w 4160"/>
                <a:gd name="T21" fmla="*/ 468 h 666"/>
                <a:gd name="T22" fmla="*/ 3782 w 4160"/>
                <a:gd name="T23" fmla="*/ 410 h 666"/>
                <a:gd name="T24" fmla="*/ 3040 w 4160"/>
                <a:gd name="T25" fmla="*/ 333 h 666"/>
                <a:gd name="T26" fmla="*/ 2592 w 4160"/>
                <a:gd name="T27" fmla="*/ 276 h 666"/>
                <a:gd name="T28" fmla="*/ 2278 w 4160"/>
                <a:gd name="T29" fmla="*/ 237 h 666"/>
                <a:gd name="T30" fmla="*/ 1990 w 4160"/>
                <a:gd name="T31" fmla="*/ 180 h 666"/>
                <a:gd name="T32" fmla="*/ 1837 w 4160"/>
                <a:gd name="T33" fmla="*/ 128 h 666"/>
                <a:gd name="T34" fmla="*/ 1498 w 4160"/>
                <a:gd name="T35" fmla="*/ 64 h 666"/>
                <a:gd name="T36" fmla="*/ 922 w 4160"/>
                <a:gd name="T37" fmla="*/ 13 h 666"/>
                <a:gd name="T38" fmla="*/ 640 w 4160"/>
                <a:gd name="T39" fmla="*/ 0 h 666"/>
                <a:gd name="T40" fmla="*/ 288 w 4160"/>
                <a:gd name="T41" fmla="*/ 32 h 666"/>
                <a:gd name="T42" fmla="*/ 0 w 4160"/>
                <a:gd name="T43" fmla="*/ 58 h 666"/>
                <a:gd name="T44" fmla="*/ 0 w 4160"/>
                <a:gd name="T45" fmla="*/ 244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60" h="666">
                  <a:moveTo>
                    <a:pt x="0" y="244"/>
                  </a:moveTo>
                  <a:lnTo>
                    <a:pt x="352" y="359"/>
                  </a:lnTo>
                  <a:lnTo>
                    <a:pt x="954" y="378"/>
                  </a:lnTo>
                  <a:lnTo>
                    <a:pt x="1568" y="346"/>
                  </a:lnTo>
                  <a:lnTo>
                    <a:pt x="1997" y="352"/>
                  </a:lnTo>
                  <a:lnTo>
                    <a:pt x="2298" y="327"/>
                  </a:lnTo>
                  <a:lnTo>
                    <a:pt x="3034" y="410"/>
                  </a:lnTo>
                  <a:lnTo>
                    <a:pt x="3603" y="468"/>
                  </a:lnTo>
                  <a:lnTo>
                    <a:pt x="3936" y="608"/>
                  </a:lnTo>
                  <a:lnTo>
                    <a:pt x="4160" y="666"/>
                  </a:lnTo>
                  <a:lnTo>
                    <a:pt x="4160" y="468"/>
                  </a:lnTo>
                  <a:lnTo>
                    <a:pt x="3782" y="410"/>
                  </a:lnTo>
                  <a:lnTo>
                    <a:pt x="3040" y="333"/>
                  </a:lnTo>
                  <a:lnTo>
                    <a:pt x="2592" y="276"/>
                  </a:lnTo>
                  <a:lnTo>
                    <a:pt x="2278" y="237"/>
                  </a:lnTo>
                  <a:lnTo>
                    <a:pt x="1990" y="180"/>
                  </a:lnTo>
                  <a:lnTo>
                    <a:pt x="1837" y="128"/>
                  </a:lnTo>
                  <a:lnTo>
                    <a:pt x="1498" y="64"/>
                  </a:lnTo>
                  <a:lnTo>
                    <a:pt x="922" y="13"/>
                  </a:lnTo>
                  <a:lnTo>
                    <a:pt x="640" y="0"/>
                  </a:lnTo>
                  <a:lnTo>
                    <a:pt x="288" y="32"/>
                  </a:lnTo>
                  <a:lnTo>
                    <a:pt x="0" y="58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0003CB">
                <a:alpha val="44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0F6C813-F9D2-A047-90E6-2C2561EE9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" y="672"/>
              <a:ext cx="4179" cy="1562"/>
            </a:xfrm>
            <a:custGeom>
              <a:avLst/>
              <a:gdLst>
                <a:gd name="T0" fmla="*/ 0 w 4179"/>
                <a:gd name="T1" fmla="*/ 0 h 1562"/>
                <a:gd name="T2" fmla="*/ 352 w 4179"/>
                <a:gd name="T3" fmla="*/ 115 h 1562"/>
                <a:gd name="T4" fmla="*/ 979 w 4179"/>
                <a:gd name="T5" fmla="*/ 128 h 1562"/>
                <a:gd name="T6" fmla="*/ 1529 w 4179"/>
                <a:gd name="T7" fmla="*/ 96 h 1562"/>
                <a:gd name="T8" fmla="*/ 2022 w 4179"/>
                <a:gd name="T9" fmla="*/ 102 h 1562"/>
                <a:gd name="T10" fmla="*/ 2297 w 4179"/>
                <a:gd name="T11" fmla="*/ 77 h 1562"/>
                <a:gd name="T12" fmla="*/ 3609 w 4179"/>
                <a:gd name="T13" fmla="*/ 218 h 1562"/>
                <a:gd name="T14" fmla="*/ 3968 w 4179"/>
                <a:gd name="T15" fmla="*/ 371 h 1562"/>
                <a:gd name="T16" fmla="*/ 4179 w 4179"/>
                <a:gd name="T17" fmla="*/ 416 h 1562"/>
                <a:gd name="T18" fmla="*/ 2144 w 4179"/>
                <a:gd name="T19" fmla="*/ 1562 h 1562"/>
                <a:gd name="T20" fmla="*/ 1766 w 4179"/>
                <a:gd name="T21" fmla="*/ 1555 h 1562"/>
                <a:gd name="T22" fmla="*/ 0 w 4179"/>
                <a:gd name="T23" fmla="*/ 0 h 1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79" h="1562">
                  <a:moveTo>
                    <a:pt x="0" y="0"/>
                  </a:moveTo>
                  <a:lnTo>
                    <a:pt x="352" y="115"/>
                  </a:lnTo>
                  <a:lnTo>
                    <a:pt x="979" y="128"/>
                  </a:lnTo>
                  <a:lnTo>
                    <a:pt x="1529" y="96"/>
                  </a:lnTo>
                  <a:lnTo>
                    <a:pt x="2022" y="102"/>
                  </a:lnTo>
                  <a:lnTo>
                    <a:pt x="2297" y="77"/>
                  </a:lnTo>
                  <a:lnTo>
                    <a:pt x="3609" y="218"/>
                  </a:lnTo>
                  <a:lnTo>
                    <a:pt x="3968" y="371"/>
                  </a:lnTo>
                  <a:lnTo>
                    <a:pt x="4179" y="416"/>
                  </a:lnTo>
                  <a:lnTo>
                    <a:pt x="2144" y="1562"/>
                  </a:lnTo>
                  <a:lnTo>
                    <a:pt x="1766" y="15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0300">
                <a:alpha val="44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395D4D8-A4EC-CB43-8657-641591908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0" y="1052668"/>
            <a:ext cx="1117600" cy="315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Text Box 23">
            <a:extLst>
              <a:ext uri="{FF2B5EF4-FFF2-40B4-BE49-F238E27FC236}">
                <a16:creationId xmlns:a16="http://schemas.microsoft.com/office/drawing/2014/main" id="{BEE2D1BA-3BAA-1148-80F7-A8DD1540C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100" y="951068"/>
            <a:ext cx="1235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i="1" dirty="0">
                <a:latin typeface="Symbol" pitchFamily="2" charset="2"/>
                <a:sym typeface="Symbol" pitchFamily="2" charset="2"/>
              </a:rPr>
              <a:t></a:t>
            </a:r>
            <a:r>
              <a:rPr lang="en-US" altLang="en-US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dirty="0">
                <a:latin typeface="Times New Roman" panose="02020603050405020304" pitchFamily="18" charset="0"/>
              </a:rPr>
              <a:t> = 100</a:t>
            </a:r>
            <a:endParaRPr lang="en-US" alt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5875D0-E8E6-764D-B516-A624BA7D7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6450" y="2084543"/>
            <a:ext cx="914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Text Box 24">
            <a:extLst>
              <a:ext uri="{FF2B5EF4-FFF2-40B4-BE49-F238E27FC236}">
                <a16:creationId xmlns:a16="http://schemas.microsoft.com/office/drawing/2014/main" id="{233ECBCB-459F-DB40-9BA2-2CF03441E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3900" y="2017868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i="1">
                <a:latin typeface="Symbol" pitchFamily="2" charset="2"/>
                <a:sym typeface="Symbol" pitchFamily="2" charset="2"/>
              </a:rPr>
              <a:t></a:t>
            </a:r>
            <a:r>
              <a:rPr lang="en-US" altLang="en-US" baseline="-25000">
                <a:latin typeface="Times New Roman" panose="02020603050405020304" pitchFamily="18" charset="0"/>
              </a:rPr>
              <a:t>2</a:t>
            </a:r>
            <a:r>
              <a:rPr lang="en-US" altLang="en-US">
                <a:latin typeface="Times New Roman" panose="02020603050405020304" pitchFamily="18" charset="0"/>
              </a:rPr>
              <a:t> = 17</a:t>
            </a:r>
          </a:p>
        </p:txBody>
      </p:sp>
      <p:sp>
        <p:nvSpPr>
          <p:cNvPr id="21" name="Text Box 27">
            <a:extLst>
              <a:ext uri="{FF2B5EF4-FFF2-40B4-BE49-F238E27FC236}">
                <a16:creationId xmlns:a16="http://schemas.microsoft.com/office/drawing/2014/main" id="{D309F796-F307-FF42-AF74-6038C76BE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138" y="2039212"/>
            <a:ext cx="2713037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sz="1800" dirty="0"/>
              <a:t>Note:</a:t>
            </a:r>
          </a:p>
          <a:p>
            <a:r>
              <a:rPr lang="en-US" altLang="en-US" sz="1800" dirty="0"/>
              <a:t>Layer 1 could </a:t>
            </a:r>
          </a:p>
          <a:p>
            <a:r>
              <a:rPr lang="en-US" altLang="en-US" sz="1800" dirty="0"/>
              <a:t>be thinner &amp; have </a:t>
            </a:r>
          </a:p>
          <a:p>
            <a:r>
              <a:rPr lang="en-US" altLang="en-US" sz="1800" dirty="0"/>
              <a:t>higher resistivity!</a:t>
            </a:r>
          </a:p>
          <a:p>
            <a:r>
              <a:rPr lang="en-US" altLang="en-US" sz="1800" dirty="0"/>
              <a:t>Our data are ambiguous.</a:t>
            </a:r>
          </a:p>
        </p:txBody>
      </p:sp>
      <p:sp>
        <p:nvSpPr>
          <p:cNvPr id="22" name="Text Box 28">
            <a:extLst>
              <a:ext uri="{FF2B5EF4-FFF2-40B4-BE49-F238E27FC236}">
                <a16:creationId xmlns:a16="http://schemas.microsoft.com/office/drawing/2014/main" id="{F1A03E3E-6EAF-1B4D-8C97-748CEB78A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0164" y="265268"/>
            <a:ext cx="7511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i="1" dirty="0">
                <a:solidFill>
                  <a:srgbClr val="0039AC"/>
                </a:solidFill>
                <a:latin typeface="Arial Black" panose="020B0604020202020204" pitchFamily="34" charset="0"/>
              </a:rPr>
              <a:t>Interpretation of</a:t>
            </a:r>
            <a:r>
              <a:rPr lang="en-US" altLang="en-US" dirty="0">
                <a:solidFill>
                  <a:srgbClr val="0039AC"/>
                </a:solidFill>
              </a:rPr>
              <a:t> </a:t>
            </a:r>
            <a:r>
              <a:rPr lang="en-US" altLang="en-US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Electrical</a:t>
            </a:r>
            <a:r>
              <a:rPr lang="en-US" altLang="en-US" dirty="0">
                <a:solidFill>
                  <a:srgbClr val="0039AC"/>
                </a:solidFill>
              </a:rPr>
              <a:t> </a:t>
            </a:r>
            <a:r>
              <a:rPr lang="en-US" altLang="en-US" i="1" dirty="0">
                <a:solidFill>
                  <a:srgbClr val="0039AC"/>
                </a:solidFill>
                <a:latin typeface="Arial Black" panose="020B0604020202020204" pitchFamily="34" charset="0"/>
              </a:rPr>
              <a:t>Resistivity Data:</a:t>
            </a:r>
            <a:endParaRPr lang="en-US" altLang="en-US" dirty="0">
              <a:solidFill>
                <a:srgbClr val="0039AC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7EAF394-18F1-034B-93A7-EA65088ADC04}"/>
              </a:ext>
            </a:extLst>
          </p:cNvPr>
          <p:cNvCxnSpPr/>
          <p:nvPr/>
        </p:nvCxnSpPr>
        <p:spPr>
          <a:xfrm>
            <a:off x="6446236" y="925762"/>
            <a:ext cx="0" cy="37484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AC4D697-440D-8146-AD10-EDF4671D7DA1}"/>
              </a:ext>
            </a:extLst>
          </p:cNvPr>
          <p:cNvSpPr txBox="1"/>
          <p:nvPr/>
        </p:nvSpPr>
        <p:spPr>
          <a:xfrm>
            <a:off x="7190251" y="851928"/>
            <a:ext cx="226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“Topographic Break”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EE9EF82-8F4D-B141-85E6-7ADFE7A7B115}"/>
              </a:ext>
            </a:extLst>
          </p:cNvPr>
          <p:cNvCxnSpPr>
            <a:stCxn id="28" idx="1"/>
          </p:cNvCxnSpPr>
          <p:nvPr/>
        </p:nvCxnSpPr>
        <p:spPr>
          <a:xfrm flipH="1">
            <a:off x="6474634" y="1036594"/>
            <a:ext cx="715617" cy="709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1C9973D-5E9C-9148-9EA8-D4DE0F94683A}"/>
              </a:ext>
            </a:extLst>
          </p:cNvPr>
          <p:cNvSpPr txBox="1"/>
          <p:nvPr/>
        </p:nvSpPr>
        <p:spPr>
          <a:xfrm>
            <a:off x="9746028" y="339066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8FB1B9-F782-AE43-8BC3-C87709C01F76}"/>
              </a:ext>
            </a:extLst>
          </p:cNvPr>
          <p:cNvSpPr txBox="1"/>
          <p:nvPr/>
        </p:nvSpPr>
        <p:spPr>
          <a:xfrm>
            <a:off x="2816088" y="342947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254731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217A0F-3854-E548-B668-CD9A080F5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471" y="674686"/>
            <a:ext cx="4230688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01703123-CB7C-FD45-AEB1-9A66E1A8D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7443" y="196201"/>
            <a:ext cx="79092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2010 Project: Little Mountain Near Franklin ID</a:t>
            </a:r>
            <a:endParaRPr lang="en-US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BEE1DA60-584C-794B-B69F-60290B300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4037" y="1126921"/>
            <a:ext cx="428918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Fundamental question: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Does the basement outcrop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represent a horst feature,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allochthonous thrust, or</a:t>
            </a:r>
          </a:p>
          <a:p>
            <a:pPr eaLnBrk="0" hangingPunct="0"/>
            <a:r>
              <a:rPr lang="en-US" dirty="0" err="1">
                <a:solidFill>
                  <a:srgbClr val="0039AC"/>
                </a:solidFill>
                <a:cs typeface="ＭＳ Ｐゴシック" charset="0"/>
              </a:rPr>
              <a:t>paleotopography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? (i.e., what’s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the dip of the basement/sed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contact?)</a:t>
            </a: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Used: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Seismic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Gravity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Magnetic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Electrical resistivity</a:t>
            </a:r>
          </a:p>
        </p:txBody>
      </p:sp>
    </p:spTree>
    <p:extLst>
      <p:ext uri="{BB962C8B-B14F-4D97-AF65-F5344CB8AC3E}">
        <p14:creationId xmlns:p14="http://schemas.microsoft.com/office/powerpoint/2010/main" val="3041786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F16797-A417-E946-88D0-98FCE1646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415131"/>
            <a:ext cx="6134100" cy="602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A37BA641-CF12-9A41-85A4-C7130D2DE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650" y="3979445"/>
            <a:ext cx="2101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2000">
                <a:latin typeface="Symbol" pitchFamily="2" charset="2"/>
                <a:sym typeface="Symbol" pitchFamily="2" charset="2"/>
              </a:rPr>
              <a:t></a:t>
            </a:r>
            <a:r>
              <a:rPr lang="en-US" altLang="en-US" sz="2000" i="1">
                <a:latin typeface="Symbol" pitchFamily="2" charset="2"/>
                <a:sym typeface="Symbol" pitchFamily="2" charset="2"/>
              </a:rPr>
              <a:t></a:t>
            </a:r>
            <a:r>
              <a:rPr lang="en-US" altLang="en-US" sz="2000"/>
              <a:t> = –390 kg m</a:t>
            </a:r>
            <a:r>
              <a:rPr lang="en-US" altLang="en-US" sz="2000" baseline="30000"/>
              <a:t>-3</a:t>
            </a:r>
            <a:endParaRPr lang="en-US" altLang="en-US" sz="2000"/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7E1D55DA-7D9C-3F4C-9813-636E63406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725" y="2033170"/>
            <a:ext cx="2517775" cy="422275"/>
          </a:xfrm>
          <a:prstGeom prst="rect">
            <a:avLst/>
          </a:prstGeom>
          <a:solidFill>
            <a:srgbClr val="C8C8C8"/>
          </a:solidFill>
          <a:ln w="25400">
            <a:solidFill>
              <a:srgbClr val="FF0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2000"/>
              <a:t>RMS = 0.4040 mGal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B55A588A-F35B-0E4B-8C6A-EF2236F47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6669" y="1905506"/>
            <a:ext cx="3145413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i="1" dirty="0">
                <a:solidFill>
                  <a:srgbClr val="0039AC"/>
                </a:solidFill>
                <a:cs typeface="Arial" panose="020B0604020202020204" pitchFamily="34" charset="0"/>
              </a:rPr>
              <a:t>“Best” diagnostic tool:</a:t>
            </a:r>
            <a:endParaRPr lang="en-US" altLang="en-US" dirty="0">
              <a:solidFill>
                <a:srgbClr val="0039AC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0039AC"/>
                </a:solidFill>
              </a:rPr>
              <a:t>Gravity data are best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0039AC"/>
                </a:solidFill>
              </a:rPr>
              <a:t>fit by a contact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0039AC"/>
                </a:solidFill>
              </a:rPr>
              <a:t>dipping shallowly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0039AC"/>
                </a:solidFill>
              </a:rPr>
              <a:t>(&lt; 35°) to the east,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0039AC"/>
                </a:solidFill>
              </a:rPr>
              <a:t>which is most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0039AC"/>
                </a:solidFill>
              </a:rPr>
              <a:t>consistent with a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0039AC"/>
                </a:solidFill>
              </a:rPr>
              <a:t>simple horst model.</a:t>
            </a:r>
          </a:p>
        </p:txBody>
      </p:sp>
    </p:spTree>
    <p:extLst>
      <p:ext uri="{BB962C8B-B14F-4D97-AF65-F5344CB8AC3E}">
        <p14:creationId xmlns:p14="http://schemas.microsoft.com/office/powerpoint/2010/main" val="4052146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4D5498D1-6B6C-5A0A-4377-5E828D6E7626}"/>
              </a:ext>
            </a:extLst>
          </p:cNvPr>
          <p:cNvSpPr txBox="1"/>
          <p:nvPr/>
        </p:nvSpPr>
        <p:spPr>
          <a:xfrm>
            <a:off x="3602305" y="342900"/>
            <a:ext cx="4987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l"/>
            <a:r>
              <a:rPr lang="en-US" sz="2800" i="1" dirty="0">
                <a:solidFill>
                  <a:srgbClr val="333399"/>
                </a:solidFill>
                <a:latin typeface="Arial Black"/>
                <a:cs typeface="Arial Black"/>
              </a:rPr>
              <a:t>Maple Grove Travertines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9AE86C-607C-F94C-A196-84F24636C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10" y="940107"/>
            <a:ext cx="7353300" cy="557499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417A4B4-5BA4-2C9B-329F-2D87A781ED28}"/>
              </a:ext>
            </a:extLst>
          </p:cNvPr>
          <p:cNvCxnSpPr>
            <a:stCxn id="7" idx="2"/>
          </p:cNvCxnSpPr>
          <p:nvPr/>
        </p:nvCxnSpPr>
        <p:spPr bwMode="auto">
          <a:xfrm flipH="1">
            <a:off x="3895316" y="2825234"/>
            <a:ext cx="386324" cy="1461593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TextBox 7">
            <a:extLst>
              <a:ext uri="{FF2B5EF4-FFF2-40B4-BE49-F238E27FC236}">
                <a16:creationId xmlns:a16="http://schemas.microsoft.com/office/drawing/2014/main" id="{4EE9B57E-C55C-C612-D994-BCAE071F6D60}"/>
              </a:ext>
            </a:extLst>
          </p:cNvPr>
          <p:cNvSpPr txBox="1"/>
          <p:nvPr/>
        </p:nvSpPr>
        <p:spPr>
          <a:xfrm>
            <a:off x="3329772" y="2178903"/>
            <a:ext cx="1903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r>
              <a:rPr lang="en-US" sz="1800" dirty="0">
                <a:solidFill>
                  <a:srgbClr val="0039AC"/>
                </a:solidFill>
              </a:rPr>
              <a:t>“Vertical contact”</a:t>
            </a:r>
          </a:p>
          <a:p>
            <a:r>
              <a:rPr lang="en-US" sz="1800" dirty="0">
                <a:solidFill>
                  <a:srgbClr val="0039AC"/>
                </a:solidFill>
              </a:rPr>
              <a:t>position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7D87629-B6D1-7FCA-B287-9D2E4957DA5C}"/>
              </a:ext>
            </a:extLst>
          </p:cNvPr>
          <p:cNvSpPr/>
          <p:nvPr/>
        </p:nvSpPr>
        <p:spPr bwMode="auto">
          <a:xfrm>
            <a:off x="3271860" y="33909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700" b="0" i="1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BE2B53-B24D-922E-A67E-077CA9F0074D}"/>
              </a:ext>
            </a:extLst>
          </p:cNvPr>
          <p:cNvCxnSpPr>
            <a:endCxn id="8" idx="1"/>
          </p:cNvCxnSpPr>
          <p:nvPr/>
        </p:nvCxnSpPr>
        <p:spPr bwMode="auto">
          <a:xfrm>
            <a:off x="2357460" y="2628900"/>
            <a:ext cx="1037152" cy="88475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Box 14">
            <a:extLst>
              <a:ext uri="{FF2B5EF4-FFF2-40B4-BE49-F238E27FC236}">
                <a16:creationId xmlns:a16="http://schemas.microsoft.com/office/drawing/2014/main" id="{D3CAF12A-3D80-A666-0699-C51F7BF51B3F}"/>
              </a:ext>
            </a:extLst>
          </p:cNvPr>
          <p:cNvSpPr txBox="1"/>
          <p:nvPr/>
        </p:nvSpPr>
        <p:spPr>
          <a:xfrm>
            <a:off x="1636855" y="2019300"/>
            <a:ext cx="890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r>
              <a:rPr lang="en-US" sz="1800" dirty="0"/>
              <a:t>“Lower</a:t>
            </a:r>
          </a:p>
          <a:p>
            <a:r>
              <a:rPr lang="en-US" sz="1800" dirty="0"/>
              <a:t>spring”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9E17DBC-1E69-4756-5AFD-4276B3ACF231}"/>
              </a:ext>
            </a:extLst>
          </p:cNvPr>
          <p:cNvSpPr/>
          <p:nvPr/>
        </p:nvSpPr>
        <p:spPr bwMode="auto">
          <a:xfrm>
            <a:off x="3271860" y="4381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700" b="0" i="1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8EE400AF-ADA6-D544-C04F-D462DE55DC1A}"/>
              </a:ext>
            </a:extLst>
          </p:cNvPr>
          <p:cNvSpPr txBox="1"/>
          <p:nvPr/>
        </p:nvSpPr>
        <p:spPr>
          <a:xfrm>
            <a:off x="3032534" y="5143500"/>
            <a:ext cx="11468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r>
              <a:rPr lang="en-US" sz="1800" dirty="0"/>
              <a:t>“Upper</a:t>
            </a:r>
          </a:p>
          <a:p>
            <a:r>
              <a:rPr lang="en-US" sz="1800" dirty="0"/>
              <a:t>travertine</a:t>
            </a:r>
          </a:p>
          <a:p>
            <a:r>
              <a:rPr lang="en-US" sz="1800" dirty="0"/>
              <a:t>mound”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3FCC959E-C788-C170-C230-A4F487FCE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5253" y="2090172"/>
            <a:ext cx="331853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Fundamental question: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What’s down there?</a:t>
            </a: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Used: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• Seismic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• Magnetic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• Electrical resistivity</a:t>
            </a:r>
          </a:p>
        </p:txBody>
      </p:sp>
    </p:spTree>
    <p:extLst>
      <p:ext uri="{BB962C8B-B14F-4D97-AF65-F5344CB8AC3E}">
        <p14:creationId xmlns:p14="http://schemas.microsoft.com/office/powerpoint/2010/main" val="4187466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ADB75FE-4343-20BF-0A25-3BBE487E8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56" y="3244845"/>
            <a:ext cx="9144000" cy="2057400"/>
          </a:xfrm>
          <a:prstGeom prst="rect">
            <a:avLst/>
          </a:prstGeom>
        </p:spPr>
      </p:pic>
      <p:sp>
        <p:nvSpPr>
          <p:cNvPr id="19" name="TextBox 1">
            <a:extLst>
              <a:ext uri="{FF2B5EF4-FFF2-40B4-BE49-F238E27FC236}">
                <a16:creationId xmlns:a16="http://schemas.microsoft.com/office/drawing/2014/main" id="{1B1FE87A-164E-C2E9-FC02-2DE91D5DE758}"/>
              </a:ext>
            </a:extLst>
          </p:cNvPr>
          <p:cNvSpPr txBox="1"/>
          <p:nvPr/>
        </p:nvSpPr>
        <p:spPr>
          <a:xfrm>
            <a:off x="2030556" y="4669553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l"/>
            <a:r>
              <a:rPr lang="en-US" dirty="0"/>
              <a:t>W</a:t>
            </a: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DBF6135F-6CDE-32DE-A49F-5B6A868D9F8B}"/>
              </a:ext>
            </a:extLst>
          </p:cNvPr>
          <p:cNvSpPr txBox="1"/>
          <p:nvPr/>
        </p:nvSpPr>
        <p:spPr>
          <a:xfrm>
            <a:off x="9336805" y="4669553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l"/>
            <a:r>
              <a:rPr lang="en-US" dirty="0"/>
              <a:t>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9598DF4-685C-F0ED-625E-1B9557128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92" y="457261"/>
            <a:ext cx="4013616" cy="2743200"/>
          </a:xfrm>
          <a:prstGeom prst="rect">
            <a:avLst/>
          </a:prstGeom>
        </p:spPr>
      </p:pic>
      <p:sp>
        <p:nvSpPr>
          <p:cNvPr id="31" name="Text Box 7">
            <a:extLst>
              <a:ext uri="{FF2B5EF4-FFF2-40B4-BE49-F238E27FC236}">
                <a16:creationId xmlns:a16="http://schemas.microsoft.com/office/drawing/2014/main" id="{107D2417-19D1-2E46-6EE0-46856CC4BF5B}"/>
              </a:ext>
            </a:extLst>
          </p:cNvPr>
          <p:cNvSpPr txBox="1">
            <a:spLocks/>
          </p:cNvSpPr>
          <p:nvPr/>
        </p:nvSpPr>
        <p:spPr bwMode="auto">
          <a:xfrm>
            <a:off x="1982534" y="5268253"/>
            <a:ext cx="82269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l"/>
            <a:r>
              <a:rPr lang="en-US" dirty="0">
                <a:solidFill>
                  <a:srgbClr val="0039AC"/>
                </a:solidFill>
              </a:rPr>
              <a:t>Best data: Resistivity suggests (higher resistivity) travertine</a:t>
            </a:r>
          </a:p>
          <a:p>
            <a:pPr algn="l"/>
            <a:r>
              <a:rPr lang="en-US" dirty="0">
                <a:solidFill>
                  <a:srgbClr val="0039AC"/>
                </a:solidFill>
              </a:rPr>
              <a:t>material shallow on west side; solute rich spring water and</a:t>
            </a:r>
          </a:p>
          <a:p>
            <a:pPr algn="l"/>
            <a:r>
              <a:rPr lang="en-US" dirty="0">
                <a:solidFill>
                  <a:srgbClr val="0039AC"/>
                </a:solidFill>
              </a:rPr>
              <a:t>possibly cavernous porosity on the east!</a:t>
            </a: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848D149-163A-64B4-FB76-8BDC767F9495}"/>
              </a:ext>
            </a:extLst>
          </p:cNvPr>
          <p:cNvSpPr txBox="1"/>
          <p:nvPr/>
        </p:nvSpPr>
        <p:spPr>
          <a:xfrm>
            <a:off x="7603095" y="1918307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l"/>
            <a:r>
              <a:rPr lang="en-US" dirty="0"/>
              <a:t>E</a:t>
            </a: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D67C4E1C-905B-41AC-7550-B676CFCA753F}"/>
              </a:ext>
            </a:extLst>
          </p:cNvPr>
          <p:cNvSpPr txBox="1"/>
          <p:nvPr/>
        </p:nvSpPr>
        <p:spPr>
          <a:xfrm>
            <a:off x="4425787" y="1918307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l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212114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B5A4A703-B52A-BF41-A990-41E80561E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108" y="287081"/>
            <a:ext cx="90418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2018 Project: </a:t>
            </a:r>
            <a:r>
              <a:rPr lang="en-US" i="1" dirty="0" err="1">
                <a:solidFill>
                  <a:srgbClr val="0039AC"/>
                </a:solidFill>
                <a:latin typeface="Arial Black" charset="0"/>
              </a:rPr>
              <a:t>Guinevah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 Campground (Logan Canyon)</a:t>
            </a:r>
            <a:endParaRPr lang="en-US" dirty="0">
              <a:solidFill>
                <a:srgbClr val="0039AC"/>
              </a:solidFill>
              <a:latin typeface="Arial Black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81C075-8942-9349-A43A-04F50BC44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454" y="874651"/>
            <a:ext cx="4820528" cy="5628388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E08721FC-6C44-7848-AD41-727835A21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427" y="1700566"/>
            <a:ext cx="386836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Fundamental question: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Do Lake Bonneville delta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deposits continue all the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way to </a:t>
            </a:r>
            <a:r>
              <a:rPr lang="en-US" dirty="0" err="1">
                <a:solidFill>
                  <a:srgbClr val="0039AC"/>
                </a:solidFill>
                <a:cs typeface="ＭＳ Ｐゴシック" charset="0"/>
              </a:rPr>
              <a:t>Guinevah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(higher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elevation than elsewhere?)</a:t>
            </a: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Used: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Seismic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Magnetic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Electrical resistivity</a:t>
            </a:r>
          </a:p>
        </p:txBody>
      </p:sp>
    </p:spTree>
    <p:extLst>
      <p:ext uri="{BB962C8B-B14F-4D97-AF65-F5344CB8AC3E}">
        <p14:creationId xmlns:p14="http://schemas.microsoft.com/office/powerpoint/2010/main" val="1047192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B9DFF61C-5A75-F940-8298-118A48D50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3619" y="58847"/>
            <a:ext cx="3336170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The seismic data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are </a:t>
            </a:r>
            <a:r>
              <a:rPr lang="en-US" dirty="0">
                <a:solidFill>
                  <a:srgbClr val="0039AC"/>
                </a:solidFill>
                <a:latin typeface="Arial"/>
                <a:ea typeface="ＭＳ Ｐゴシック" charset="0"/>
                <a:cs typeface="Arial"/>
              </a:rPr>
              <a:t>actually fairly high</a:t>
            </a:r>
          </a:p>
          <a:p>
            <a:pPr algn="l"/>
            <a:r>
              <a:rPr lang="en-US" dirty="0">
                <a:solidFill>
                  <a:srgbClr val="0039AC"/>
                </a:solidFill>
                <a:latin typeface="Arial"/>
                <a:ea typeface="ＭＳ Ｐゴシック" charset="0"/>
                <a:cs typeface="Arial"/>
              </a:rPr>
              <a:t>SNR (signal-to-noise</a:t>
            </a:r>
          </a:p>
          <a:p>
            <a:pPr algn="l"/>
            <a:r>
              <a:rPr lang="en-US" dirty="0">
                <a:solidFill>
                  <a:srgbClr val="0039AC"/>
                </a:solidFill>
                <a:latin typeface="Arial"/>
                <a:ea typeface="ＭＳ Ｐゴシック" charset="0"/>
                <a:cs typeface="Arial"/>
              </a:rPr>
              <a:t>ratio) so picking the</a:t>
            </a:r>
          </a:p>
          <a:p>
            <a:pPr algn="l"/>
            <a:r>
              <a:rPr lang="en-US" dirty="0">
                <a:solidFill>
                  <a:srgbClr val="0039AC"/>
                </a:solidFill>
                <a:latin typeface="Arial"/>
                <a:ea typeface="ＭＳ Ｐゴシック" charset="0"/>
                <a:cs typeface="Arial"/>
              </a:rPr>
              <a:t>data is straightforward.</a:t>
            </a:r>
          </a:p>
          <a:p>
            <a:pPr algn="l"/>
            <a:r>
              <a:rPr lang="en-US" dirty="0">
                <a:solidFill>
                  <a:srgbClr val="0039AC"/>
                </a:solidFill>
                <a:latin typeface="Arial"/>
                <a:ea typeface="ＭＳ Ｐゴシック" charset="0"/>
                <a:cs typeface="Arial"/>
              </a:rPr>
              <a:t>The main challenges</a:t>
            </a:r>
          </a:p>
          <a:p>
            <a:pPr algn="l"/>
            <a:r>
              <a:rPr lang="en-US" dirty="0">
                <a:solidFill>
                  <a:srgbClr val="0039AC"/>
                </a:solidFill>
                <a:latin typeface="Arial"/>
                <a:ea typeface="ＭＳ Ｐゴシック" charset="0"/>
                <a:cs typeface="Arial"/>
              </a:rPr>
              <a:t>are from static shifts</a:t>
            </a:r>
          </a:p>
          <a:p>
            <a:pPr algn="l"/>
            <a:r>
              <a:rPr lang="en-US" dirty="0">
                <a:solidFill>
                  <a:srgbClr val="0039AC"/>
                </a:solidFill>
                <a:latin typeface="Arial"/>
                <a:ea typeface="ＭＳ Ｐゴシック" charset="0"/>
                <a:cs typeface="Arial"/>
              </a:rPr>
              <a:t>that displace the</a:t>
            </a:r>
          </a:p>
          <a:p>
            <a:pPr algn="l"/>
            <a:r>
              <a:rPr lang="en-US" dirty="0">
                <a:solidFill>
                  <a:srgbClr val="0039AC"/>
                </a:solidFill>
                <a:latin typeface="Arial"/>
                <a:ea typeface="ＭＳ Ｐゴシック" charset="0"/>
                <a:cs typeface="Arial"/>
              </a:rPr>
              <a:t>amplitudes from zero,</a:t>
            </a:r>
          </a:p>
          <a:p>
            <a:pPr algn="l"/>
            <a:r>
              <a:rPr lang="en-US" dirty="0">
                <a:solidFill>
                  <a:srgbClr val="0039AC"/>
                </a:solidFill>
                <a:latin typeface="Arial"/>
                <a:ea typeface="ＭＳ Ｐゴシック" charset="0"/>
                <a:cs typeface="Arial"/>
              </a:rPr>
              <a:t>and higher noise in the</a:t>
            </a:r>
          </a:p>
          <a:p>
            <a:pPr algn="l"/>
            <a:r>
              <a:rPr lang="en-US" dirty="0">
                <a:solidFill>
                  <a:srgbClr val="0039AC"/>
                </a:solidFill>
                <a:latin typeface="Arial"/>
                <a:ea typeface="ＭＳ Ｐゴシック" charset="0"/>
                <a:cs typeface="Arial"/>
              </a:rPr>
              <a:t>reverse (likely because</a:t>
            </a:r>
          </a:p>
          <a:p>
            <a:pPr algn="l"/>
            <a:r>
              <a:rPr lang="en-US" dirty="0">
                <a:solidFill>
                  <a:srgbClr val="0039AC"/>
                </a:solidFill>
                <a:latin typeface="Arial"/>
                <a:ea typeface="ＭＳ Ｐゴシック" charset="0"/>
                <a:cs typeface="Arial"/>
              </a:rPr>
              <a:t>distal geophones are</a:t>
            </a:r>
          </a:p>
          <a:p>
            <a:pPr algn="l"/>
            <a:r>
              <a:rPr lang="en-US" dirty="0">
                <a:solidFill>
                  <a:srgbClr val="0039AC"/>
                </a:solidFill>
                <a:latin typeface="Arial"/>
                <a:ea typeface="ＭＳ Ｐゴシック" charset="0"/>
                <a:cs typeface="Arial"/>
              </a:rPr>
              <a:t>closer to the river, a</a:t>
            </a:r>
          </a:p>
          <a:p>
            <a:pPr algn="l"/>
            <a:r>
              <a:rPr lang="en-US" dirty="0">
                <a:solidFill>
                  <a:srgbClr val="0039AC"/>
                </a:solidFill>
                <a:latin typeface="Arial"/>
                <a:ea typeface="ＭＳ Ｐゴシック" charset="0"/>
                <a:cs typeface="Arial"/>
              </a:rPr>
              <a:t>noise source, in the</a:t>
            </a:r>
          </a:p>
          <a:p>
            <a:pPr algn="l"/>
            <a:r>
              <a:rPr lang="en-US" dirty="0">
                <a:solidFill>
                  <a:srgbClr val="0039AC"/>
                </a:solidFill>
                <a:latin typeface="Arial"/>
                <a:ea typeface="ＭＳ Ｐゴシック" charset="0"/>
                <a:cs typeface="Arial"/>
              </a:rPr>
              <a:t>latter). Note the clear</a:t>
            </a:r>
          </a:p>
          <a:p>
            <a:pPr algn="l"/>
            <a:r>
              <a:rPr lang="en-US" dirty="0">
                <a:solidFill>
                  <a:srgbClr val="0039AC"/>
                </a:solidFill>
                <a:latin typeface="Arial"/>
                <a:ea typeface="ＭＳ Ｐゴシック" charset="0"/>
                <a:cs typeface="Arial"/>
              </a:rPr>
              <a:t>air-wave arrival (340</a:t>
            </a:r>
          </a:p>
          <a:p>
            <a:pPr algn="l"/>
            <a:r>
              <a:rPr lang="en-US" dirty="0">
                <a:solidFill>
                  <a:srgbClr val="0039AC"/>
                </a:solidFill>
                <a:latin typeface="Arial"/>
                <a:ea typeface="ＭＳ Ｐゴシック" charset="0"/>
                <a:cs typeface="Arial"/>
              </a:rPr>
              <a:t>m/s line) evident in</a:t>
            </a:r>
          </a:p>
          <a:p>
            <a:pPr algn="l"/>
            <a:r>
              <a:rPr lang="en-US" dirty="0">
                <a:solidFill>
                  <a:srgbClr val="0039AC"/>
                </a:solidFill>
                <a:latin typeface="Arial"/>
                <a:ea typeface="ＭＳ Ｐゴシック" charset="0"/>
                <a:cs typeface="Arial"/>
              </a:rPr>
              <a:t>both!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89AC65-2AC0-984C-B573-5F49EAD9D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19" y="457200"/>
            <a:ext cx="5874936" cy="274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3847CF-17F2-B540-8482-58308567C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19" y="3581400"/>
            <a:ext cx="5864426" cy="2743200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276C0245-E273-A74B-BE82-3057487D9A1B}"/>
              </a:ext>
            </a:extLst>
          </p:cNvPr>
          <p:cNvSpPr txBox="1"/>
          <p:nvPr/>
        </p:nvSpPr>
        <p:spPr>
          <a:xfrm rot="1402333">
            <a:off x="4338374" y="1552643"/>
            <a:ext cx="982761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r>
              <a:rPr lang="en-US" sz="1600" dirty="0"/>
              <a:t>Air-wave</a:t>
            </a:r>
          </a:p>
        </p:txBody>
      </p:sp>
    </p:spTree>
    <p:extLst>
      <p:ext uri="{BB962C8B-B14F-4D97-AF65-F5344CB8AC3E}">
        <p14:creationId xmlns:p14="http://schemas.microsoft.com/office/powerpoint/2010/main" val="1956669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585</Words>
  <Application>Microsoft Macintosh PowerPoint</Application>
  <PresentationFormat>Widescreen</PresentationFormat>
  <Paragraphs>138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ＭＳ Ｐゴシック</vt:lpstr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6</cp:revision>
  <dcterms:created xsi:type="dcterms:W3CDTF">2022-01-18T20:12:58Z</dcterms:created>
  <dcterms:modified xsi:type="dcterms:W3CDTF">2026-01-14T21:05:18Z</dcterms:modified>
</cp:coreProperties>
</file>