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55" r:id="rId2"/>
    <p:sldId id="256" r:id="rId3"/>
    <p:sldId id="370" r:id="rId4"/>
    <p:sldId id="364" r:id="rId5"/>
    <p:sldId id="365" r:id="rId6"/>
    <p:sldId id="366" r:id="rId7"/>
    <p:sldId id="367" r:id="rId8"/>
    <p:sldId id="368" r:id="rId9"/>
    <p:sldId id="280" r:id="rId10"/>
    <p:sldId id="274" r:id="rId11"/>
    <p:sldId id="304" r:id="rId12"/>
    <p:sldId id="303" r:id="rId13"/>
    <p:sldId id="281" r:id="rId14"/>
    <p:sldId id="3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4472C4"/>
    <a:srgbClr val="FF0000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221" d="100"/>
          <a:sy n="2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Apr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12F3BA18-62D1-2237-0308-4FC28C68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6396335"/>
            <a:ext cx="6645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Wed 17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302-340 (§5.5-5.11)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7" name="Text Box 79">
            <a:extLst>
              <a:ext uri="{FF2B5EF4-FFF2-40B4-BE49-F238E27FC236}">
                <a16:creationId xmlns:a16="http://schemas.microsoft.com/office/drawing/2014/main" id="{C14FB8BB-A5E0-865C-DF5C-16F3582A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16" y="1462382"/>
            <a:ext cx="888716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DC Resistivity Modeling/Inversion/</a:t>
            </a:r>
            <a:r>
              <a:rPr lang="en-US" sz="24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Interp</a:t>
            </a:r>
            <a:endParaRPr lang="en-US" sz="24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6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Sensitivity kernels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+ resistivity anomalies increase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>
                <a:latin typeface="Times New Roman" charset="0"/>
                <a:ea typeface="ＭＳ Ｐゴシック" charset="0"/>
              </a:rPr>
              <a:t>app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unless they occur between a current and voltage electrode!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Apparent Resistivity </a:t>
            </a:r>
            <a:r>
              <a:rPr lang="en-US" sz="2400" i="1" dirty="0" err="1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Pseudosection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is a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weighted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average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of resistivity structure (but with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artefacts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!)</a:t>
            </a:r>
            <a:r>
              <a:rPr lang="is-I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Inversion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of resistivity data (i.e., optimal parameterization of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 forward model) uses the physics of the voltage response to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give more structural detail and confidence.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Applications including permeability mapping,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lithologic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mapping, karst &amp; tunnel detection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Successfully used to inform past field studies for this class!</a:t>
            </a:r>
          </a:p>
        </p:txBody>
      </p:sp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68F9DE-E11A-BE45-8125-F397B546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3098"/>
            <a:ext cx="6443662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51E3DEA-4821-6642-90DE-FA1A99C6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396935"/>
            <a:ext cx="23352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(From a gold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mining prospect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 Durango,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Mexico)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781E753-AE67-DC45-BD12-6C201A9E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2451160"/>
            <a:ext cx="22653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 medium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comprised of</a:t>
            </a:r>
          </a:p>
          <a:p>
            <a:pPr algn="l" eaLnBrk="0" hangingPunct="0"/>
            <a:r>
              <a:rPr lang="en-US" sz="2400" i="1">
                <a:latin typeface="Times New Roman" charset="0"/>
                <a:ea typeface="ＭＳ Ｐゴシック" charset="0"/>
              </a:rPr>
              <a:t>n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different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materials,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chargeability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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</a:t>
            </a:r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is related to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</a:t>
            </a: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7E93F1EB-B105-AB41-BA41-FD529248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97" y="5022910"/>
            <a:ext cx="872546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by                             …  So incorporates information about how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333399"/>
                </a:solidFill>
              </a:rPr>
              <a:t>apparent resistivity relates to true resistivity structure.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0CEE2-1199-8B41-B4FB-6FE7C4AF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4953060"/>
            <a:ext cx="2157413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5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2F832-97DE-1846-B533-929E9A8D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4" y="222250"/>
            <a:ext cx="4957763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313AB-4762-6B43-82AA-618225C1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" y="3489325"/>
            <a:ext cx="4968875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F017C67-4879-4748-87EC-50F0BF3C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7" y="2944813"/>
            <a:ext cx="328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Chargeability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DB1EDA9-3662-E74B-82D5-6961A7F7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7" y="6188075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8561F-3948-F348-921E-35D88C1F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212725"/>
            <a:ext cx="301625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7202DBB6-BF7F-244C-A815-D0E0778E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3870325"/>
            <a:ext cx="325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Another gold prospect:</a:t>
            </a:r>
          </a:p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mineralized boulder</a:t>
            </a:r>
          </a:p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field in east-central </a:t>
            </a:r>
          </a:p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249022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65C7D4FA-F62E-0D46-9CDE-E092085A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63" y="170656"/>
            <a:ext cx="5878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(SP)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AAAF77C-CAA2-B04A-BF1D-24B17C62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588" y="724694"/>
            <a:ext cx="838562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SP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is an electrical potential that arises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without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an applied </a:t>
            </a: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current (i.e., electrical current flow arising from natural </a:t>
            </a: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processes or disturbances that are not initially electrical)</a:t>
            </a:r>
          </a:p>
          <a:p>
            <a:pPr eaLnBrk="0" hangingPunct="0"/>
            <a:endParaRPr lang="en-US" sz="1200" dirty="0">
              <a:solidFill>
                <a:srgbClr val="333399"/>
              </a:solidFill>
              <a:latin typeface="Arial" charset="0"/>
            </a:endParaRP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Three most common applications: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333399"/>
                </a:solidFill>
                <a:latin typeface="Arial" charset="0"/>
              </a:rPr>
              <a:t>(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</a:rPr>
              <a:t>Well-logging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: Electrochemical potential arises from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  differential diffusion of ions into drilling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mudcake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from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  permeable formations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 electrical current flow</a:t>
            </a:r>
            <a:endParaRPr lang="en-US" sz="2400" i="1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E86DC-A8D9-C942-803F-BB9E11D7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13" y="3844131"/>
            <a:ext cx="485775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DBD5E-0BD0-1347-ABC3-204767D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13" y="3844131"/>
            <a:ext cx="26162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14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13E81B-DDDF-AA4F-AE76-03794733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245268"/>
            <a:ext cx="2643188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FA88F91-6AF4-134D-B6DE-040D0F96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919" y="1166843"/>
            <a:ext cx="211949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Note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that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permeable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formations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express as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negative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spontaneous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potential… So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pay attention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 the sign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convention!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73B6C-5B2F-8E48-8833-905860C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4" y="259556"/>
            <a:ext cx="4214812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8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97FE7C84-A30C-064D-9376-95F89535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179" y="247650"/>
            <a:ext cx="83628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(ii)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Mining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A second process occurs in ore bodies that are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partly above the water table (</a:t>
            </a:r>
            <a:r>
              <a:rPr lang="en-US" sz="2400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oxidizing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conditions)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and partly below (</a:t>
            </a:r>
            <a:r>
              <a:rPr lang="en-US" sz="2400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reducing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). Resulting differences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in charge concentration produce electrical current.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4A758-5649-D346-816B-635A851C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4" y="1860550"/>
            <a:ext cx="43148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315754D-1397-B541-AC32-42658B07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479" y="2896622"/>
            <a:ext cx="39883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(iii)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Karst investigation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Water flowing through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a cavity can build up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a charge as well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(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streaming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or</a:t>
            </a:r>
          </a:p>
          <a:p>
            <a:pPr algn="l" eaLnBrk="0" hangingPunct="0"/>
            <a:r>
              <a:rPr lang="en-US" sz="2400" dirty="0">
                <a:latin typeface="Arial" charset="0"/>
                <a:ea typeface="ＭＳ Ｐゴシック" charset="0"/>
              </a:rPr>
              <a:t>     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electrokinetic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    potential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id with triangles&#10;&#10;Description automatically generated with medium confidence">
            <a:extLst>
              <a:ext uri="{FF2B5EF4-FFF2-40B4-BE49-F238E27FC236}">
                <a16:creationId xmlns:a16="http://schemas.microsoft.com/office/drawing/2014/main" id="{90D2267E-227C-E6E6-5BD1-E1BC79A3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" y="2455699"/>
            <a:ext cx="7315200" cy="4312024"/>
          </a:xfrm>
          <a:prstGeom prst="rect">
            <a:avLst/>
          </a:prstGeom>
        </p:spPr>
      </p:pic>
      <p:pic>
        <p:nvPicPr>
          <p:cNvPr id="7" name="Picture 6" descr="A blue and white grid with triangles&#10;&#10;Description automatically generated with medium confidence">
            <a:extLst>
              <a:ext uri="{FF2B5EF4-FFF2-40B4-BE49-F238E27FC236}">
                <a16:creationId xmlns:a16="http://schemas.microsoft.com/office/drawing/2014/main" id="{D6BE1B61-1815-D1C9-D815-BBC61554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85" y="90277"/>
            <a:ext cx="7315200" cy="4276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E9916-BE5B-009D-5EB9-91531277468E}"/>
              </a:ext>
            </a:extLst>
          </p:cNvPr>
          <p:cNvSpPr txBox="1"/>
          <p:nvPr/>
        </p:nvSpPr>
        <p:spPr>
          <a:xfrm>
            <a:off x="212785" y="155275"/>
            <a:ext cx="45833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Saturday Field Exercises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much better results; the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 are posted on the website!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part of the assignment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to pick first arrivals using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RAS-24 software.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37B3D-D9C3-D55E-C6F6-488F10AB53AC}"/>
              </a:ext>
            </a:extLst>
          </p:cNvPr>
          <p:cNvSpPr txBox="1"/>
          <p:nvPr/>
        </p:nvSpPr>
        <p:spPr>
          <a:xfrm>
            <a:off x="7326701" y="4180344"/>
            <a:ext cx="4873450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note: The direct arrivals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(nearest traces) are subtle; must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highest magnification to see.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negative bump on the furthest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traces is also difficult to pick out;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vary the magnification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consider neighboring traces.</a:t>
            </a:r>
          </a:p>
        </p:txBody>
      </p:sp>
    </p:spTree>
    <p:extLst>
      <p:ext uri="{BB962C8B-B14F-4D97-AF65-F5344CB8AC3E}">
        <p14:creationId xmlns:p14="http://schemas.microsoft.com/office/powerpoint/2010/main" val="126682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29FAB-8869-26FD-4A6E-F2A820960E81}"/>
              </a:ext>
            </a:extLst>
          </p:cNvPr>
          <p:cNvSpPr txBox="1"/>
          <p:nvPr/>
        </p:nvSpPr>
        <p:spPr>
          <a:xfrm>
            <a:off x="1843875" y="766733"/>
            <a:ext cx="850425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Your semester project assignment</a:t>
            </a:r>
            <a:endParaRPr lang="en-US" sz="28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posted in a preliminary form on Wednesday,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we’ll discuss the assignment a bit more then.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you want to get started early, there are several things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safely anticipate I will want you to do:</a:t>
            </a:r>
            <a:b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Pick the seismic data using RAS-24 software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Model the first arrivals using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Use the results of you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geometry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create a structure for modeling the magnetic data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 </a:t>
            </a:r>
            <a:r>
              <a:rPr lang="en-US" sz="2400" b="1" i="1" dirty="0" err="1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GravMag</a:t>
            </a:r>
            <a:endParaRPr lang="en-US" sz="2400" b="1" i="1" dirty="0"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more, and the version of the assignment we will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on Wednesday may not be the final version (but I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inform everybody whenever I add something to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assignment!)</a:t>
            </a:r>
          </a:p>
        </p:txBody>
      </p:sp>
    </p:spTree>
    <p:extLst>
      <p:ext uri="{BB962C8B-B14F-4D97-AF65-F5344CB8AC3E}">
        <p14:creationId xmlns:p14="http://schemas.microsoft.com/office/powerpoint/2010/main" val="138219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4010F47-F2ED-A34C-9B9A-A175D64F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452" y="305068"/>
            <a:ext cx="891909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8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Induced Polarization (Induced Potential)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refers to the transient voltage measured after an electrical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 is turned off (or nonzero phase of a sinusoidal current).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Physical process is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probably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similar to charging a battery.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At contacts between the two, this results in a buildup of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 (sometimes called an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overvoltage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85870-6CD7-2A44-B963-1BAF44EE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82" y="2225943"/>
            <a:ext cx="50371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0D37C1E4-297F-FD4D-8343-9E71D780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20" y="2184668"/>
            <a:ext cx="396627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One mechanism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urrent flow in many rocks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is dominated by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ionic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conduction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 pore fluid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electrolytes, but in some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minerals (e.g., sulfides,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graphite, magnetite, native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metals), flow occurs by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electronic conduction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.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6788B-E8C6-7A45-89D7-7E801E795288}"/>
              </a:ext>
            </a:extLst>
          </p:cNvPr>
          <p:cNvSpPr/>
          <p:nvPr/>
        </p:nvSpPr>
        <p:spPr bwMode="auto">
          <a:xfrm>
            <a:off x="2926927" y="3064919"/>
            <a:ext cx="483525" cy="29127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707E0-B186-2942-ADE2-8B7E2F2F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94" y="164495"/>
            <a:ext cx="693737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54FA9B56-DF7A-B045-AF09-EE3F843C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756" y="5123845"/>
            <a:ext cx="892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Another mechanism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In clays, can get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electrodialysis</a:t>
            </a:r>
            <a:endParaRPr lang="en-US" sz="2400" i="1" dirty="0">
              <a:solidFill>
                <a:srgbClr val="FF0000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or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membrane polarization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A membrane effect in which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one ion in the pore fluids is more mobile than the other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cation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mobility &gt; anion in this example)</a:t>
            </a:r>
            <a:endParaRPr lang="en-US" sz="24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2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5E092C8C-1235-504A-AE13-4D2DAE15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556" y="151180"/>
            <a:ext cx="5935239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Two approaches to measurement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in the time domain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Measured as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chargeability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, area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the voltage decay curve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dirty="0">
                <a:solidFill>
                  <a:srgbClr val="333399"/>
                </a:solidFill>
              </a:rPr>
              <a:t>normaliz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ed by voltage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measured before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 was turned off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(hence units of seconds).</a:t>
            </a:r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in the frequency 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 domain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Apply an alternating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 instead of DC,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and measure amplitude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and phase as a function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of frequency of the AC.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710DD-8542-0148-BA22-64CA7EC7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1" y="1138605"/>
            <a:ext cx="4191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B5CF7-94C7-2841-962F-434170D0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6" y="3772268"/>
            <a:ext cx="419893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83C9AF-0338-5746-AB98-B8F9CFECB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231" y="1151305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Applied Current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582DC-66FC-5F41-8FD2-3D95A579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206" y="1918068"/>
            <a:ext cx="1300162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Measured Voltage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103E8-9FAF-0243-B8AE-1BF22903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456" y="3913555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>
                <a:latin typeface="Arial" charset="0"/>
                <a:ea typeface="ＭＳ Ｐゴシック" charset="0"/>
              </a:rPr>
              <a:t>Applied Current</a:t>
            </a:r>
            <a:endParaRPr lang="en-US" sz="1400" i="1"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A4C67-55CC-374C-A0D4-5E4114D6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906" y="4024680"/>
            <a:ext cx="755650" cy="319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>
                <a:latin typeface="Arial" charset="0"/>
                <a:ea typeface="ＭＳ Ｐゴシック" charset="0"/>
              </a:rPr>
              <a:t>Resulting</a:t>
            </a:r>
          </a:p>
          <a:p>
            <a:pPr eaLnBrk="0" hangingPunct="0"/>
            <a:r>
              <a:rPr lang="en-US" sz="1400">
                <a:latin typeface="Arial" charset="0"/>
                <a:ea typeface="ＭＳ Ｐゴシック" charset="0"/>
              </a:rPr>
              <a:t>Voltage</a:t>
            </a:r>
            <a:endParaRPr lang="en-US" sz="1400" i="1"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9C1F5-E069-7544-8B15-A1B42A30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059" y="1479769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Decay Curve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D73F1-69F1-DD45-A6D6-5299BB39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739" y="1689911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Chargeability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959FF2-B58C-6F4A-99F7-E40584C9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196" y="3921956"/>
            <a:ext cx="607889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Phase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71515-2558-4247-8D2A-1E49DF9A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209" y="4109380"/>
            <a:ext cx="920262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Difference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3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B99BB2-E7CE-6A49-A962-DE20253CF8D2}"/>
              </a:ext>
            </a:extLst>
          </p:cNvPr>
          <p:cNvSpPr>
            <a:spLocks/>
          </p:cNvSpPr>
          <p:nvPr/>
        </p:nvSpPr>
        <p:spPr bwMode="auto">
          <a:xfrm>
            <a:off x="2189162" y="731043"/>
            <a:ext cx="74676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6AEFC01-6D8C-D448-B321-8393BBC3C706}"/>
              </a:ext>
            </a:extLst>
          </p:cNvPr>
          <p:cNvSpPr txBox="1">
            <a:spLocks/>
          </p:cNvSpPr>
          <p:nvPr/>
        </p:nvSpPr>
        <p:spPr bwMode="auto">
          <a:xfrm>
            <a:off x="2017712" y="620315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555D528-393F-1F48-A463-070825039B10}"/>
              </a:ext>
            </a:extLst>
          </p:cNvPr>
          <p:cNvSpPr txBox="1">
            <a:spLocks/>
          </p:cNvSpPr>
          <p:nvPr/>
        </p:nvSpPr>
        <p:spPr bwMode="auto">
          <a:xfrm>
            <a:off x="3544887" y="6203156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3F3E79B-2C9D-1643-8558-3147A3CBB7E4}"/>
              </a:ext>
            </a:extLst>
          </p:cNvPr>
          <p:cNvSpPr txBox="1">
            <a:spLocks/>
          </p:cNvSpPr>
          <p:nvPr/>
        </p:nvSpPr>
        <p:spPr bwMode="auto">
          <a:xfrm>
            <a:off x="5241925" y="6203156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100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932A931-0CE2-7846-95D6-46E435145404}"/>
              </a:ext>
            </a:extLst>
          </p:cNvPr>
          <p:cNvSpPr txBox="1">
            <a:spLocks/>
          </p:cNvSpPr>
          <p:nvPr/>
        </p:nvSpPr>
        <p:spPr bwMode="auto">
          <a:xfrm>
            <a:off x="7107237" y="6203156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1000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2011CDE-C1E7-D342-892C-C06C09DD383C}"/>
              </a:ext>
            </a:extLst>
          </p:cNvPr>
          <p:cNvSpPr txBox="1">
            <a:spLocks/>
          </p:cNvSpPr>
          <p:nvPr/>
        </p:nvSpPr>
        <p:spPr bwMode="auto">
          <a:xfrm>
            <a:off x="9142412" y="6203156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C7FC4-F169-A346-A0EA-755644019F80}"/>
              </a:ext>
            </a:extLst>
          </p:cNvPr>
          <p:cNvSpPr>
            <a:spLocks/>
          </p:cNvSpPr>
          <p:nvPr/>
        </p:nvSpPr>
        <p:spPr bwMode="auto">
          <a:xfrm>
            <a:off x="2189162" y="5836443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CDAF90C-57B8-4A4B-BD34-4D1783F2075A}"/>
              </a:ext>
            </a:extLst>
          </p:cNvPr>
          <p:cNvSpPr txBox="1">
            <a:spLocks/>
          </p:cNvSpPr>
          <p:nvPr/>
        </p:nvSpPr>
        <p:spPr bwMode="auto">
          <a:xfrm>
            <a:off x="2949575" y="5760243"/>
            <a:ext cx="114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Alluvium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B0C4EB-83C9-2E40-8BC5-4B5B9D08D2D8}"/>
              </a:ext>
            </a:extLst>
          </p:cNvPr>
          <p:cNvSpPr>
            <a:spLocks/>
          </p:cNvSpPr>
          <p:nvPr/>
        </p:nvSpPr>
        <p:spPr bwMode="auto">
          <a:xfrm>
            <a:off x="2874962" y="5347493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EF067C1-7170-FF4E-AF26-B703A4873BC7}"/>
              </a:ext>
            </a:extLst>
          </p:cNvPr>
          <p:cNvSpPr txBox="1">
            <a:spLocks/>
          </p:cNvSpPr>
          <p:nvPr/>
        </p:nvSpPr>
        <p:spPr bwMode="auto">
          <a:xfrm>
            <a:off x="3635375" y="5269706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Gravels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F7FA5-1FCB-E74C-BC01-723A390BD8E3}"/>
              </a:ext>
            </a:extLst>
          </p:cNvPr>
          <p:cNvSpPr>
            <a:spLocks/>
          </p:cNvSpPr>
          <p:nvPr/>
        </p:nvSpPr>
        <p:spPr bwMode="auto">
          <a:xfrm>
            <a:off x="3789362" y="4369593"/>
            <a:ext cx="3048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6F302BB-B5AF-B44A-9EF8-1770335399E8}"/>
              </a:ext>
            </a:extLst>
          </p:cNvPr>
          <p:cNvSpPr txBox="1">
            <a:spLocks/>
          </p:cNvSpPr>
          <p:nvPr/>
        </p:nvSpPr>
        <p:spPr bwMode="auto">
          <a:xfrm>
            <a:off x="4170362" y="4291806"/>
            <a:ext cx="242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Limestone/Dolomite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54834-561F-5C4B-824C-35F1ED32A4D6}"/>
              </a:ext>
            </a:extLst>
          </p:cNvPr>
          <p:cNvSpPr>
            <a:spLocks/>
          </p:cNvSpPr>
          <p:nvPr/>
        </p:nvSpPr>
        <p:spPr bwMode="auto">
          <a:xfrm>
            <a:off x="3789362" y="3882231"/>
            <a:ext cx="9144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445D5CB7-A4B2-BC4E-8F4D-73224BED2364}"/>
              </a:ext>
            </a:extLst>
          </p:cNvPr>
          <p:cNvSpPr txBox="1">
            <a:spLocks/>
          </p:cNvSpPr>
          <p:nvPr/>
        </p:nvSpPr>
        <p:spPr bwMode="auto">
          <a:xfrm>
            <a:off x="4703762" y="3802856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Granite/Granodiorite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BBFD9-B127-4049-B577-C8AB4DC36FFF}"/>
              </a:ext>
            </a:extLst>
          </p:cNvPr>
          <p:cNvSpPr>
            <a:spLocks/>
          </p:cNvSpPr>
          <p:nvPr/>
        </p:nvSpPr>
        <p:spPr bwMode="auto">
          <a:xfrm>
            <a:off x="3332162" y="4858543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E87A7CC7-69CB-224C-AB86-A5A359425A5A}"/>
              </a:ext>
            </a:extLst>
          </p:cNvPr>
          <p:cNvSpPr txBox="1">
            <a:spLocks/>
          </p:cNvSpPr>
          <p:nvPr/>
        </p:nvSpPr>
        <p:spPr bwMode="auto">
          <a:xfrm>
            <a:off x="4092575" y="4780756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Clean Sandstone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062D10-7CBB-6541-ACD7-DE234EEBD230}"/>
              </a:ext>
            </a:extLst>
          </p:cNvPr>
          <p:cNvSpPr>
            <a:spLocks/>
          </p:cNvSpPr>
          <p:nvPr/>
        </p:nvSpPr>
        <p:spPr bwMode="auto">
          <a:xfrm>
            <a:off x="4713287" y="3393281"/>
            <a:ext cx="847725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A681BA72-DC4C-A44E-9D21-17601E0544AF}"/>
              </a:ext>
            </a:extLst>
          </p:cNvPr>
          <p:cNvSpPr txBox="1">
            <a:spLocks/>
          </p:cNvSpPr>
          <p:nvPr/>
        </p:nvSpPr>
        <p:spPr bwMode="auto">
          <a:xfrm>
            <a:off x="5559425" y="3313906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Shale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3F5AD9-10ED-534E-A229-0385A63A70BC}"/>
              </a:ext>
            </a:extLst>
          </p:cNvPr>
          <p:cNvSpPr>
            <a:spLocks/>
          </p:cNvSpPr>
          <p:nvPr/>
        </p:nvSpPr>
        <p:spPr bwMode="auto">
          <a:xfrm>
            <a:off x="5999162" y="2416968"/>
            <a:ext cx="1057275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D589DAB-4ED8-2441-92CC-6019B1509B0B}"/>
              </a:ext>
            </a:extLst>
          </p:cNvPr>
          <p:cNvSpPr txBox="1">
            <a:spLocks/>
          </p:cNvSpPr>
          <p:nvPr/>
        </p:nvSpPr>
        <p:spPr bwMode="auto">
          <a:xfrm>
            <a:off x="7037387" y="2334418"/>
            <a:ext cx="177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Volcanic Tuffs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D23C4B-6178-E544-BE22-99EE2C6D410D}"/>
              </a:ext>
            </a:extLst>
          </p:cNvPr>
          <p:cNvSpPr>
            <a:spLocks/>
          </p:cNvSpPr>
          <p:nvPr/>
        </p:nvSpPr>
        <p:spPr bwMode="auto">
          <a:xfrm>
            <a:off x="5570537" y="2904331"/>
            <a:ext cx="962025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F364AD48-0B6F-9949-A8F3-6429E4371FA5}"/>
              </a:ext>
            </a:extLst>
          </p:cNvPr>
          <p:cNvSpPr txBox="1">
            <a:spLocks/>
          </p:cNvSpPr>
          <p:nvPr/>
        </p:nvSpPr>
        <p:spPr bwMode="auto">
          <a:xfrm>
            <a:off x="6521450" y="2823368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Siltstones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E0DD08-B52C-1143-8583-145AC620FDDB}"/>
              </a:ext>
            </a:extLst>
          </p:cNvPr>
          <p:cNvSpPr>
            <a:spLocks/>
          </p:cNvSpPr>
          <p:nvPr/>
        </p:nvSpPr>
        <p:spPr bwMode="auto">
          <a:xfrm>
            <a:off x="6770687" y="1928018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6C1F75-861E-ED43-B641-B53163398DD0}"/>
              </a:ext>
            </a:extLst>
          </p:cNvPr>
          <p:cNvSpPr txBox="1">
            <a:spLocks/>
          </p:cNvSpPr>
          <p:nvPr/>
        </p:nvSpPr>
        <p:spPr bwMode="auto">
          <a:xfrm>
            <a:off x="5180012" y="1845468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2-8% Sulfide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D70628-3511-1241-81D9-DB66FEFD777A}"/>
              </a:ext>
            </a:extLst>
          </p:cNvPr>
          <p:cNvSpPr>
            <a:spLocks/>
          </p:cNvSpPr>
          <p:nvPr/>
        </p:nvSpPr>
        <p:spPr bwMode="auto">
          <a:xfrm>
            <a:off x="7523162" y="1439068"/>
            <a:ext cx="5334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FEE5CAC0-17D0-6D48-976E-0D7974A25AF5}"/>
              </a:ext>
            </a:extLst>
          </p:cNvPr>
          <p:cNvSpPr txBox="1">
            <a:spLocks/>
          </p:cNvSpPr>
          <p:nvPr/>
        </p:nvSpPr>
        <p:spPr bwMode="auto">
          <a:xfrm>
            <a:off x="5780087" y="135651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8-20% Sulfide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3685BE-80D7-C14E-8377-F9F5CC75C393}"/>
              </a:ext>
            </a:extLst>
          </p:cNvPr>
          <p:cNvSpPr>
            <a:spLocks/>
          </p:cNvSpPr>
          <p:nvPr/>
        </p:nvSpPr>
        <p:spPr bwMode="auto">
          <a:xfrm>
            <a:off x="8056562" y="951706"/>
            <a:ext cx="5334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A2EEDE18-3AA5-0447-955A-9993EC3B2517}"/>
              </a:ext>
            </a:extLst>
          </p:cNvPr>
          <p:cNvSpPr txBox="1">
            <a:spLocks/>
          </p:cNvSpPr>
          <p:nvPr/>
        </p:nvSpPr>
        <p:spPr bwMode="auto">
          <a:xfrm>
            <a:off x="6313487" y="867568"/>
            <a:ext cx="168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20+% Sulfide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E89C8261-F7F2-4B43-AB5F-C1E1DFFACC1C}"/>
              </a:ext>
            </a:extLst>
          </p:cNvPr>
          <p:cNvSpPr txBox="1">
            <a:spLocks/>
          </p:cNvSpPr>
          <p:nvPr/>
        </p:nvSpPr>
        <p:spPr bwMode="auto">
          <a:xfrm>
            <a:off x="2064537" y="197643"/>
            <a:ext cx="7716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800" i="1" dirty="0" err="1">
                <a:solidFill>
                  <a:srgbClr val="333399"/>
                </a:solidFill>
                <a:latin typeface="Arial Black" charset="0"/>
              </a:rPr>
              <a:t>Chargeabilities</a:t>
            </a:r>
            <a:r>
              <a:rPr lang="en-US" sz="2800" i="1" dirty="0">
                <a:solidFill>
                  <a:srgbClr val="333399"/>
                </a:solidFill>
                <a:latin typeface="Arial Black" charset="0"/>
              </a:rPr>
              <a:t> of Various Rocks (</a:t>
            </a:r>
            <a:r>
              <a:rPr lang="en-US" sz="2800" i="1" dirty="0" err="1">
                <a:solidFill>
                  <a:srgbClr val="333399"/>
                </a:solidFill>
                <a:latin typeface="Arial Black" charset="0"/>
              </a:rPr>
              <a:t>ms</a:t>
            </a:r>
            <a:r>
              <a:rPr lang="en-US" sz="2800" i="1" dirty="0">
                <a:solidFill>
                  <a:srgbClr val="333399"/>
                </a:solidFill>
                <a:latin typeface="Arial Blac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593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">
            <a:extLst>
              <a:ext uri="{FF2B5EF4-FFF2-40B4-BE49-F238E27FC236}">
                <a16:creationId xmlns:a16="http://schemas.microsoft.com/office/drawing/2014/main" id="{9D7A4D4B-C943-CB4E-9701-44A1147B0B0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04" y="4514850"/>
            <a:ext cx="5759450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">
            <a:extLst>
              <a:ext uri="{FF2B5EF4-FFF2-40B4-BE49-F238E27FC236}">
                <a16:creationId xmlns:a16="http://schemas.microsoft.com/office/drawing/2014/main" id="{91F61EB5-FB1A-3D40-864C-5F65FFE8AA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04" y="2286000"/>
            <a:ext cx="5759450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316118-9CC1-0740-85F1-CEC7AE7EBC36}"/>
              </a:ext>
            </a:extLst>
          </p:cNvPr>
          <p:cNvSpPr>
            <a:spLocks/>
          </p:cNvSpPr>
          <p:nvPr/>
        </p:nvSpPr>
        <p:spPr bwMode="auto">
          <a:xfrm>
            <a:off x="1676904" y="1130300"/>
            <a:ext cx="6400800" cy="393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FB248622-2351-164E-A628-74B7065A71F3}"/>
              </a:ext>
            </a:extLst>
          </p:cNvPr>
          <p:cNvSpPr>
            <a:spLocks/>
          </p:cNvSpPr>
          <p:nvPr/>
        </p:nvSpPr>
        <p:spPr bwMode="auto">
          <a:xfrm>
            <a:off x="4420104" y="2590800"/>
            <a:ext cx="2432050" cy="7905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C5485E15-8E98-AB45-A843-C1EA0D98AAF3}"/>
              </a:ext>
            </a:extLst>
          </p:cNvPr>
          <p:cNvSpPr>
            <a:spLocks/>
          </p:cNvSpPr>
          <p:nvPr/>
        </p:nvSpPr>
        <p:spPr bwMode="auto">
          <a:xfrm>
            <a:off x="4372479" y="4832350"/>
            <a:ext cx="2419350" cy="7762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53B616A-C7EC-0B48-AC17-3D12290A5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067" y="1527175"/>
            <a:ext cx="2008187" cy="1054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BC639CA8-8C24-6740-AF7E-D5A9D54F9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067" y="1527175"/>
            <a:ext cx="1965325" cy="3305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1EC28D-4B3E-034A-8078-6D97CF16024B}"/>
              </a:ext>
            </a:extLst>
          </p:cNvPr>
          <p:cNvSpPr>
            <a:spLocks/>
          </p:cNvSpPr>
          <p:nvPr/>
        </p:nvSpPr>
        <p:spPr bwMode="auto">
          <a:xfrm>
            <a:off x="3616829" y="1905000"/>
            <a:ext cx="1793875" cy="3429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2945A-0CDB-8D44-88A4-FB5FE93F0A41}"/>
              </a:ext>
            </a:extLst>
          </p:cNvPr>
          <p:cNvSpPr>
            <a:spLocks/>
          </p:cNvSpPr>
          <p:nvPr/>
        </p:nvSpPr>
        <p:spPr bwMode="auto">
          <a:xfrm>
            <a:off x="5791704" y="1889125"/>
            <a:ext cx="3702050" cy="373063"/>
          </a:xfrm>
          <a:prstGeom prst="rect">
            <a:avLst/>
          </a:prstGeom>
          <a:noFill/>
          <a:ln w="254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76EF1310-90E9-0444-BC37-93922B4728F3}"/>
              </a:ext>
            </a:extLst>
          </p:cNvPr>
          <p:cNvSpPr>
            <a:spLocks/>
          </p:cNvSpPr>
          <p:nvPr/>
        </p:nvSpPr>
        <p:spPr bwMode="auto">
          <a:xfrm>
            <a:off x="3048504" y="3276600"/>
            <a:ext cx="23622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F9CA58CA-8936-A540-81FA-E9E468DA0672}"/>
              </a:ext>
            </a:extLst>
          </p:cNvPr>
          <p:cNvSpPr>
            <a:spLocks/>
          </p:cNvSpPr>
          <p:nvPr/>
        </p:nvSpPr>
        <p:spPr bwMode="auto">
          <a:xfrm>
            <a:off x="3048504" y="5514975"/>
            <a:ext cx="23622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A7648F27-8447-6043-96FC-88884DA45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729" y="2241550"/>
            <a:ext cx="90488" cy="1028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3F76B41D-36B8-EB4B-A8D9-978E6F3CA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267" y="2262188"/>
            <a:ext cx="46037" cy="32242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5" name="AutoShape 21">
            <a:extLst>
              <a:ext uri="{FF2B5EF4-FFF2-40B4-BE49-F238E27FC236}">
                <a16:creationId xmlns:a16="http://schemas.microsoft.com/office/drawing/2014/main" id="{E377D96B-62AE-0146-BA51-9B85B0E42DE2}"/>
              </a:ext>
            </a:extLst>
          </p:cNvPr>
          <p:cNvSpPr>
            <a:spLocks/>
          </p:cNvSpPr>
          <p:nvPr/>
        </p:nvSpPr>
        <p:spPr bwMode="auto">
          <a:xfrm>
            <a:off x="2184904" y="2584450"/>
            <a:ext cx="2247900" cy="4032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FF36B792-4689-A140-93FA-5A2FACA388CE}"/>
              </a:ext>
            </a:extLst>
          </p:cNvPr>
          <p:cNvSpPr>
            <a:spLocks/>
          </p:cNvSpPr>
          <p:nvPr/>
        </p:nvSpPr>
        <p:spPr bwMode="auto">
          <a:xfrm>
            <a:off x="2181729" y="4778375"/>
            <a:ext cx="2247900" cy="4032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3A93F00B-02C8-DF4E-8402-75356DF91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7492" y="2241550"/>
            <a:ext cx="1955800" cy="33337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5E6ADBD7-18F5-0D4D-B8EF-92AA68F4F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704" y="2209800"/>
            <a:ext cx="1905000" cy="2590800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B1EFDE-D1AE-9A49-A172-6726935CD8F4}"/>
              </a:ext>
            </a:extLst>
          </p:cNvPr>
          <p:cNvSpPr>
            <a:spLocks/>
          </p:cNvSpPr>
          <p:nvPr/>
        </p:nvSpPr>
        <p:spPr bwMode="auto">
          <a:xfrm>
            <a:off x="1829304" y="76200"/>
            <a:ext cx="8685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Measurements we make with the IP-resistivity meter are of the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time-domain variety</a:t>
            </a:r>
            <a:r>
              <a:rPr lang="is-IS" sz="2400" dirty="0">
                <a:solidFill>
                  <a:srgbClr val="333399"/>
                </a:solidFill>
                <a:latin typeface="Arial" charset="0"/>
              </a:rPr>
              <a:t>…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00AD7B35-0073-984F-B3D7-966159E8DF75}"/>
              </a:ext>
            </a:extLst>
          </p:cNvPr>
          <p:cNvSpPr txBox="1"/>
          <p:nvPr/>
        </p:nvSpPr>
        <p:spPr>
          <a:xfrm>
            <a:off x="2210304" y="3604736"/>
            <a:ext cx="5736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Arial Black"/>
                <a:cs typeface="Arial Black"/>
              </a:rPr>
              <a:t>E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6200E051-6CFC-C742-9A52-6F54CEEC7376}"/>
              </a:ext>
            </a:extLst>
          </p:cNvPr>
          <p:cNvSpPr txBox="1"/>
          <p:nvPr/>
        </p:nvSpPr>
        <p:spPr>
          <a:xfrm>
            <a:off x="6122405" y="3604736"/>
            <a:ext cx="736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Arial Black"/>
                <a:cs typeface="Arial Black"/>
              </a:rPr>
              <a:t>W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E4D5BB84-B678-1E4B-9683-3D80CC52D7C6}"/>
              </a:ext>
            </a:extLst>
          </p:cNvPr>
          <p:cNvSpPr txBox="1"/>
          <p:nvPr/>
        </p:nvSpPr>
        <p:spPr>
          <a:xfrm>
            <a:off x="1765259" y="1060975"/>
            <a:ext cx="63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west-side high resistivity = low soil moisture?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273EECE-685F-6D49-8697-08737980666D}"/>
              </a:ext>
            </a:extLst>
          </p:cNvPr>
          <p:cNvSpPr txBox="1"/>
          <p:nvPr/>
        </p:nvSpPr>
        <p:spPr>
          <a:xfrm>
            <a:off x="3572519" y="1828800"/>
            <a:ext cx="187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333399"/>
                </a:solidFill>
                <a:latin typeface="Arial" charset="0"/>
              </a:rPr>
              <a:t>water table?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5470E5A7-4263-6546-8578-49BC2F31A3E4}"/>
              </a:ext>
            </a:extLst>
          </p:cNvPr>
          <p:cNvSpPr txBox="1"/>
          <p:nvPr/>
        </p:nvSpPr>
        <p:spPr>
          <a:xfrm>
            <a:off x="5774350" y="1828800"/>
            <a:ext cx="367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333399"/>
                </a:solidFill>
                <a:latin typeface="Arial" charset="0"/>
              </a:rPr>
              <a:t>late spring wetting event?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EE72A-21AE-C745-9DFB-26AD4F89DD1E}"/>
              </a:ext>
            </a:extLst>
          </p:cNvPr>
          <p:cNvSpPr txBox="1"/>
          <p:nvPr/>
        </p:nvSpPr>
        <p:spPr>
          <a:xfrm>
            <a:off x="7655971" y="3691677"/>
            <a:ext cx="2137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West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fault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location...</a:t>
            </a:r>
          </a:p>
        </p:txBody>
      </p:sp>
    </p:spTree>
    <p:extLst>
      <p:ext uri="{BB962C8B-B14F-4D97-AF65-F5344CB8AC3E}">
        <p14:creationId xmlns:p14="http://schemas.microsoft.com/office/powerpoint/2010/main" val="389315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D4362F-7C9C-FA4A-A9B7-BDEE1A5B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230188"/>
            <a:ext cx="5603875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83E4C1B7-A5E5-F641-B49A-B9E04ED4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844" y="373063"/>
            <a:ext cx="3098800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Example: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Two samples of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montmorillonite (clay)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soil at a waste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contamination site.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decreases with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frequency because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induced polarization;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lower-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app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sample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is contaminated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(organic NAPL +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electrolytic APL)</a:t>
            </a:r>
          </a:p>
          <a:p>
            <a:pPr algn="l" eaLnBrk="0" hangingPunct="0"/>
            <a:endParaRPr lang="en-US" sz="12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Phase peaks are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different for different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fluids…</a:t>
            </a:r>
          </a:p>
        </p:txBody>
      </p:sp>
    </p:spTree>
    <p:extLst>
      <p:ext uri="{BB962C8B-B14F-4D97-AF65-F5344CB8AC3E}">
        <p14:creationId xmlns:p14="http://schemas.microsoft.com/office/powerpoint/2010/main" val="81683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55021</TotalTime>
  <Words>920</Words>
  <Application>Microsoft Macintosh PowerPoint</Application>
  <PresentationFormat>Widescreen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69</cp:revision>
  <cp:lastPrinted>2024-03-18T19:12:33Z</cp:lastPrinted>
  <dcterms:created xsi:type="dcterms:W3CDTF">2022-01-10T14:15:51Z</dcterms:created>
  <dcterms:modified xsi:type="dcterms:W3CDTF">2024-04-15T19:29:29Z</dcterms:modified>
</cp:coreProperties>
</file>