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368" r:id="rId3"/>
    <p:sldId id="373" r:id="rId4"/>
    <p:sldId id="374" r:id="rId5"/>
    <p:sldId id="370" r:id="rId6"/>
    <p:sldId id="306" r:id="rId7"/>
    <p:sldId id="318" r:id="rId8"/>
    <p:sldId id="299" r:id="rId9"/>
    <p:sldId id="312" r:id="rId10"/>
    <p:sldId id="313" r:id="rId11"/>
    <p:sldId id="314" r:id="rId12"/>
    <p:sldId id="298" r:id="rId13"/>
    <p:sldId id="292" r:id="rId14"/>
    <p:sldId id="307" r:id="rId15"/>
    <p:sldId id="309" r:id="rId16"/>
    <p:sldId id="308" r:id="rId17"/>
    <p:sldId id="293" r:id="rId18"/>
    <p:sldId id="27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9AC"/>
    <a:srgbClr val="FB9491"/>
    <a:srgbClr val="0046CD"/>
    <a:srgbClr val="0014E9"/>
    <a:srgbClr val="001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266"/>
    <p:restoredTop sz="96327"/>
  </p:normalViewPr>
  <p:slideViewPr>
    <p:cSldViewPr snapToGrid="0" snapToObjects="1">
      <p:cViewPr varScale="1">
        <p:scale>
          <a:sx n="128" d="100"/>
          <a:sy n="128" d="100"/>
        </p:scale>
        <p:origin x="113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AAD093-0389-CA48-9E5F-E8F7C95315DC}" type="datetimeFigureOut">
              <a:rPr lang="en-US" smtClean="0"/>
              <a:t>4/15/26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BC8ECB-8D36-A040-8E31-F92042CBEE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8594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A7641C-8CB9-5E41-99E9-C8A4BEF995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E75745-1516-9449-BD5D-5F19438F06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440652-FEDB-2E4A-B8DB-D90538F9D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4/15/26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F76CB5-ACAD-3348-86C5-C0F68AE4C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146ECA-B641-4146-A4B1-EF4B92F85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042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036DF-AA04-A140-937E-CDCBF8686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CD5B59-2960-334C-86E7-79FEBCD875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25BD3D-6EBF-7B4A-943E-1664A3022B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4/15/26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470CA9-EBB3-4C4D-9DF2-BBA35921E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311DD3-EC20-FB4E-B26A-92E04175B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364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38F4168-24EA-3E4E-8ACE-B6E0C92C99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E97E59-05EB-9349-BFD2-32D5965083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31616D-3542-364D-8C26-292EBFE1F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4/15/26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1D3A45-BBC3-FB46-B4F0-F7F78F6B3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4F114F-8D5C-F346-83EE-7EB807C6F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194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6230B-D4A4-4A4B-AC84-D15E8A05B6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C58D13-1B7D-FC4F-9230-0BAFF05B9A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0CDAED-29B6-8F40-BE23-E666DB19A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4/15/26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9406FF-6B3C-1148-95A5-C38431D2B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109295-452E-9E43-90DE-F16C7BB84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115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6CF45-13C7-DF4B-8D24-5AA039069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E01534-D0C7-CF42-9F6A-93B466CA36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080413-86EE-9B4F-959C-6887E6C60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4/15/26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8DE4F0-18B4-C64F-9A26-D6E972B7C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1AFF24-BD71-D144-AA77-B5B6E31BD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684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9353C0-BED1-DF47-A9D7-9423B0D56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D6AC81-0124-BD41-9575-839086ADDD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C06F59-1CDB-324E-9AAD-DB2052CC58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6CB5CF-988B-E245-A99B-0E4A36AAE2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4/15/26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50CCF9-5BEA-B84D-B89C-7D0D88561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17CED7-6555-FD4A-9ED8-43D78DA20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94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20F37-26B4-D44A-9D78-533C4E2B7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B72A02-74FA-7044-BC9D-A5944D82BA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D9D3CA-B505-0240-BBC2-0DC01666B1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667049-29B4-7047-8883-82B771138F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8DD144-A084-1B45-A947-CF94660E01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05A7335-BAF3-9B40-B61F-413CA49055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4/15/26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E3EF31F-D030-E84C-90A4-9AA3EAF99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28595ED-A46A-CC41-A929-E74A17649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381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EE33BC-2237-1949-B72F-6488522D9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29BA7C5-0FB4-DF42-AA3A-41B7E62413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4/15/26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D5F252-D71B-F645-8957-78B60BB3E5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42DB99-6BC5-7147-A3B8-9ECA8BC5D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150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6ABEBD7-6E81-9E41-A883-0492E4BD6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4/15/26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F067740-1648-3148-92B8-61D3B6ADB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67BDC9-5E9B-5542-AC3E-95238D475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079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226C50-171B-494C-B3CB-91D669296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04CFC7-5E2F-9D45-A557-79DAD6EA25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C01FE0-0E17-7C4E-AB50-5AF31E8F14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E4E894-C0B8-E447-A926-053A62843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4/15/26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793B9A-6F22-9F4F-9196-4B5F27D24C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9AF896-7BFA-974A-A63A-F686B2182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095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91CDB9-F651-004C-BE28-60334419E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E812B5C-5229-6748-A227-72E6BA0C46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4E979C-3B27-354A-8C50-8E7B40FA99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B2BF51-7953-8147-A3F2-9DD98B238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4/15/26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DB73BB-B534-DE4D-A2F6-7F002FCE7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85022B-B707-E145-A298-1543E7A73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242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1BFF541-98F2-C047-A9B1-FAAA4077E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0EB22A-A9D8-AB44-BB89-9054E98FA0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D24AA3-1AE0-E14C-81EC-B1EA2A68D1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3700C9-8BFE-814F-993B-E78ED40E45EE}" type="datetimeFigureOut">
              <a:rPr lang="en-US" smtClean="0"/>
              <a:t>4/15/26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7003DE-AB5F-A345-820A-F38DC09AD4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8AACEE-6833-E44C-A086-C16D4C7A74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747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7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Box 5">
            <a:extLst>
              <a:ext uri="{FF2B5EF4-FFF2-40B4-BE49-F238E27FC236}">
                <a16:creationId xmlns:a16="http://schemas.microsoft.com/office/drawing/2014/main" id="{E6C9EA9A-5D1B-4147-A23F-89D96ADE9F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2256" y="152400"/>
            <a:ext cx="5168274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3600" i="1" dirty="0">
                <a:solidFill>
                  <a:srgbClr val="0039AC"/>
                </a:solidFill>
                <a:latin typeface="Arial Black" charset="0"/>
              </a:rPr>
              <a:t>Geology 5660/6660</a:t>
            </a:r>
          </a:p>
          <a:p>
            <a:pPr algn="ctr"/>
            <a:r>
              <a:rPr lang="en-US" sz="3600" i="1" dirty="0">
                <a:solidFill>
                  <a:srgbClr val="0039AC"/>
                </a:solidFill>
                <a:latin typeface="Arial Black" charset="0"/>
              </a:rPr>
              <a:t>Applied Geophysics</a:t>
            </a:r>
            <a:endParaRPr lang="en-US" sz="3600" i="1" u="sng" dirty="0">
              <a:solidFill>
                <a:srgbClr val="0039AC"/>
              </a:solidFill>
              <a:latin typeface="Arial Black" charset="0"/>
            </a:endParaRPr>
          </a:p>
        </p:txBody>
      </p:sp>
      <p:sp>
        <p:nvSpPr>
          <p:cNvPr id="25" name="Text Box 26">
            <a:extLst>
              <a:ext uri="{FF2B5EF4-FFF2-40B4-BE49-F238E27FC236}">
                <a16:creationId xmlns:a16="http://schemas.microsoft.com/office/drawing/2014/main" id="{A27909E6-F928-2344-87E4-D36B5B1D50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20056" y="76200"/>
            <a:ext cx="184601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Apr 2026</a:t>
            </a:r>
          </a:p>
        </p:txBody>
      </p:sp>
      <p:sp>
        <p:nvSpPr>
          <p:cNvPr id="26" name="Text Box 27">
            <a:extLst>
              <a:ext uri="{FF2B5EF4-FFF2-40B4-BE49-F238E27FC236}">
                <a16:creationId xmlns:a16="http://schemas.microsoft.com/office/drawing/2014/main" id="{D27C68A9-C2B4-9F44-A6AA-A8D2C6D4C7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05743" y="6392543"/>
            <a:ext cx="354359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A.R. Lowry 2008-2026</a:t>
            </a:r>
            <a:endParaRPr lang="en-US" sz="2400" dirty="0">
              <a:solidFill>
                <a:srgbClr val="0039AC"/>
              </a:solidFill>
              <a:latin typeface="Arial" panose="020B0604020202020204" pitchFamily="34" charset="0"/>
              <a:ea typeface="ヒラギノ角ゴ Pro W3" charset="0"/>
              <a:cs typeface="Arial" panose="020B0604020202020204" pitchFamily="34" charset="0"/>
            </a:endParaRPr>
          </a:p>
        </p:txBody>
      </p:sp>
      <p:sp>
        <p:nvSpPr>
          <p:cNvPr id="15" name="Text Box 77">
            <a:extLst>
              <a:ext uri="{FF2B5EF4-FFF2-40B4-BE49-F238E27FC236}">
                <a16:creationId xmlns:a16="http://schemas.microsoft.com/office/drawing/2014/main" id="{CF2F7ED6-017E-0DE7-FCFD-D2512B2BC9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1514" y="1397074"/>
            <a:ext cx="8888972" cy="4893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 eaLnBrk="0" hangingPunct="0"/>
            <a:r>
              <a:rPr lang="en-US" sz="2400" i="1" dirty="0">
                <a:solidFill>
                  <a:srgbClr val="FF0000"/>
                </a:solidFill>
                <a:latin typeface="Arial Black" charset="0"/>
                <a:ea typeface="ＭＳ Ｐゴシック" charset="0"/>
              </a:rPr>
              <a:t>Last Time: </a:t>
            </a:r>
            <a:r>
              <a:rPr lang="en-US" sz="2400" i="1" dirty="0">
                <a:solidFill>
                  <a:srgbClr val="333399"/>
                </a:solidFill>
                <a:latin typeface="Arial Black" charset="0"/>
                <a:ea typeface="ＭＳ Ｐゴシック" charset="0"/>
              </a:rPr>
              <a:t>IP (Induced Polarization) </a:t>
            </a:r>
          </a:p>
          <a:p>
            <a:pPr algn="l" eaLnBrk="0" hangingPunct="0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• </a:t>
            </a:r>
            <a:r>
              <a:rPr lang="en-US" sz="2400" i="1" dirty="0">
                <a:solidFill>
                  <a:srgbClr val="FF0000"/>
                </a:solidFill>
                <a:latin typeface="Arial Black" charset="0"/>
                <a:ea typeface="ＭＳ Ｐゴシック" charset="0"/>
              </a:rPr>
              <a:t>Induced Polarization (IP)</a:t>
            </a:r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 measures the </a:t>
            </a:r>
            <a:r>
              <a:rPr lang="en-US" sz="2400" i="1" dirty="0">
                <a:solidFill>
                  <a:srgbClr val="FF0000"/>
                </a:solidFill>
                <a:latin typeface="Arial Black" charset="0"/>
                <a:ea typeface="ＭＳ Ｐゴシック" charset="0"/>
              </a:rPr>
              <a:t>chargeability</a:t>
            </a:r>
            <a:endParaRPr lang="en-US" sz="2400" dirty="0">
              <a:solidFill>
                <a:srgbClr val="333399"/>
              </a:solidFill>
              <a:latin typeface="Arial" charset="0"/>
              <a:ea typeface="ＭＳ Ｐゴシック" charset="0"/>
            </a:endParaRPr>
          </a:p>
          <a:p>
            <a:pPr algn="l" eaLnBrk="0" hangingPunct="0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   of transient voltage after DC current is shut off</a:t>
            </a:r>
          </a:p>
          <a:p>
            <a:pPr algn="l" eaLnBrk="0" hangingPunct="0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   (</a:t>
            </a:r>
            <a:r>
              <a:rPr lang="en-US" sz="2400" i="1" dirty="0">
                <a:solidFill>
                  <a:srgbClr val="333399"/>
                </a:solidFill>
                <a:latin typeface="Arial Black" charset="0"/>
                <a:ea typeface="ＭＳ Ｐゴシック" charset="0"/>
              </a:rPr>
              <a:t>time-domain IP</a:t>
            </a:r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) or the phase of voltage relative to a</a:t>
            </a:r>
          </a:p>
          <a:p>
            <a:pPr algn="l" eaLnBrk="0" hangingPunct="0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   sinusoidal AC current (</a:t>
            </a:r>
            <a:r>
              <a:rPr lang="en-US" sz="2400" i="1" dirty="0">
                <a:solidFill>
                  <a:srgbClr val="333399"/>
                </a:solidFill>
                <a:latin typeface="Arial Black" charset="0"/>
                <a:ea typeface="ＭＳ Ｐゴシック" charset="0"/>
              </a:rPr>
              <a:t>frequency-domain IP</a:t>
            </a:r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)</a:t>
            </a:r>
            <a:endParaRPr lang="en-US" sz="1200" i="1" dirty="0">
              <a:solidFill>
                <a:srgbClr val="333399"/>
              </a:solidFill>
              <a:latin typeface="Arial" charset="0"/>
              <a:ea typeface="ＭＳ Ｐゴシック" charset="0"/>
            </a:endParaRPr>
          </a:p>
          <a:p>
            <a:pPr algn="l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• Results from </a:t>
            </a:r>
            <a:r>
              <a:rPr lang="en-US" sz="2400" i="1" dirty="0">
                <a:solidFill>
                  <a:srgbClr val="FF0000"/>
                </a:solidFill>
                <a:latin typeface="Arial Black" charset="0"/>
                <a:ea typeface="ＭＳ Ｐゴシック" charset="0"/>
              </a:rPr>
              <a:t>overvoltage</a:t>
            </a:r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 (charge buildup)</a:t>
            </a:r>
          </a:p>
          <a:p>
            <a:pPr algn="l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   </a:t>
            </a:r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  <a:sym typeface="Symbol" charset="0"/>
              </a:rPr>
              <a:t></a:t>
            </a:r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 ~ boundaries between</a:t>
            </a:r>
            <a:r>
              <a:rPr lang="en-US" sz="2400" dirty="0">
                <a:latin typeface="Arial" charset="0"/>
                <a:ea typeface="ＭＳ Ｐゴシック" charset="0"/>
              </a:rPr>
              <a:t> </a:t>
            </a:r>
            <a:r>
              <a:rPr lang="en-US" sz="2400" i="1" dirty="0">
                <a:solidFill>
                  <a:srgbClr val="FF0000"/>
                </a:solidFill>
                <a:latin typeface="Arial Black" charset="0"/>
                <a:ea typeface="ＭＳ Ｐゴシック" charset="0"/>
              </a:rPr>
              <a:t>ionic</a:t>
            </a:r>
            <a:r>
              <a:rPr lang="en-US" sz="2400" dirty="0">
                <a:latin typeface="Arial" charset="0"/>
                <a:ea typeface="ＭＳ Ｐゴシック" charset="0"/>
              </a:rPr>
              <a:t> </a:t>
            </a:r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&amp;</a:t>
            </a:r>
            <a:r>
              <a:rPr lang="en-US" sz="2400" dirty="0">
                <a:latin typeface="Arial" charset="0"/>
                <a:ea typeface="ＭＳ Ｐゴシック" charset="0"/>
              </a:rPr>
              <a:t> </a:t>
            </a:r>
            <a:r>
              <a:rPr lang="en-US" sz="2400" i="1" dirty="0">
                <a:solidFill>
                  <a:srgbClr val="FF0000"/>
                </a:solidFill>
                <a:latin typeface="Arial Black" charset="0"/>
                <a:ea typeface="ＭＳ Ｐゴシック" charset="0"/>
              </a:rPr>
              <a:t>electronic conduction</a:t>
            </a:r>
            <a:endParaRPr lang="en-US" sz="2400" dirty="0">
              <a:latin typeface="Arial" charset="0"/>
              <a:ea typeface="ＭＳ Ｐゴシック" charset="0"/>
            </a:endParaRPr>
          </a:p>
          <a:p>
            <a:pPr algn="l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   </a:t>
            </a:r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  <a:sym typeface="Symbol" charset="0"/>
              </a:rPr>
              <a:t></a:t>
            </a:r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 by </a:t>
            </a:r>
            <a:r>
              <a:rPr lang="en-US" sz="2400" i="1" dirty="0" err="1">
                <a:solidFill>
                  <a:srgbClr val="FF0000"/>
                </a:solidFill>
                <a:latin typeface="Arial Black" charset="0"/>
                <a:ea typeface="ＭＳ Ｐゴシック" charset="0"/>
              </a:rPr>
              <a:t>electrodialysis</a:t>
            </a:r>
            <a:r>
              <a:rPr lang="en-US" sz="2400" dirty="0">
                <a:latin typeface="Arial" charset="0"/>
                <a:ea typeface="ＭＳ Ｐゴシック" charset="0"/>
              </a:rPr>
              <a:t> </a:t>
            </a:r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(membrane effect) in clays</a:t>
            </a:r>
          </a:p>
          <a:p>
            <a:pPr algn="l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• Chargeability ~ </a:t>
            </a:r>
            <a:r>
              <a:rPr lang="en-US" sz="2400" dirty="0" err="1">
                <a:solidFill>
                  <a:srgbClr val="333399"/>
                </a:solidFill>
                <a:latin typeface="Arial" charset="0"/>
                <a:ea typeface="ＭＳ Ｐゴシック" charset="0"/>
              </a:rPr>
              <a:t>anticorrelates</a:t>
            </a:r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 with resistivity; highest for</a:t>
            </a:r>
          </a:p>
          <a:p>
            <a:pPr algn="l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   sulfide ores</a:t>
            </a:r>
          </a:p>
          <a:p>
            <a:pPr algn="l"/>
            <a:r>
              <a:rPr lang="en-US" dirty="0">
                <a:solidFill>
                  <a:srgbClr val="333399"/>
                </a:solidFill>
              </a:rPr>
              <a:t>• IP in the frequency domain can provide more information!</a:t>
            </a:r>
            <a:endParaRPr lang="en-US" sz="2400" dirty="0">
              <a:latin typeface="Arial" charset="0"/>
              <a:ea typeface="ＭＳ Ｐゴシック" charset="0"/>
            </a:endParaRPr>
          </a:p>
          <a:p>
            <a:pPr algn="l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  <a:cs typeface="ＭＳ Ｐゴシック" charset="0"/>
              </a:rPr>
              <a:t>• Heavily used in mining industry; sometimes in well logging </a:t>
            </a:r>
          </a:p>
          <a:p>
            <a:pPr algn="l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  <a:cs typeface="ＭＳ Ｐゴシック" charset="0"/>
              </a:rPr>
              <a:t>   and environmental applications</a:t>
            </a:r>
          </a:p>
        </p:txBody>
      </p:sp>
    </p:spTree>
    <p:extLst>
      <p:ext uri="{BB962C8B-B14F-4D97-AF65-F5344CB8AC3E}">
        <p14:creationId xmlns:p14="http://schemas.microsoft.com/office/powerpoint/2010/main" val="35984538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3">
            <a:extLst>
              <a:ext uri="{FF2B5EF4-FFF2-40B4-BE49-F238E27FC236}">
                <a16:creationId xmlns:a16="http://schemas.microsoft.com/office/drawing/2014/main" id="{851833BC-A09B-2A4A-83FA-F05CE17BCF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3406" y="177006"/>
            <a:ext cx="513715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 eaLnBrk="0" hangingPunct="0"/>
            <a:r>
              <a:rPr lang="en-US" sz="3000" i="1">
                <a:solidFill>
                  <a:srgbClr val="333399"/>
                </a:solidFill>
                <a:latin typeface="Arial Black" charset="0"/>
                <a:ea typeface="ＭＳ Ｐゴシック" charset="0"/>
              </a:rPr>
              <a:t>Magnetotelluric Method</a:t>
            </a:r>
          </a:p>
        </p:txBody>
      </p:sp>
      <p:sp>
        <p:nvSpPr>
          <p:cNvPr id="11" name="Text Box 4">
            <a:extLst>
              <a:ext uri="{FF2B5EF4-FFF2-40B4-BE49-F238E27FC236}">
                <a16:creationId xmlns:a16="http://schemas.microsoft.com/office/drawing/2014/main" id="{493C9BFE-E7A2-EA42-B087-A70911701E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0243" y="724694"/>
            <a:ext cx="8589211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 eaLnBrk="0" hangingPunct="0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Three highest-energy sources of electrical current in Earth:</a:t>
            </a:r>
          </a:p>
          <a:p>
            <a:pPr algn="l" eaLnBrk="0" hangingPunct="0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    (3) </a:t>
            </a:r>
            <a:r>
              <a:rPr lang="en-US" sz="2400" i="1" dirty="0">
                <a:solidFill>
                  <a:srgbClr val="333399"/>
                </a:solidFill>
                <a:latin typeface="Arial Black" charset="0"/>
                <a:ea typeface="ＭＳ Ｐゴシック" charset="0"/>
              </a:rPr>
              <a:t>Ionospheric disturbances</a:t>
            </a:r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 caused by interactions</a:t>
            </a:r>
          </a:p>
          <a:p>
            <a:pPr algn="l" eaLnBrk="0" hangingPunct="0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          with high energy particles and electrons emitted by the </a:t>
            </a:r>
          </a:p>
          <a:p>
            <a:pPr algn="l" eaLnBrk="0" hangingPunct="0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          sun in solar storms (predominates periods of days and</a:t>
            </a:r>
          </a:p>
          <a:p>
            <a:pPr algn="l" eaLnBrk="0" hangingPunct="0"/>
            <a:r>
              <a:rPr lang="en-US" dirty="0">
                <a:solidFill>
                  <a:srgbClr val="333399"/>
                </a:solidFill>
              </a:rPr>
              <a:t>         </a:t>
            </a:r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 longer). Gives </a:t>
            </a:r>
            <a:r>
              <a:rPr lang="en-US" sz="2400" i="1" dirty="0">
                <a:latin typeface="Symbol" charset="0"/>
                <a:ea typeface="ＭＳ Ｐゴシック" charset="0"/>
                <a:sym typeface="Symbol" charset="0"/>
              </a:rPr>
              <a:t></a:t>
            </a:r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 from 10s to 100s of km (&amp; to the core if</a:t>
            </a:r>
          </a:p>
          <a:p>
            <a:pPr algn="l" eaLnBrk="0" hangingPunct="0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          observed for long enough!!!)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60E8B6F-BE41-A34E-8D9F-63CDB7203A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031" y="3042444"/>
            <a:ext cx="8643937" cy="363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59630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Box 3">
            <a:extLst>
              <a:ext uri="{FF2B5EF4-FFF2-40B4-BE49-F238E27FC236}">
                <a16:creationId xmlns:a16="http://schemas.microsoft.com/office/drawing/2014/main" id="{AF35B072-DA6E-0C48-8847-D384646EFF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0742" y="4710112"/>
            <a:ext cx="8674169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 eaLnBrk="0" hangingPunct="0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… Note this is the same interaction responsible for </a:t>
            </a:r>
          </a:p>
          <a:p>
            <a:pPr algn="l" eaLnBrk="0" hangingPunct="0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       aurora borealis</a:t>
            </a:r>
          </a:p>
          <a:p>
            <a:pPr algn="l" eaLnBrk="0" hangingPunct="0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… Note also that </a:t>
            </a:r>
            <a:r>
              <a:rPr lang="en-US" sz="2400" i="1" dirty="0">
                <a:solidFill>
                  <a:srgbClr val="0039AC"/>
                </a:solidFill>
                <a:latin typeface="Arial Black" charset="0"/>
                <a:ea typeface="ＭＳ Ｐゴシック" charset="0"/>
              </a:rPr>
              <a:t>ALL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 of these sources are extremely high</a:t>
            </a:r>
          </a:p>
          <a:p>
            <a:pPr algn="l" eaLnBrk="0" hangingPunct="0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       energy (much higher than we could reasonably generate!)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0097C857-AEB2-4947-A9A9-B5BDA5C4E2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5103" y="595312"/>
            <a:ext cx="3032864" cy="4033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7" name="Text Box 11">
            <a:extLst>
              <a:ext uri="{FF2B5EF4-FFF2-40B4-BE49-F238E27FC236}">
                <a16:creationId xmlns:a16="http://schemas.microsoft.com/office/drawing/2014/main" id="{9F19C9F8-5983-1A4C-BEC4-F7BCABF6ACF0}"/>
              </a:ext>
            </a:extLst>
          </p:cNvPr>
          <p:cNvSpPr txBox="1">
            <a:spLocks/>
          </p:cNvSpPr>
          <p:nvPr/>
        </p:nvSpPr>
        <p:spPr bwMode="auto">
          <a:xfrm>
            <a:off x="2166599" y="4176712"/>
            <a:ext cx="47323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blipFill dpi="0" rotWithShape="0">
                  <a:blip r:embed="rId4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sz="1800" dirty="0">
                <a:solidFill>
                  <a:srgbClr val="0039AC"/>
                </a:solidFill>
                <a:latin typeface="Arial" charset="0"/>
              </a:rPr>
              <a:t>(Real-time </a:t>
            </a:r>
            <a:r>
              <a:rPr lang="en-US" sz="1800" dirty="0" err="1">
                <a:solidFill>
                  <a:srgbClr val="0039AC"/>
                </a:solidFill>
                <a:latin typeface="Arial" charset="0"/>
              </a:rPr>
              <a:t>ionospheric</a:t>
            </a:r>
            <a:r>
              <a:rPr lang="en-US" sz="1800" dirty="0">
                <a:solidFill>
                  <a:srgbClr val="0039AC"/>
                </a:solidFill>
                <a:latin typeface="Arial" charset="0"/>
              </a:rPr>
              <a:t> total electron content)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32ADCB1A-067A-C348-BFD2-80DE1C86B8B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033" y="1088230"/>
            <a:ext cx="5897471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8687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3">
            <a:extLst>
              <a:ext uri="{FF2B5EF4-FFF2-40B4-BE49-F238E27FC236}">
                <a16:creationId xmlns:a16="http://schemas.microsoft.com/office/drawing/2014/main" id="{937927EA-7F6D-3140-A295-F19213F0E7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3462" y="461963"/>
            <a:ext cx="3063875" cy="593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 eaLnBrk="0" hangingPunct="0"/>
            <a:r>
              <a:rPr lang="ja-JP" altLang="en-US" sz="2400">
                <a:solidFill>
                  <a:srgbClr val="333399"/>
                </a:solidFill>
                <a:latin typeface="Arial" charset="0"/>
                <a:ea typeface="ＭＳ Ｐゴシック" charset="0"/>
              </a:rPr>
              <a:t>“</a:t>
            </a:r>
            <a:r>
              <a:rPr lang="en-US" sz="2400">
                <a:solidFill>
                  <a:srgbClr val="333399"/>
                </a:solidFill>
                <a:latin typeface="Arial" charset="0"/>
                <a:ea typeface="ＭＳ Ｐゴシック" charset="0"/>
              </a:rPr>
              <a:t>Space weather</a:t>
            </a:r>
            <a:r>
              <a:rPr lang="ja-JP" altLang="en-US" sz="2400">
                <a:solidFill>
                  <a:srgbClr val="333399"/>
                </a:solidFill>
                <a:latin typeface="Arial" charset="0"/>
                <a:ea typeface="ＭＳ Ｐゴシック" charset="0"/>
              </a:rPr>
              <a:t>”</a:t>
            </a:r>
            <a:r>
              <a:rPr lang="en-US" sz="2400">
                <a:solidFill>
                  <a:srgbClr val="333399"/>
                </a:solidFill>
                <a:latin typeface="Arial" charset="0"/>
                <a:ea typeface="ＭＳ Ｐゴシック" charset="0"/>
              </a:rPr>
              <a:t>, or </a:t>
            </a:r>
          </a:p>
          <a:p>
            <a:pPr algn="l" eaLnBrk="0" hangingPunct="0"/>
            <a:r>
              <a:rPr lang="en-US" sz="2400">
                <a:solidFill>
                  <a:srgbClr val="333399"/>
                </a:solidFill>
                <a:latin typeface="Arial" charset="0"/>
                <a:ea typeface="ＭＳ Ｐゴシック" charset="0"/>
              </a:rPr>
              <a:t>flux of high-energy </a:t>
            </a:r>
          </a:p>
          <a:p>
            <a:pPr algn="l" eaLnBrk="0" hangingPunct="0"/>
            <a:r>
              <a:rPr lang="en-US" sz="2400">
                <a:solidFill>
                  <a:srgbClr val="333399"/>
                </a:solidFill>
                <a:latin typeface="Arial" charset="0"/>
                <a:ea typeface="ＭＳ Ｐゴシック" charset="0"/>
              </a:rPr>
              <a:t>charged particles &amp;</a:t>
            </a:r>
          </a:p>
          <a:p>
            <a:pPr algn="l" eaLnBrk="0" hangingPunct="0"/>
            <a:r>
              <a:rPr lang="en-US" sz="2400">
                <a:solidFill>
                  <a:srgbClr val="333399"/>
                </a:solidFill>
                <a:latin typeface="Arial" charset="0"/>
                <a:ea typeface="ＭＳ Ｐゴシック" charset="0"/>
              </a:rPr>
              <a:t>electrons, is also of</a:t>
            </a:r>
          </a:p>
          <a:p>
            <a:pPr algn="l" eaLnBrk="0" hangingPunct="0"/>
            <a:r>
              <a:rPr lang="en-US" sz="2400">
                <a:solidFill>
                  <a:srgbClr val="333399"/>
                </a:solidFill>
                <a:latin typeface="Arial" charset="0"/>
                <a:ea typeface="ＭＳ Ｐゴシック" charset="0"/>
              </a:rPr>
              <a:t>practical interest</a:t>
            </a:r>
          </a:p>
          <a:p>
            <a:pPr algn="l" eaLnBrk="0" hangingPunct="0"/>
            <a:r>
              <a:rPr lang="en-US" sz="2400">
                <a:solidFill>
                  <a:srgbClr val="333399"/>
                </a:solidFill>
                <a:latin typeface="Arial" charset="0"/>
                <a:ea typeface="ＭＳ Ｐゴシック" charset="0"/>
              </a:rPr>
              <a:t>because of effects </a:t>
            </a:r>
          </a:p>
          <a:p>
            <a:pPr algn="l" eaLnBrk="0" hangingPunct="0"/>
            <a:r>
              <a:rPr lang="en-US" sz="2400">
                <a:solidFill>
                  <a:srgbClr val="333399"/>
                </a:solidFill>
                <a:latin typeface="Arial" charset="0"/>
                <a:ea typeface="ＭＳ Ｐゴシック" charset="0"/>
              </a:rPr>
              <a:t>on satellites (electron</a:t>
            </a:r>
          </a:p>
          <a:p>
            <a:pPr algn="l" eaLnBrk="0" hangingPunct="0"/>
            <a:r>
              <a:rPr lang="en-US" sz="2400">
                <a:solidFill>
                  <a:srgbClr val="333399"/>
                </a:solidFill>
                <a:latin typeface="Arial" charset="0"/>
                <a:ea typeface="ＭＳ Ｐゴシック" charset="0"/>
              </a:rPr>
              <a:t>flux greater than </a:t>
            </a:r>
          </a:p>
          <a:p>
            <a:pPr algn="l" eaLnBrk="0" hangingPunct="0"/>
            <a:r>
              <a:rPr lang="en-US" sz="2400">
                <a:solidFill>
                  <a:srgbClr val="333399"/>
                </a:solidFill>
                <a:latin typeface="Arial" charset="0"/>
                <a:ea typeface="ＭＳ Ｐゴシック" charset="0"/>
              </a:rPr>
              <a:t>some threshold can </a:t>
            </a:r>
          </a:p>
          <a:p>
            <a:pPr algn="l" eaLnBrk="0" hangingPunct="0"/>
            <a:r>
              <a:rPr lang="en-US" sz="2400">
                <a:solidFill>
                  <a:srgbClr val="333399"/>
                </a:solidFill>
                <a:latin typeface="Arial" charset="0"/>
                <a:ea typeface="ＭＳ Ｐゴシック" charset="0"/>
              </a:rPr>
              <a:t>induce charge on</a:t>
            </a:r>
          </a:p>
          <a:p>
            <a:pPr algn="l" eaLnBrk="0" hangingPunct="0"/>
            <a:r>
              <a:rPr lang="en-US" sz="2400">
                <a:solidFill>
                  <a:srgbClr val="333399"/>
                </a:solidFill>
                <a:latin typeface="Arial" charset="0"/>
                <a:ea typeface="ＭＳ Ｐゴシック" charset="0"/>
              </a:rPr>
              <a:t>electronic</a:t>
            </a:r>
          </a:p>
          <a:p>
            <a:pPr algn="l" eaLnBrk="0" hangingPunct="0"/>
            <a:r>
              <a:rPr lang="en-US" sz="2400">
                <a:solidFill>
                  <a:srgbClr val="333399"/>
                </a:solidFill>
                <a:latin typeface="Arial" charset="0"/>
                <a:ea typeface="ＭＳ Ｐゴシック" charset="0"/>
              </a:rPr>
              <a:t>componentry of</a:t>
            </a:r>
          </a:p>
          <a:p>
            <a:pPr algn="l" eaLnBrk="0" hangingPunct="0"/>
            <a:r>
              <a:rPr lang="en-US" sz="2400">
                <a:solidFill>
                  <a:srgbClr val="333399"/>
                </a:solidFill>
                <a:latin typeface="Arial" charset="0"/>
                <a:ea typeface="ＭＳ Ｐゴシック" charset="0"/>
              </a:rPr>
              <a:t>satellites; discharge</a:t>
            </a:r>
          </a:p>
          <a:p>
            <a:pPr algn="l" eaLnBrk="0" hangingPunct="0"/>
            <a:r>
              <a:rPr lang="en-US" sz="2400">
                <a:solidFill>
                  <a:srgbClr val="333399"/>
                </a:solidFill>
                <a:latin typeface="Arial" charset="0"/>
                <a:ea typeface="ＭＳ Ｐゴシック" charset="0"/>
              </a:rPr>
              <a:t>has fried a</a:t>
            </a:r>
          </a:p>
          <a:p>
            <a:pPr algn="l" eaLnBrk="0" hangingPunct="0"/>
            <a:r>
              <a:rPr lang="en-US" sz="2400">
                <a:solidFill>
                  <a:srgbClr val="333399"/>
                </a:solidFill>
                <a:latin typeface="Arial" charset="0"/>
                <a:ea typeface="ＭＳ Ｐゴシック" charset="0"/>
              </a:rPr>
              <a:t>communications</a:t>
            </a:r>
          </a:p>
          <a:p>
            <a:pPr algn="l" eaLnBrk="0" hangingPunct="0"/>
            <a:r>
              <a:rPr lang="en-US" sz="2400">
                <a:solidFill>
                  <a:srgbClr val="333399"/>
                </a:solidFill>
                <a:latin typeface="Arial" charset="0"/>
                <a:ea typeface="ＭＳ Ｐゴシック" charset="0"/>
              </a:rPr>
              <a:t>satellite or two…)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721C3D2-77B8-C641-AA6C-0F2D18879A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2762" y="4540250"/>
            <a:ext cx="5399088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6" name="Text Box 5">
            <a:extLst>
              <a:ext uri="{FF2B5EF4-FFF2-40B4-BE49-F238E27FC236}">
                <a16:creationId xmlns:a16="http://schemas.microsoft.com/office/drawing/2014/main" id="{FB6BAB30-160D-0342-B1AA-6D88686602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3175" y="4105275"/>
            <a:ext cx="3876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sz="2400">
                <a:solidFill>
                  <a:srgbClr val="333399"/>
                </a:solidFill>
                <a:latin typeface="Arial" charset="0"/>
                <a:ea typeface="ＭＳ Ｐゴシック" charset="0"/>
              </a:rPr>
              <a:t>NOAA GOES Electron Flux</a:t>
            </a:r>
          </a:p>
        </p:txBody>
      </p:sp>
      <p:sp>
        <p:nvSpPr>
          <p:cNvPr id="17" name="Text Box 6">
            <a:extLst>
              <a:ext uri="{FF2B5EF4-FFF2-40B4-BE49-F238E27FC236}">
                <a16:creationId xmlns:a16="http://schemas.microsoft.com/office/drawing/2014/main" id="{329ACB89-760F-7B47-82AB-7B7E2E97A7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8037" y="6343650"/>
            <a:ext cx="48085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sz="2400">
                <a:solidFill>
                  <a:srgbClr val="333399"/>
                </a:solidFill>
                <a:latin typeface="Arial" charset="0"/>
                <a:ea typeface="ＭＳ Ｐゴシック" charset="0"/>
              </a:rPr>
              <a:t>USU GAIM Total Electron Content</a:t>
            </a:r>
          </a:p>
        </p:txBody>
      </p:sp>
      <p:pic>
        <p:nvPicPr>
          <p:cNvPr id="18" name="Picture 17" descr="Electron">
            <a:extLst>
              <a:ext uri="{FF2B5EF4-FFF2-40B4-BE49-F238E27FC236}">
                <a16:creationId xmlns:a16="http://schemas.microsoft.com/office/drawing/2014/main" id="{8022FE84-820A-2D4F-80C5-D461AD3446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4662" y="57150"/>
            <a:ext cx="5486400" cy="4114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77594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66E29427-805A-5E40-89DA-E567187718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9419" y="1697831"/>
            <a:ext cx="7186612" cy="488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0" name="Text Box 4">
            <a:extLst>
              <a:ext uri="{FF2B5EF4-FFF2-40B4-BE49-F238E27FC236}">
                <a16:creationId xmlns:a16="http://schemas.microsoft.com/office/drawing/2014/main" id="{7C6E0EAB-0F2F-8C47-B340-C187D641DC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6719" y="273844"/>
            <a:ext cx="86868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 eaLnBrk="0" hangingPunct="0"/>
            <a:r>
              <a:rPr lang="en-US" sz="2400">
                <a:solidFill>
                  <a:srgbClr val="333399"/>
                </a:solidFill>
                <a:latin typeface="Arial" charset="0"/>
                <a:ea typeface="ＭＳ Ｐゴシック" charset="0"/>
              </a:rPr>
              <a:t>Example effect of a sunspot. The repeating signal (strongest </a:t>
            </a:r>
          </a:p>
          <a:p>
            <a:pPr algn="l" eaLnBrk="0" hangingPunct="0"/>
            <a:r>
              <a:rPr lang="en-US" sz="2400">
                <a:solidFill>
                  <a:srgbClr val="333399"/>
                </a:solidFill>
                <a:latin typeface="Arial" charset="0"/>
                <a:ea typeface="ＭＳ Ｐゴシック" charset="0"/>
              </a:rPr>
              <a:t>in </a:t>
            </a:r>
            <a:r>
              <a:rPr lang="en-US" sz="2400" i="1">
                <a:latin typeface="Times New Roman" charset="0"/>
                <a:ea typeface="ＭＳ Ｐゴシック" charset="0"/>
              </a:rPr>
              <a:t>E</a:t>
            </a:r>
            <a:r>
              <a:rPr lang="en-US" sz="2400" i="1" baseline="-25000">
                <a:latin typeface="Times New Roman" charset="0"/>
                <a:ea typeface="ＭＳ Ｐゴシック" charset="0"/>
              </a:rPr>
              <a:t>x</a:t>
            </a:r>
            <a:r>
              <a:rPr lang="en-US" sz="2400">
                <a:solidFill>
                  <a:srgbClr val="333399"/>
                </a:solidFill>
                <a:latin typeface="Arial" charset="0"/>
                <a:ea typeface="ＭＳ Ｐゴシック" charset="0"/>
              </a:rPr>
              <a:t> and </a:t>
            </a:r>
            <a:r>
              <a:rPr lang="en-US" sz="2400" i="1">
                <a:latin typeface="Times New Roman" charset="0"/>
                <a:ea typeface="ＭＳ Ｐゴシック" charset="0"/>
              </a:rPr>
              <a:t>H</a:t>
            </a:r>
            <a:r>
              <a:rPr lang="en-US" sz="2400" i="1" baseline="-25000">
                <a:latin typeface="Times New Roman" charset="0"/>
                <a:ea typeface="ＭＳ Ｐゴシック" charset="0"/>
              </a:rPr>
              <a:t>y</a:t>
            </a:r>
            <a:r>
              <a:rPr lang="en-US" sz="2400">
                <a:solidFill>
                  <a:srgbClr val="333399"/>
                </a:solidFill>
                <a:latin typeface="Arial" charset="0"/>
                <a:ea typeface="ＭＳ Ｐゴシック" charset="0"/>
              </a:rPr>
              <a:t>) is the diurnal variation as Earth rotates within</a:t>
            </a:r>
          </a:p>
          <a:p>
            <a:pPr algn="l" eaLnBrk="0" hangingPunct="0"/>
            <a:r>
              <a:rPr lang="en-US" sz="2400">
                <a:solidFill>
                  <a:srgbClr val="333399"/>
                </a:solidFill>
                <a:latin typeface="Arial" charset="0"/>
                <a:ea typeface="ＭＳ Ｐゴシック" charset="0"/>
              </a:rPr>
              <a:t>the solar wind. The large departure in </a:t>
            </a:r>
            <a:r>
              <a:rPr lang="en-US" sz="2400" i="1">
                <a:latin typeface="Times New Roman" charset="0"/>
                <a:ea typeface="ＭＳ Ｐゴシック" charset="0"/>
              </a:rPr>
              <a:t>H</a:t>
            </a:r>
            <a:r>
              <a:rPr lang="en-US" sz="2400" i="1" baseline="-25000">
                <a:latin typeface="Times New Roman" charset="0"/>
                <a:ea typeface="ＭＳ Ｐゴシック" charset="0"/>
              </a:rPr>
              <a:t>x</a:t>
            </a:r>
            <a:r>
              <a:rPr lang="en-US" sz="2400">
                <a:solidFill>
                  <a:srgbClr val="333399"/>
                </a:solidFill>
                <a:latin typeface="Arial" charset="0"/>
                <a:ea typeface="ＭＳ Ｐゴシック" charset="0"/>
              </a:rPr>
              <a:t> ~ day 12 is a sunspot.</a:t>
            </a:r>
          </a:p>
        </p:txBody>
      </p:sp>
      <p:sp>
        <p:nvSpPr>
          <p:cNvPr id="21" name="Text Box 5">
            <a:extLst>
              <a:ext uri="{FF2B5EF4-FFF2-40B4-BE49-F238E27FC236}">
                <a16:creationId xmlns:a16="http://schemas.microsoft.com/office/drawing/2014/main" id="{D28D1205-8E99-2E4A-95A2-07BC77BF04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0331" y="2634456"/>
            <a:ext cx="1504950" cy="301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 eaLnBrk="0" hangingPunct="0"/>
            <a:r>
              <a:rPr lang="en-US" sz="2400">
                <a:solidFill>
                  <a:srgbClr val="333399"/>
                </a:solidFill>
                <a:latin typeface="Arial" charset="0"/>
                <a:ea typeface="ＭＳ Ｐゴシック" charset="0"/>
              </a:rPr>
              <a:t>This </a:t>
            </a:r>
          </a:p>
          <a:p>
            <a:pPr algn="l" eaLnBrk="0" hangingPunct="0"/>
            <a:r>
              <a:rPr lang="en-US" sz="2400">
                <a:solidFill>
                  <a:srgbClr val="333399"/>
                </a:solidFill>
                <a:latin typeface="Arial" charset="0"/>
                <a:ea typeface="ＭＳ Ｐゴシック" charset="0"/>
              </a:rPr>
              <a:t>example </a:t>
            </a:r>
          </a:p>
          <a:p>
            <a:pPr algn="l" eaLnBrk="0" hangingPunct="0"/>
            <a:r>
              <a:rPr lang="en-US" sz="2400">
                <a:solidFill>
                  <a:srgbClr val="333399"/>
                </a:solidFill>
                <a:latin typeface="Arial" charset="0"/>
                <a:ea typeface="ＭＳ Ｐゴシック" charset="0"/>
              </a:rPr>
              <a:t>gave</a:t>
            </a:r>
          </a:p>
          <a:p>
            <a:pPr algn="l" eaLnBrk="0" hangingPunct="0"/>
            <a:r>
              <a:rPr lang="en-US" sz="2400">
                <a:solidFill>
                  <a:srgbClr val="333399"/>
                </a:solidFill>
                <a:latin typeface="Arial" charset="0"/>
                <a:ea typeface="ＭＳ Ｐゴシック" charset="0"/>
              </a:rPr>
              <a:t>resistivity</a:t>
            </a:r>
          </a:p>
          <a:p>
            <a:pPr algn="l" eaLnBrk="0" hangingPunct="0"/>
            <a:r>
              <a:rPr lang="en-US" sz="2400">
                <a:solidFill>
                  <a:srgbClr val="333399"/>
                </a:solidFill>
                <a:latin typeface="Arial" charset="0"/>
                <a:ea typeface="ＭＳ Ｐゴシック" charset="0"/>
              </a:rPr>
              <a:t>constraint</a:t>
            </a:r>
          </a:p>
          <a:p>
            <a:pPr algn="l" eaLnBrk="0" hangingPunct="0"/>
            <a:r>
              <a:rPr lang="en-US" sz="2400">
                <a:solidFill>
                  <a:srgbClr val="333399"/>
                </a:solidFill>
                <a:latin typeface="Arial" charset="0"/>
                <a:ea typeface="ＭＳ Ｐゴシック" charset="0"/>
              </a:rPr>
              <a:t>to depths</a:t>
            </a:r>
          </a:p>
          <a:p>
            <a:pPr algn="l" eaLnBrk="0" hangingPunct="0"/>
            <a:r>
              <a:rPr lang="en-US" sz="2400">
                <a:solidFill>
                  <a:srgbClr val="333399"/>
                </a:solidFill>
                <a:latin typeface="Arial" charset="0"/>
                <a:ea typeface="ＭＳ Ｐゴシック" charset="0"/>
              </a:rPr>
              <a:t>of a few</a:t>
            </a:r>
          </a:p>
          <a:p>
            <a:pPr algn="l" eaLnBrk="0" hangingPunct="0"/>
            <a:r>
              <a:rPr lang="en-US" sz="2400">
                <a:solidFill>
                  <a:srgbClr val="333399"/>
                </a:solidFill>
                <a:latin typeface="Arial" charset="0"/>
                <a:ea typeface="ＭＳ Ｐゴシック" charset="0"/>
              </a:rPr>
              <a:t>100 km.</a:t>
            </a:r>
          </a:p>
        </p:txBody>
      </p:sp>
    </p:spTree>
    <p:extLst>
      <p:ext uri="{BB962C8B-B14F-4D97-AF65-F5344CB8AC3E}">
        <p14:creationId xmlns:p14="http://schemas.microsoft.com/office/powerpoint/2010/main" val="36689648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4">
            <a:extLst>
              <a:ext uri="{FF2B5EF4-FFF2-40B4-BE49-F238E27FC236}">
                <a16:creationId xmlns:a16="http://schemas.microsoft.com/office/drawing/2014/main" id="{FD28F02F-92FD-5046-B932-86B206EAB6A5}"/>
              </a:ext>
            </a:extLst>
          </p:cNvPr>
          <p:cNvSpPr txBox="1">
            <a:spLocks/>
          </p:cNvSpPr>
          <p:nvPr/>
        </p:nvSpPr>
        <p:spPr bwMode="auto">
          <a:xfrm>
            <a:off x="3405584" y="5922282"/>
            <a:ext cx="538083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blipFill dpi="0" rotWithShape="0">
                  <a:blip r:embed="rId3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sz="2400" dirty="0">
                <a:solidFill>
                  <a:srgbClr val="333399"/>
                </a:solidFill>
                <a:latin typeface="Arial" charset="0"/>
              </a:rPr>
              <a:t>MT array deployments for </a:t>
            </a:r>
            <a:r>
              <a:rPr lang="en-US" sz="2400" dirty="0" err="1">
                <a:solidFill>
                  <a:srgbClr val="333399"/>
                </a:solidFill>
                <a:latin typeface="Arial" charset="0"/>
              </a:rPr>
              <a:t>EarthScope</a:t>
            </a:r>
            <a:endParaRPr lang="en-US" sz="2400" dirty="0">
              <a:solidFill>
                <a:srgbClr val="333399"/>
              </a:solidFill>
              <a:latin typeface="Arial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BD38C7-29D7-1D82-7080-1E776F4B26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7611" y="598704"/>
            <a:ext cx="9736779" cy="5192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5187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ysrp">
            <a:extLst>
              <a:ext uri="{FF2B5EF4-FFF2-40B4-BE49-F238E27FC236}">
                <a16:creationId xmlns:a16="http://schemas.microsoft.com/office/drawing/2014/main" id="{7796010A-0CDC-5246-8069-9CED73F828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025" y="911910"/>
            <a:ext cx="8997950" cy="51974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4">
            <a:extLst>
              <a:ext uri="{FF2B5EF4-FFF2-40B4-BE49-F238E27FC236}">
                <a16:creationId xmlns:a16="http://schemas.microsoft.com/office/drawing/2014/main" id="{B88B3DC5-6DB6-3A40-8A94-3E7103DFDFC7}"/>
              </a:ext>
            </a:extLst>
          </p:cNvPr>
          <p:cNvSpPr txBox="1">
            <a:spLocks/>
          </p:cNvSpPr>
          <p:nvPr/>
        </p:nvSpPr>
        <p:spPr bwMode="auto">
          <a:xfrm>
            <a:off x="3324225" y="73710"/>
            <a:ext cx="553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blipFill dpi="0" rotWithShape="0">
                  <a:blip r:embed="rId4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sz="2400">
                <a:solidFill>
                  <a:srgbClr val="333399"/>
                </a:solidFill>
                <a:latin typeface="Arial" charset="0"/>
              </a:rPr>
              <a:t>Yellowstone-Snake River Plain System:</a:t>
            </a: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BD7DC698-939E-9847-9752-1DB71F14175B}"/>
              </a:ext>
            </a:extLst>
          </p:cNvPr>
          <p:cNvSpPr txBox="1">
            <a:spLocks/>
          </p:cNvSpPr>
          <p:nvPr/>
        </p:nvSpPr>
        <p:spPr bwMode="auto">
          <a:xfrm>
            <a:off x="1673225" y="510273"/>
            <a:ext cx="46339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blipFill dpi="0" rotWithShape="0">
                  <a:blip r:embed="rId4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sz="2400">
                <a:solidFill>
                  <a:srgbClr val="333399"/>
                </a:solidFill>
                <a:latin typeface="Arial" charset="0"/>
              </a:rPr>
              <a:t>Seismic </a:t>
            </a:r>
            <a:r>
              <a:rPr lang="en-US" sz="2400" i="1">
                <a:latin typeface="Times New Roman" charset="0"/>
              </a:rPr>
              <a:t>V</a:t>
            </a:r>
            <a:r>
              <a:rPr lang="en-US" sz="2400" i="1" baseline="-25000">
                <a:latin typeface="Times New Roman" charset="0"/>
              </a:rPr>
              <a:t>s</a:t>
            </a:r>
            <a:r>
              <a:rPr lang="en-US" sz="2400">
                <a:solidFill>
                  <a:srgbClr val="333399"/>
                </a:solidFill>
                <a:latin typeface="Arial" charset="0"/>
              </a:rPr>
              <a:t> (Rayleigh wave tomo)</a:t>
            </a: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ED4AA567-8849-504B-A1DD-FEF3AD27BC5F}"/>
              </a:ext>
            </a:extLst>
          </p:cNvPr>
          <p:cNvSpPr txBox="1">
            <a:spLocks/>
          </p:cNvSpPr>
          <p:nvPr/>
        </p:nvSpPr>
        <p:spPr bwMode="auto">
          <a:xfrm>
            <a:off x="6926263" y="510273"/>
            <a:ext cx="31289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blipFill dpi="0" rotWithShape="0">
                  <a:blip r:embed="rId4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sz="2400">
                <a:solidFill>
                  <a:srgbClr val="333399"/>
                </a:solidFill>
                <a:latin typeface="Arial" charset="0"/>
              </a:rPr>
              <a:t>Electrical Resistivity </a:t>
            </a:r>
            <a:r>
              <a:rPr lang="en-US" sz="2400" i="1">
                <a:latin typeface="Symbol" charset="0"/>
                <a:sym typeface="Symbol" charset="0"/>
              </a:rPr>
              <a:t></a:t>
            </a:r>
            <a:endParaRPr lang="en-US" sz="2400">
              <a:solidFill>
                <a:srgbClr val="333399"/>
              </a:solidFill>
              <a:latin typeface="Arial" charset="0"/>
            </a:endParaRPr>
          </a:p>
        </p:txBody>
      </p:sp>
      <p:sp>
        <p:nvSpPr>
          <p:cNvPr id="9" name="Text Box 7">
            <a:extLst>
              <a:ext uri="{FF2B5EF4-FFF2-40B4-BE49-F238E27FC236}">
                <a16:creationId xmlns:a16="http://schemas.microsoft.com/office/drawing/2014/main" id="{DC029852-531B-604E-8916-E3370FE4EACC}"/>
              </a:ext>
            </a:extLst>
          </p:cNvPr>
          <p:cNvSpPr txBox="1">
            <a:spLocks/>
          </p:cNvSpPr>
          <p:nvPr/>
        </p:nvSpPr>
        <p:spPr bwMode="auto">
          <a:xfrm>
            <a:off x="6092825" y="6137960"/>
            <a:ext cx="431538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blipFill dpi="0" rotWithShape="0">
                  <a:blip r:embed="rId4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sz="1800" i="1" dirty="0" err="1">
                <a:latin typeface="Arial" charset="0"/>
              </a:rPr>
              <a:t>Kelbert</a:t>
            </a:r>
            <a:r>
              <a:rPr lang="en-US" sz="1800" i="1" dirty="0">
                <a:latin typeface="Arial" charset="0"/>
              </a:rPr>
              <a:t> et al., 2011 </a:t>
            </a:r>
            <a:r>
              <a:rPr lang="en-US" sz="1800" i="1" dirty="0" err="1">
                <a:latin typeface="Arial" charset="0"/>
              </a:rPr>
              <a:t>EarthScope</a:t>
            </a:r>
            <a:r>
              <a:rPr lang="en-US" sz="1800" i="1" dirty="0">
                <a:latin typeface="Arial" charset="0"/>
              </a:rPr>
              <a:t> Science</a:t>
            </a:r>
          </a:p>
          <a:p>
            <a:pPr algn="l"/>
            <a:r>
              <a:rPr lang="en-US" sz="1800" i="1" dirty="0">
                <a:latin typeface="Arial" charset="0"/>
              </a:rPr>
              <a:t>    Meeting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F4CB824-E9AC-4149-BD09-0B4C6C59DCD9}"/>
              </a:ext>
            </a:extLst>
          </p:cNvPr>
          <p:cNvSpPr>
            <a:spLocks/>
          </p:cNvSpPr>
          <p:nvPr/>
        </p:nvSpPr>
        <p:spPr bwMode="auto">
          <a:xfrm>
            <a:off x="6092825" y="4874310"/>
            <a:ext cx="4327525" cy="11715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xmlns:lc="http://schemas.openxmlformats.org/drawingml/2006/lockedCanvas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sz="2400" i="1">
              <a:latin typeface="Arial Black" charset="0"/>
            </a:endParaRPr>
          </a:p>
        </p:txBody>
      </p:sp>
      <p:sp>
        <p:nvSpPr>
          <p:cNvPr id="12" name="Text Box 9">
            <a:extLst>
              <a:ext uri="{FF2B5EF4-FFF2-40B4-BE49-F238E27FC236}">
                <a16:creationId xmlns:a16="http://schemas.microsoft.com/office/drawing/2014/main" id="{04402861-C4E8-A14C-AC9D-37493C1147D4}"/>
              </a:ext>
            </a:extLst>
          </p:cNvPr>
          <p:cNvSpPr txBox="1">
            <a:spLocks/>
          </p:cNvSpPr>
          <p:nvPr/>
        </p:nvSpPr>
        <p:spPr bwMode="auto">
          <a:xfrm>
            <a:off x="2435225" y="6274485"/>
            <a:ext cx="289973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blipFill dpi="0" rotWithShape="0">
                  <a:blip r:embed="rId4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sz="1800" i="1" dirty="0">
                <a:latin typeface="Arial" charset="0"/>
              </a:rPr>
              <a:t>Wagner et al., EPSL 2010</a:t>
            </a:r>
          </a:p>
        </p:txBody>
      </p:sp>
    </p:spTree>
    <p:extLst>
      <p:ext uri="{BB962C8B-B14F-4D97-AF65-F5344CB8AC3E}">
        <p14:creationId xmlns:p14="http://schemas.microsoft.com/office/powerpoint/2010/main" val="37887590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">
            <a:extLst>
              <a:ext uri="{FF2B5EF4-FFF2-40B4-BE49-F238E27FC236}">
                <a16:creationId xmlns:a16="http://schemas.microsoft.com/office/drawing/2014/main" id="{16C71EF3-0C24-F048-93D4-85054FC32B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45256"/>
            <a:ext cx="7467600" cy="26177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 descr="b">
            <a:extLst>
              <a:ext uri="{FF2B5EF4-FFF2-40B4-BE49-F238E27FC236}">
                <a16:creationId xmlns:a16="http://schemas.microsoft.com/office/drawing/2014/main" id="{BD8E9F66-519B-574D-A44D-D4DA259FCB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812256"/>
            <a:ext cx="7467600" cy="39004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 Box 7">
            <a:extLst>
              <a:ext uri="{FF2B5EF4-FFF2-40B4-BE49-F238E27FC236}">
                <a16:creationId xmlns:a16="http://schemas.microsoft.com/office/drawing/2014/main" id="{DF942D73-D7C6-6F46-866C-838E1B7BF36F}"/>
              </a:ext>
            </a:extLst>
          </p:cNvPr>
          <p:cNvSpPr txBox="1">
            <a:spLocks/>
          </p:cNvSpPr>
          <p:nvPr/>
        </p:nvSpPr>
        <p:spPr bwMode="auto">
          <a:xfrm>
            <a:off x="3167870" y="6317456"/>
            <a:ext cx="658573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blipFill dpi="0" rotWithShape="0">
                  <a:blip r:embed="rId5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sz="1600" i="1" dirty="0" err="1">
                <a:latin typeface="Arial" charset="0"/>
              </a:rPr>
              <a:t>Meqbel</a:t>
            </a:r>
            <a:r>
              <a:rPr lang="en-US" sz="1600" i="1" dirty="0">
                <a:latin typeface="Arial" charset="0"/>
              </a:rPr>
              <a:t> et al., 2014                                          Earth Planet. Sci. </a:t>
            </a:r>
            <a:r>
              <a:rPr lang="en-US" sz="1600" i="1" dirty="0" err="1">
                <a:latin typeface="Arial" charset="0"/>
              </a:rPr>
              <a:t>Lett</a:t>
            </a:r>
            <a:r>
              <a:rPr lang="en-US" sz="1600" i="1" dirty="0">
                <a:latin typeface="Arial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831692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 descr="nature08204-f2">
            <a:extLst>
              <a:ext uri="{FF2B5EF4-FFF2-40B4-BE49-F238E27FC236}">
                <a16:creationId xmlns:a16="http://schemas.microsoft.com/office/drawing/2014/main" id="{E7812BFE-7629-0F4D-A174-A5377C01E5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300" y="1446997"/>
            <a:ext cx="8915400" cy="42910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 Box 4">
            <a:extLst>
              <a:ext uri="{FF2B5EF4-FFF2-40B4-BE49-F238E27FC236}">
                <a16:creationId xmlns:a16="http://schemas.microsoft.com/office/drawing/2014/main" id="{A421D09E-F146-C94A-A884-245318BCD2EA}"/>
              </a:ext>
            </a:extLst>
          </p:cNvPr>
          <p:cNvSpPr txBox="1">
            <a:spLocks/>
          </p:cNvSpPr>
          <p:nvPr/>
        </p:nvSpPr>
        <p:spPr bwMode="auto">
          <a:xfrm>
            <a:off x="1835150" y="489734"/>
            <a:ext cx="8608447" cy="5601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blipFill dpi="0" rotWithShape="0">
                  <a:blip r:embed="rId4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sz="2400" dirty="0">
                <a:solidFill>
                  <a:srgbClr val="333399"/>
                </a:solidFill>
                <a:latin typeface="Arial" charset="0"/>
              </a:rPr>
              <a:t>Resistivity structure beneath an advancing </a:t>
            </a:r>
            <a:r>
              <a:rPr lang="en-US" sz="2400" dirty="0" err="1">
                <a:solidFill>
                  <a:srgbClr val="333399"/>
                </a:solidFill>
                <a:latin typeface="Arial" charset="0"/>
              </a:rPr>
              <a:t>subduction</a:t>
            </a:r>
            <a:r>
              <a:rPr lang="en-US" sz="2400" dirty="0">
                <a:solidFill>
                  <a:srgbClr val="333399"/>
                </a:solidFill>
                <a:latin typeface="Arial" charset="0"/>
              </a:rPr>
              <a:t> zone…</a:t>
            </a:r>
          </a:p>
          <a:p>
            <a:pPr algn="l"/>
            <a:r>
              <a:rPr lang="en-US" sz="2400" dirty="0">
                <a:solidFill>
                  <a:srgbClr val="333399"/>
                </a:solidFill>
                <a:latin typeface="Arial" charset="0"/>
              </a:rPr>
              <a:t>    (Marlborough region, northern South Island, New Zealand)</a:t>
            </a:r>
          </a:p>
          <a:p>
            <a:pPr algn="l"/>
            <a:endParaRPr lang="en-US" sz="2400" dirty="0">
              <a:solidFill>
                <a:srgbClr val="333399"/>
              </a:solidFill>
              <a:latin typeface="Arial" charset="0"/>
            </a:endParaRPr>
          </a:p>
          <a:p>
            <a:pPr algn="l"/>
            <a:endParaRPr lang="en-US" sz="2400" dirty="0">
              <a:solidFill>
                <a:srgbClr val="333399"/>
              </a:solidFill>
              <a:latin typeface="Arial" charset="0"/>
            </a:endParaRPr>
          </a:p>
          <a:p>
            <a:pPr algn="l"/>
            <a:endParaRPr lang="en-US" sz="2400" dirty="0">
              <a:solidFill>
                <a:srgbClr val="333399"/>
              </a:solidFill>
              <a:latin typeface="Arial" charset="0"/>
            </a:endParaRPr>
          </a:p>
          <a:p>
            <a:pPr algn="l"/>
            <a:endParaRPr lang="en-US" sz="2400" dirty="0">
              <a:solidFill>
                <a:srgbClr val="333399"/>
              </a:solidFill>
              <a:latin typeface="Arial" charset="0"/>
            </a:endParaRPr>
          </a:p>
          <a:p>
            <a:pPr algn="l"/>
            <a:endParaRPr lang="en-US" sz="2400" dirty="0">
              <a:solidFill>
                <a:srgbClr val="333399"/>
              </a:solidFill>
              <a:latin typeface="Arial" charset="0"/>
            </a:endParaRPr>
          </a:p>
          <a:p>
            <a:pPr algn="l"/>
            <a:endParaRPr lang="en-US" sz="2400" dirty="0">
              <a:solidFill>
                <a:srgbClr val="333399"/>
              </a:solidFill>
              <a:latin typeface="Arial" charset="0"/>
            </a:endParaRPr>
          </a:p>
          <a:p>
            <a:pPr algn="l"/>
            <a:endParaRPr lang="en-US" sz="2400" dirty="0">
              <a:solidFill>
                <a:srgbClr val="333399"/>
              </a:solidFill>
              <a:latin typeface="Arial" charset="0"/>
            </a:endParaRPr>
          </a:p>
          <a:p>
            <a:pPr algn="l"/>
            <a:endParaRPr lang="en-US" sz="2400" dirty="0">
              <a:solidFill>
                <a:srgbClr val="333399"/>
              </a:solidFill>
              <a:latin typeface="Arial" charset="0"/>
            </a:endParaRPr>
          </a:p>
          <a:p>
            <a:pPr algn="l"/>
            <a:endParaRPr lang="en-US" sz="2400" dirty="0">
              <a:solidFill>
                <a:srgbClr val="333399"/>
              </a:solidFill>
              <a:latin typeface="Arial" charset="0"/>
            </a:endParaRPr>
          </a:p>
          <a:p>
            <a:pPr algn="l"/>
            <a:endParaRPr lang="en-US" sz="2400" dirty="0">
              <a:solidFill>
                <a:srgbClr val="333399"/>
              </a:solidFill>
              <a:latin typeface="Arial" charset="0"/>
            </a:endParaRPr>
          </a:p>
          <a:p>
            <a:pPr algn="l"/>
            <a:endParaRPr lang="en-US" sz="2400" dirty="0">
              <a:solidFill>
                <a:srgbClr val="333399"/>
              </a:solidFill>
              <a:latin typeface="Arial" charset="0"/>
            </a:endParaRPr>
          </a:p>
          <a:p>
            <a:pPr algn="l"/>
            <a:endParaRPr lang="en-US" sz="2400" dirty="0">
              <a:solidFill>
                <a:srgbClr val="333399"/>
              </a:solidFill>
              <a:latin typeface="Arial" charset="0"/>
            </a:endParaRPr>
          </a:p>
          <a:p>
            <a:pPr algn="l"/>
            <a:endParaRPr lang="en-US" sz="600" dirty="0">
              <a:solidFill>
                <a:srgbClr val="333399"/>
              </a:solidFill>
              <a:latin typeface="Arial" charset="0"/>
            </a:endParaRPr>
          </a:p>
          <a:p>
            <a:pPr algn="l"/>
            <a:r>
              <a:rPr lang="en-US" sz="1600" i="1" dirty="0">
                <a:latin typeface="Arial" charset="0"/>
              </a:rPr>
              <a:t>Wannamaker et al., Nature, 2009</a:t>
            </a:r>
          </a:p>
        </p:txBody>
      </p:sp>
    </p:spTree>
    <p:extLst>
      <p:ext uri="{BB962C8B-B14F-4D97-AF65-F5344CB8AC3E}">
        <p14:creationId xmlns:p14="http://schemas.microsoft.com/office/powerpoint/2010/main" val="38390280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>
            <a:extLst>
              <a:ext uri="{FF2B5EF4-FFF2-40B4-BE49-F238E27FC236}">
                <a16:creationId xmlns:a16="http://schemas.microsoft.com/office/drawing/2014/main" id="{C62999CA-8696-0B41-804D-A9C1E08BED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299" y="114300"/>
            <a:ext cx="5909489" cy="6629400"/>
          </a:xfrm>
          <a:prstGeom prst="rect">
            <a:avLst/>
          </a:prstGeom>
        </p:spPr>
      </p:pic>
      <p:sp>
        <p:nvSpPr>
          <p:cNvPr id="36" name="Text Box 4">
            <a:extLst>
              <a:ext uri="{FF2B5EF4-FFF2-40B4-BE49-F238E27FC236}">
                <a16:creationId xmlns:a16="http://schemas.microsoft.com/office/drawing/2014/main" id="{4A034BF8-0B5B-B64E-AAFC-19D2730E5B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6900" y="3543300"/>
            <a:ext cx="340839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sz="1800" i="1" dirty="0">
                <a:latin typeface="Arial" charset="0"/>
                <a:ea typeface="ＭＳ Ｐゴシック" charset="0"/>
              </a:rPr>
              <a:t>Liu &amp; </a:t>
            </a:r>
            <a:r>
              <a:rPr lang="en-US" sz="1800" i="1" dirty="0" err="1">
                <a:latin typeface="Arial" charset="0"/>
                <a:ea typeface="ＭＳ Ｐゴシック" charset="0"/>
              </a:rPr>
              <a:t>Hasterok</a:t>
            </a:r>
            <a:r>
              <a:rPr lang="en-US" sz="1800" i="1" dirty="0">
                <a:latin typeface="Arial" charset="0"/>
                <a:ea typeface="ＭＳ Ｐゴシック" charset="0"/>
              </a:rPr>
              <a:t>, Science, 2016</a:t>
            </a:r>
          </a:p>
        </p:txBody>
      </p:sp>
      <p:sp>
        <p:nvSpPr>
          <p:cNvPr id="37" name="Text Box 4">
            <a:extLst>
              <a:ext uri="{FF2B5EF4-FFF2-40B4-BE49-F238E27FC236}">
                <a16:creationId xmlns:a16="http://schemas.microsoft.com/office/drawing/2014/main" id="{C5AADE33-B42C-8D4D-ABA3-2E3E10F653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84568" y="650945"/>
            <a:ext cx="2969132" cy="5632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Resistivity structure</a:t>
            </a:r>
          </a:p>
          <a:p>
            <a:pPr algn="l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a bit south of here…</a:t>
            </a:r>
          </a:p>
          <a:p>
            <a:pPr algn="l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From older data</a:t>
            </a:r>
          </a:p>
          <a:p>
            <a:pPr algn="l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&amp; newer inversion.</a:t>
            </a:r>
          </a:p>
          <a:p>
            <a:pPr algn="l"/>
            <a:endParaRPr lang="en-US" sz="2400" dirty="0">
              <a:solidFill>
                <a:srgbClr val="333399"/>
              </a:solidFill>
              <a:latin typeface="Arial" charset="0"/>
              <a:ea typeface="ＭＳ Ｐゴシック" charset="0"/>
            </a:endParaRPr>
          </a:p>
          <a:p>
            <a:pPr algn="l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Newer techniques</a:t>
            </a:r>
          </a:p>
          <a:p>
            <a:pPr algn="l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are drawing interest</a:t>
            </a:r>
          </a:p>
          <a:p>
            <a:pPr algn="l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from industry</a:t>
            </a:r>
            <a:r>
              <a:rPr lang="mr-IN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…</a:t>
            </a:r>
            <a:endParaRPr lang="en-US" sz="2400" dirty="0">
              <a:solidFill>
                <a:srgbClr val="333399"/>
              </a:solidFill>
              <a:latin typeface="Arial" charset="0"/>
              <a:ea typeface="ＭＳ Ｐゴシック" charset="0"/>
            </a:endParaRPr>
          </a:p>
          <a:p>
            <a:pPr algn="l"/>
            <a:endParaRPr lang="en-US" dirty="0">
              <a:solidFill>
                <a:srgbClr val="333399"/>
              </a:solidFill>
            </a:endParaRPr>
          </a:p>
          <a:p>
            <a:pPr algn="l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And there is</a:t>
            </a:r>
          </a:p>
          <a:p>
            <a:pPr algn="l"/>
            <a:r>
              <a:rPr lang="en-US" dirty="0">
                <a:solidFill>
                  <a:srgbClr val="333399"/>
                </a:solidFill>
              </a:rPr>
              <a:t>r</a:t>
            </a:r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esearch supporting</a:t>
            </a:r>
          </a:p>
          <a:p>
            <a:pPr algn="l"/>
            <a:r>
              <a:rPr lang="en-US" dirty="0">
                <a:solidFill>
                  <a:srgbClr val="333399"/>
                </a:solidFill>
              </a:rPr>
              <a:t>a strong relationship</a:t>
            </a:r>
          </a:p>
          <a:p>
            <a:pPr algn="l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between electrical</a:t>
            </a:r>
          </a:p>
          <a:p>
            <a:pPr algn="l"/>
            <a:r>
              <a:rPr lang="en-US" dirty="0">
                <a:solidFill>
                  <a:srgbClr val="333399"/>
                </a:solidFill>
              </a:rPr>
              <a:t>conductivity and</a:t>
            </a:r>
          </a:p>
          <a:p>
            <a:pPr algn="l"/>
            <a:r>
              <a:rPr lang="en-US" dirty="0">
                <a:solidFill>
                  <a:srgbClr val="333399"/>
                </a:solidFill>
              </a:rPr>
              <a:t>f</a:t>
            </a:r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low viscosity</a:t>
            </a:r>
          </a:p>
        </p:txBody>
      </p:sp>
    </p:spTree>
    <p:extLst>
      <p:ext uri="{BB962C8B-B14F-4D97-AF65-F5344CB8AC3E}">
        <p14:creationId xmlns:p14="http://schemas.microsoft.com/office/powerpoint/2010/main" val="35595950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77">
            <a:extLst>
              <a:ext uri="{FF2B5EF4-FFF2-40B4-BE49-F238E27FC236}">
                <a16:creationId xmlns:a16="http://schemas.microsoft.com/office/drawing/2014/main" id="{8A860269-1E8E-21CD-D1E8-42C8569A3B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4876" y="2090172"/>
            <a:ext cx="8682249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 eaLnBrk="0" hangingPunct="0"/>
            <a:r>
              <a:rPr lang="en-US" sz="2400" i="1" dirty="0">
                <a:solidFill>
                  <a:srgbClr val="FF0000"/>
                </a:solidFill>
                <a:latin typeface="Arial Black" charset="0"/>
                <a:ea typeface="ＭＳ Ｐゴシック" charset="0"/>
              </a:rPr>
              <a:t>Last Time continued: </a:t>
            </a:r>
            <a:r>
              <a:rPr lang="en-US" sz="2400" i="1" dirty="0">
                <a:solidFill>
                  <a:srgbClr val="333399"/>
                </a:solidFill>
                <a:latin typeface="Arial Black" charset="0"/>
                <a:ea typeface="ＭＳ Ｐゴシック" charset="0"/>
              </a:rPr>
              <a:t>Self-Potential (SP) </a:t>
            </a:r>
          </a:p>
          <a:p>
            <a:pPr algn="l" eaLnBrk="0" hangingPunct="0"/>
            <a:r>
              <a:rPr lang="en-US" sz="2400" i="1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• </a:t>
            </a:r>
            <a:r>
              <a:rPr lang="en-US" sz="2400" i="1" dirty="0">
                <a:solidFill>
                  <a:srgbClr val="FF0000"/>
                </a:solidFill>
                <a:latin typeface="Arial Black" charset="0"/>
                <a:ea typeface="ＭＳ Ｐゴシック" charset="0"/>
              </a:rPr>
              <a:t>Spontaneous Potential (SP)</a:t>
            </a:r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:</a:t>
            </a:r>
            <a:r>
              <a:rPr lang="en-US" sz="2400" dirty="0">
                <a:latin typeface="Arial" charset="0"/>
                <a:ea typeface="ＭＳ Ｐゴシック" charset="0"/>
              </a:rPr>
              <a:t> </a:t>
            </a:r>
            <a:r>
              <a:rPr lang="ja-JP" altLang="en-US" sz="2400" dirty="0">
                <a:solidFill>
                  <a:srgbClr val="333399"/>
                </a:solidFill>
                <a:latin typeface="Arial"/>
                <a:ea typeface="ＭＳ Ｐゴシック" charset="0"/>
              </a:rPr>
              <a:t>“</a:t>
            </a:r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Natural</a:t>
            </a:r>
            <a:r>
              <a:rPr lang="ja-JP" altLang="en-US" sz="2400" dirty="0">
                <a:solidFill>
                  <a:srgbClr val="333399"/>
                </a:solidFill>
                <a:latin typeface="Arial"/>
                <a:ea typeface="ＭＳ Ｐゴシック" charset="0"/>
              </a:rPr>
              <a:t>”</a:t>
            </a:r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 amperage (i.e., </a:t>
            </a:r>
          </a:p>
          <a:p>
            <a:pPr algn="l" eaLnBrk="0" hangingPunct="0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   without injecting any current) can arise from:</a:t>
            </a:r>
          </a:p>
          <a:p>
            <a:pPr algn="l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  <a:sym typeface="Symbol" charset="0"/>
              </a:rPr>
              <a:t>   </a:t>
            </a:r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 Brine infiltration of drilling </a:t>
            </a:r>
            <a:r>
              <a:rPr lang="en-US" sz="2400" dirty="0" err="1">
                <a:solidFill>
                  <a:srgbClr val="333399"/>
                </a:solidFill>
                <a:latin typeface="Arial" charset="0"/>
                <a:ea typeface="ＭＳ Ｐゴシック" charset="0"/>
              </a:rPr>
              <a:t>mudcake</a:t>
            </a:r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 in permeable</a:t>
            </a:r>
          </a:p>
          <a:p>
            <a:pPr algn="l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        formations (petroleum industry wireline application)</a:t>
            </a:r>
            <a:endParaRPr lang="en-US" sz="2400" dirty="0">
              <a:latin typeface="Arial" charset="0"/>
              <a:ea typeface="ＭＳ Ｐゴシック" charset="0"/>
            </a:endParaRPr>
          </a:p>
          <a:p>
            <a:pPr algn="l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   </a:t>
            </a:r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  <a:sym typeface="Symbol" charset="0"/>
              </a:rPr>
              <a:t></a:t>
            </a:r>
            <a:r>
              <a:rPr lang="en-US" sz="2400" dirty="0">
                <a:latin typeface="Arial" charset="0"/>
                <a:ea typeface="ＭＳ Ｐゴシック" charset="0"/>
              </a:rPr>
              <a:t> </a:t>
            </a:r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Oxidation/reduction reactions at the water table (mining)</a:t>
            </a:r>
          </a:p>
          <a:p>
            <a:pPr algn="l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  <a:sym typeface="Symbol" charset="0"/>
              </a:rPr>
              <a:t>    Streaming potential in cavities (karst investigations)</a:t>
            </a:r>
            <a:endParaRPr lang="en-US" sz="2400" dirty="0"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98236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4677D97-E051-3314-92F7-02C39104FE83}"/>
              </a:ext>
            </a:extLst>
          </p:cNvPr>
          <p:cNvSpPr txBox="1"/>
          <p:nvPr/>
        </p:nvSpPr>
        <p:spPr>
          <a:xfrm>
            <a:off x="1753081" y="474345"/>
            <a:ext cx="86858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39AC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Smithfield Dry Canyon magnetic data: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3EA3C7A-0DF6-1EEB-4A8B-1A069681217B}"/>
              </a:ext>
            </a:extLst>
          </p:cNvPr>
          <p:cNvSpPr txBox="1"/>
          <p:nvPr/>
        </p:nvSpPr>
        <p:spPr>
          <a:xfrm>
            <a:off x="1475184" y="4873051"/>
            <a:ext cx="838165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Here showing differences of measurements from the mean</a:t>
            </a:r>
          </a:p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value as a function of measurement time (blue dots)</a:t>
            </a:r>
          </a:p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A simple linear drift model (orange dots) appears to be a</a:t>
            </a:r>
          </a:p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good approximation for most of the data!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27A8297-CFC4-7243-27DC-8145B36C3E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9010" y="1102233"/>
            <a:ext cx="4780121" cy="3824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1877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BE70B3-408F-0D6E-2E1D-65ED5B4829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66FDEBD-C2E0-0B86-D610-3492B84009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9027" y="694002"/>
            <a:ext cx="8153946" cy="282072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43640B2-265A-FB23-B509-EA542023372B}"/>
              </a:ext>
            </a:extLst>
          </p:cNvPr>
          <p:cNvSpPr txBox="1"/>
          <p:nvPr/>
        </p:nvSpPr>
        <p:spPr>
          <a:xfrm>
            <a:off x="1753081" y="108585"/>
            <a:ext cx="86858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39AC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Smithfield Dry Canyon magnetic data: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289FA49-09D1-AF69-F4C4-968C0144DEC3}"/>
              </a:ext>
            </a:extLst>
          </p:cNvPr>
          <p:cNvSpPr txBox="1"/>
          <p:nvPr/>
        </p:nvSpPr>
        <p:spPr>
          <a:xfrm>
            <a:off x="2703195" y="981194"/>
            <a:ext cx="30678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Before drift correction, all data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3D0BC9E-DB14-2553-5BB0-532035086837}"/>
              </a:ext>
            </a:extLst>
          </p:cNvPr>
          <p:cNvSpPr txBox="1"/>
          <p:nvPr/>
        </p:nvSpPr>
        <p:spPr>
          <a:xfrm>
            <a:off x="6758940" y="981194"/>
            <a:ext cx="3403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Before drift correction, passes 3–6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2A0115E-0B55-2951-BD64-3721AB19DC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241" y="3577137"/>
            <a:ext cx="8079518" cy="305226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04D6DA1-18E5-5956-28D8-1CC5CF890541}"/>
              </a:ext>
            </a:extLst>
          </p:cNvPr>
          <p:cNvSpPr txBox="1"/>
          <p:nvPr/>
        </p:nvSpPr>
        <p:spPr>
          <a:xfrm>
            <a:off x="2703195" y="3739634"/>
            <a:ext cx="292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After drift correction, all data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9BCD79D-8924-CDD2-6E64-A42D88C18397}"/>
              </a:ext>
            </a:extLst>
          </p:cNvPr>
          <p:cNvSpPr txBox="1"/>
          <p:nvPr/>
        </p:nvSpPr>
        <p:spPr>
          <a:xfrm>
            <a:off x="6758940" y="3739634"/>
            <a:ext cx="3258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After drift correction, passes 3–6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0F5D85B4-01AB-847C-3251-6ACE99363BFB}"/>
              </a:ext>
            </a:extLst>
          </p:cNvPr>
          <p:cNvSpPr/>
          <p:nvPr/>
        </p:nvSpPr>
        <p:spPr>
          <a:xfrm>
            <a:off x="423014" y="2008369"/>
            <a:ext cx="1463040" cy="313753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39AC"/>
                </a:solidFill>
              </a:rPr>
              <a:t>Passes 3–6 appear to have more signal than noise after drift correction, so I will recommend using those data 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6D85E3C2-4FF7-705E-48E7-2B803E974FD2}"/>
              </a:ext>
            </a:extLst>
          </p:cNvPr>
          <p:cNvSpPr/>
          <p:nvPr/>
        </p:nvSpPr>
        <p:spPr>
          <a:xfrm>
            <a:off x="10301759" y="1945957"/>
            <a:ext cx="1463040" cy="313753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39AC"/>
                </a:solidFill>
              </a:rPr>
              <a:t>I’ve highlighted the preferred data that you should use for modeling in a salmon color in the assignment</a:t>
            </a:r>
          </a:p>
        </p:txBody>
      </p:sp>
    </p:spTree>
    <p:extLst>
      <p:ext uri="{BB962C8B-B14F-4D97-AF65-F5344CB8AC3E}">
        <p14:creationId xmlns:p14="http://schemas.microsoft.com/office/powerpoint/2010/main" val="10780217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9A29FAB-8869-26FD-4A6E-F2A820960E81}"/>
              </a:ext>
            </a:extLst>
          </p:cNvPr>
          <p:cNvSpPr txBox="1"/>
          <p:nvPr/>
        </p:nvSpPr>
        <p:spPr>
          <a:xfrm>
            <a:off x="2010972" y="2182505"/>
            <a:ext cx="8170057" cy="24929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>
                <a:solidFill>
                  <a:srgbClr val="0039AC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Your semester project assignment</a:t>
            </a:r>
            <a:endParaRPr lang="en-US" sz="2800" dirty="0">
              <a:solidFill>
                <a:srgbClr val="0039A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now posted in a preliminary form, and we’ll discuss the</a:t>
            </a:r>
          </a:p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assignment during our Lab session.</a:t>
            </a:r>
          </a:p>
          <a:p>
            <a:endParaRPr lang="en-US" sz="800" dirty="0">
              <a:solidFill>
                <a:srgbClr val="0039AC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may be changes later to the assignment but it’s very</a:t>
            </a:r>
          </a:p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similar now to what it will be in its final form. (I will inform</a:t>
            </a:r>
          </a:p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if I change the assignment!)</a:t>
            </a:r>
          </a:p>
        </p:txBody>
      </p:sp>
    </p:spTree>
    <p:extLst>
      <p:ext uri="{BB962C8B-B14F-4D97-AF65-F5344CB8AC3E}">
        <p14:creationId xmlns:p14="http://schemas.microsoft.com/office/powerpoint/2010/main" val="24044170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>
            <a:extLst>
              <a:ext uri="{FF2B5EF4-FFF2-40B4-BE49-F238E27FC236}">
                <a16:creationId xmlns:a16="http://schemas.microsoft.com/office/drawing/2014/main" id="{0B149FEC-2CFB-714C-B968-3DDB7EEBAA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9437" y="163688"/>
            <a:ext cx="619601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 eaLnBrk="0" hangingPunct="0"/>
            <a:r>
              <a:rPr lang="en-US" sz="3000" i="1" dirty="0" err="1">
                <a:solidFill>
                  <a:srgbClr val="333399"/>
                </a:solidFill>
                <a:latin typeface="Arial Black" charset="0"/>
                <a:ea typeface="ＭＳ Ｐゴシック" charset="0"/>
              </a:rPr>
              <a:t>Magnetotelluric</a:t>
            </a:r>
            <a:r>
              <a:rPr lang="en-US" sz="3000" i="1" dirty="0">
                <a:solidFill>
                  <a:srgbClr val="333399"/>
                </a:solidFill>
                <a:latin typeface="Arial Black" charset="0"/>
                <a:ea typeface="ＭＳ Ｐゴシック" charset="0"/>
              </a:rPr>
              <a:t> (MT) Method</a:t>
            </a: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FD77B203-F491-F04E-A691-AFC457496A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6087" y="695500"/>
            <a:ext cx="87566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 eaLnBrk="0" hangingPunct="0"/>
            <a:r>
              <a:rPr lang="en-US" sz="2400">
                <a:solidFill>
                  <a:srgbClr val="333399"/>
                </a:solidFill>
                <a:latin typeface="Arial" charset="0"/>
                <a:ea typeface="ＭＳ Ｐゴシック" charset="0"/>
              </a:rPr>
              <a:t>Simultaneously record 3D magnetic field and horizontal </a:t>
            </a:r>
          </a:p>
          <a:p>
            <a:pPr algn="l" eaLnBrk="0" hangingPunct="0"/>
            <a:r>
              <a:rPr lang="en-US" sz="2400">
                <a:solidFill>
                  <a:srgbClr val="333399"/>
                </a:solidFill>
                <a:latin typeface="Arial" charset="0"/>
                <a:ea typeface="ＭＳ Ｐゴシック" charset="0"/>
              </a:rPr>
              <a:t>electric field…  Passive measurement, so uses natural sources.</a:t>
            </a:r>
            <a:endParaRPr lang="en-US" sz="2400" i="1">
              <a:solidFill>
                <a:srgbClr val="333399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5FC8D552-AC76-6C47-8623-765F12ECDF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15945" y="1445048"/>
            <a:ext cx="2924198" cy="526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 eaLnBrk="0" hangingPunct="0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Instrumentation</a:t>
            </a:r>
          </a:p>
          <a:p>
            <a:pPr algn="l" eaLnBrk="0" hangingPunct="0"/>
            <a:r>
              <a:rPr lang="en-US" dirty="0">
                <a:solidFill>
                  <a:srgbClr val="333399"/>
                </a:solidFill>
              </a:rPr>
              <a:t>consists of an</a:t>
            </a:r>
          </a:p>
          <a:p>
            <a:pPr algn="l" eaLnBrk="0" hangingPunct="0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antenna (wires</a:t>
            </a:r>
          </a:p>
          <a:p>
            <a:pPr algn="l" eaLnBrk="0" hangingPunct="0"/>
            <a:r>
              <a:rPr lang="en-US" dirty="0">
                <a:solidFill>
                  <a:srgbClr val="333399"/>
                </a:solidFill>
              </a:rPr>
              <a:t>placed across tens</a:t>
            </a:r>
          </a:p>
          <a:p>
            <a:pPr algn="l" eaLnBrk="0" hangingPunct="0"/>
            <a:r>
              <a:rPr lang="en-US" dirty="0">
                <a:solidFill>
                  <a:srgbClr val="333399"/>
                </a:solidFill>
              </a:rPr>
              <a:t>o</a:t>
            </a:r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f m) to measure</a:t>
            </a:r>
          </a:p>
          <a:p>
            <a:pPr algn="l" eaLnBrk="0" hangingPunct="0"/>
            <a:r>
              <a:rPr lang="en-US" dirty="0">
                <a:solidFill>
                  <a:srgbClr val="333399"/>
                </a:solidFill>
              </a:rPr>
              <a:t>two horizontal</a:t>
            </a:r>
          </a:p>
          <a:p>
            <a:pPr algn="l" eaLnBrk="0" hangingPunct="0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components of</a:t>
            </a:r>
          </a:p>
          <a:p>
            <a:pPr algn="l" eaLnBrk="0" hangingPunct="0"/>
            <a:r>
              <a:rPr lang="en-US" dirty="0">
                <a:solidFill>
                  <a:srgbClr val="333399"/>
                </a:solidFill>
              </a:rPr>
              <a:t>the electric field,</a:t>
            </a:r>
          </a:p>
          <a:p>
            <a:pPr algn="l" eaLnBrk="0" hangingPunct="0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and fluxgate</a:t>
            </a:r>
          </a:p>
          <a:p>
            <a:pPr algn="l" eaLnBrk="0" hangingPunct="0"/>
            <a:r>
              <a:rPr lang="en-US" dirty="0">
                <a:solidFill>
                  <a:srgbClr val="333399"/>
                </a:solidFill>
              </a:rPr>
              <a:t>magnetometers</a:t>
            </a:r>
          </a:p>
          <a:p>
            <a:pPr algn="l" eaLnBrk="0" hangingPunct="0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oriented to measure</a:t>
            </a:r>
          </a:p>
          <a:p>
            <a:pPr algn="l" eaLnBrk="0" hangingPunct="0"/>
            <a:r>
              <a:rPr lang="en-US" dirty="0">
                <a:solidFill>
                  <a:srgbClr val="333399"/>
                </a:solidFill>
              </a:rPr>
              <a:t>3-component </a:t>
            </a:r>
          </a:p>
          <a:p>
            <a:pPr algn="l" eaLnBrk="0" hangingPunct="0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magnetic field</a:t>
            </a:r>
          </a:p>
          <a:p>
            <a:pPr algn="l" eaLnBrk="0" hangingPunct="0"/>
            <a:r>
              <a:rPr lang="en-US" b="1" i="1" dirty="0">
                <a:solidFill>
                  <a:srgbClr val="333399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in time series</a:t>
            </a:r>
            <a:r>
              <a:rPr lang="en-US" dirty="0">
                <a:solidFill>
                  <a:srgbClr val="333399"/>
                </a:solidFill>
              </a:rPr>
              <a:t>!</a:t>
            </a:r>
            <a:endParaRPr lang="en-US" sz="2400" dirty="0">
              <a:solidFill>
                <a:srgbClr val="333399"/>
              </a:solidFill>
              <a:latin typeface="Arial" charset="0"/>
              <a:ea typeface="ＭＳ Ｐゴシック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1300E93-34A3-6145-9D9D-CA1C59869A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8038" y="1485585"/>
            <a:ext cx="5583465" cy="524880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43C7803-E1C7-B542-9BAE-887E869B1162}"/>
              </a:ext>
            </a:extLst>
          </p:cNvPr>
          <p:cNvSpPr txBox="1"/>
          <p:nvPr/>
        </p:nvSpPr>
        <p:spPr>
          <a:xfrm>
            <a:off x="1686809" y="1817441"/>
            <a:ext cx="21654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From Comeau (2015)</a:t>
            </a:r>
          </a:p>
          <a:p>
            <a:r>
              <a:rPr lang="en-US" dirty="0"/>
              <a:t>PhD dissertation</a:t>
            </a:r>
          </a:p>
        </p:txBody>
      </p:sp>
    </p:spTree>
    <p:extLst>
      <p:ext uri="{BB962C8B-B14F-4D97-AF65-F5344CB8AC3E}">
        <p14:creationId xmlns:p14="http://schemas.microsoft.com/office/powerpoint/2010/main" val="16021951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>
            <a:extLst>
              <a:ext uri="{FF2B5EF4-FFF2-40B4-BE49-F238E27FC236}">
                <a16:creationId xmlns:a16="http://schemas.microsoft.com/office/drawing/2014/main" id="{0B149FEC-2CFB-714C-B968-3DDB7EEBAA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9437" y="192088"/>
            <a:ext cx="619601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 eaLnBrk="0" hangingPunct="0"/>
            <a:r>
              <a:rPr lang="en-US" sz="3000" i="1">
                <a:solidFill>
                  <a:srgbClr val="333399"/>
                </a:solidFill>
                <a:latin typeface="Arial Black" charset="0"/>
                <a:ea typeface="ＭＳ Ｐゴシック" charset="0"/>
              </a:rPr>
              <a:t>Magnetotelluric (MT) Method</a:t>
            </a: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FD77B203-F491-F04E-A691-AFC457496A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6087" y="723900"/>
            <a:ext cx="87566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 eaLnBrk="0" hangingPunct="0"/>
            <a:r>
              <a:rPr lang="en-US" sz="2400">
                <a:solidFill>
                  <a:srgbClr val="333399"/>
                </a:solidFill>
                <a:latin typeface="Arial" charset="0"/>
                <a:ea typeface="ＭＳ Ｐゴシック" charset="0"/>
              </a:rPr>
              <a:t>Simultaneously record 3D magnetic field and horizontal </a:t>
            </a:r>
          </a:p>
          <a:p>
            <a:pPr algn="l" eaLnBrk="0" hangingPunct="0"/>
            <a:r>
              <a:rPr lang="en-US" sz="2400">
                <a:solidFill>
                  <a:srgbClr val="333399"/>
                </a:solidFill>
                <a:latin typeface="Arial" charset="0"/>
                <a:ea typeface="ＭＳ Ｐゴシック" charset="0"/>
              </a:rPr>
              <a:t>electric field…  Passive measurement, so uses natural sources.</a:t>
            </a:r>
            <a:endParaRPr lang="en-US" sz="2400" i="1">
              <a:solidFill>
                <a:srgbClr val="333399"/>
              </a:solidFill>
              <a:latin typeface="Arial" charset="0"/>
              <a:ea typeface="ＭＳ Ｐゴシック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6D25132-2FCA-4A46-95A1-160C9DABEE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787" y="1576388"/>
            <a:ext cx="6337300" cy="504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7" name="Text Box 6">
            <a:extLst>
              <a:ext uri="{FF2B5EF4-FFF2-40B4-BE49-F238E27FC236}">
                <a16:creationId xmlns:a16="http://schemas.microsoft.com/office/drawing/2014/main" id="{5FC8D552-AC76-6C47-8623-765F12ECDF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40700" y="1462088"/>
            <a:ext cx="2335212" cy="520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 eaLnBrk="0" hangingPunct="0"/>
            <a:r>
              <a:rPr lang="en-US" sz="2400">
                <a:solidFill>
                  <a:srgbClr val="333399"/>
                </a:solidFill>
                <a:latin typeface="Arial" charset="0"/>
                <a:ea typeface="ＭＳ Ｐゴシック" charset="0"/>
              </a:rPr>
              <a:t>For a sine wave</a:t>
            </a:r>
            <a:endParaRPr lang="en-US" sz="2400">
              <a:solidFill>
                <a:srgbClr val="333399"/>
              </a:solidFill>
              <a:latin typeface="Times New Roman" charset="0"/>
              <a:ea typeface="ＭＳ Ｐゴシック" charset="0"/>
            </a:endParaRPr>
          </a:p>
          <a:p>
            <a:pPr algn="l" eaLnBrk="0" hangingPunct="0"/>
            <a:r>
              <a:rPr lang="en-US" sz="2400">
                <a:latin typeface="Times New Roman" charset="0"/>
                <a:ea typeface="ＭＳ Ｐゴシック" charset="0"/>
              </a:rPr>
              <a:t>sin(</a:t>
            </a:r>
            <a:r>
              <a:rPr lang="en-US" sz="2400" i="1">
                <a:latin typeface="Symbol" charset="0"/>
                <a:ea typeface="ＭＳ Ｐゴシック" charset="0"/>
                <a:sym typeface="Symbol" charset="0"/>
              </a:rPr>
              <a:t></a:t>
            </a:r>
            <a:r>
              <a:rPr lang="en-US" sz="2400" i="1">
                <a:latin typeface="Times New Roman" charset="0"/>
                <a:ea typeface="ＭＳ Ｐゴシック" charset="0"/>
              </a:rPr>
              <a:t>t</a:t>
            </a:r>
            <a:r>
              <a:rPr lang="en-US" sz="2400">
                <a:latin typeface="Times New Roman" charset="0"/>
                <a:ea typeface="ＭＳ Ｐゴシック" charset="0"/>
              </a:rPr>
              <a:t>)</a:t>
            </a:r>
            <a:r>
              <a:rPr lang="en-US" sz="2400">
                <a:solidFill>
                  <a:srgbClr val="333399"/>
                </a:solidFill>
                <a:latin typeface="Arial" charset="0"/>
                <a:ea typeface="ＭＳ Ｐゴシック" charset="0"/>
              </a:rPr>
              <a:t>,</a:t>
            </a:r>
          </a:p>
          <a:p>
            <a:pPr algn="l" eaLnBrk="0" hangingPunct="0"/>
            <a:endParaRPr lang="en-US" sz="2400">
              <a:solidFill>
                <a:srgbClr val="333399"/>
              </a:solidFill>
              <a:latin typeface="Arial" charset="0"/>
              <a:ea typeface="ＭＳ Ｐゴシック" charset="0"/>
            </a:endParaRPr>
          </a:p>
          <a:p>
            <a:pPr algn="l" eaLnBrk="0" hangingPunct="0"/>
            <a:endParaRPr lang="en-US" sz="2400">
              <a:solidFill>
                <a:srgbClr val="333399"/>
              </a:solidFill>
              <a:latin typeface="Arial" charset="0"/>
              <a:ea typeface="ＭＳ Ｐゴシック" charset="0"/>
            </a:endParaRPr>
          </a:p>
          <a:p>
            <a:pPr algn="l" eaLnBrk="0" hangingPunct="0"/>
            <a:r>
              <a:rPr lang="en-US" sz="2400">
                <a:solidFill>
                  <a:srgbClr val="333399"/>
                </a:solidFill>
                <a:latin typeface="Arial" charset="0"/>
                <a:ea typeface="ＭＳ Ｐゴシック" charset="0"/>
              </a:rPr>
              <a:t>where </a:t>
            </a:r>
            <a:r>
              <a:rPr lang="en-US" sz="2400" i="1">
                <a:latin typeface="Symbol" charset="0"/>
                <a:ea typeface="ＭＳ Ｐゴシック" charset="0"/>
                <a:sym typeface="Symbol" charset="0"/>
              </a:rPr>
              <a:t></a:t>
            </a:r>
            <a:r>
              <a:rPr lang="en-US" sz="2400" i="1" baseline="-25000">
                <a:latin typeface="Times New Roman" charset="0"/>
                <a:ea typeface="ＭＳ Ｐゴシック" charset="0"/>
              </a:rPr>
              <a:t>sd</a:t>
            </a:r>
            <a:r>
              <a:rPr lang="en-US" sz="2400">
                <a:solidFill>
                  <a:srgbClr val="333399"/>
                </a:solidFill>
                <a:latin typeface="Arial" charset="0"/>
                <a:ea typeface="ＭＳ Ｐゴシック" charset="0"/>
              </a:rPr>
              <a:t> is </a:t>
            </a:r>
          </a:p>
          <a:p>
            <a:pPr algn="l" eaLnBrk="0" hangingPunct="0"/>
            <a:r>
              <a:rPr lang="en-US" sz="2400">
                <a:solidFill>
                  <a:srgbClr val="333399"/>
                </a:solidFill>
                <a:latin typeface="Arial" charset="0"/>
                <a:ea typeface="ＭＳ Ｐゴシック" charset="0"/>
              </a:rPr>
              <a:t>an averaged</a:t>
            </a:r>
          </a:p>
          <a:p>
            <a:pPr algn="l" eaLnBrk="0" hangingPunct="0"/>
            <a:r>
              <a:rPr lang="en-US" sz="2400">
                <a:solidFill>
                  <a:srgbClr val="333399"/>
                </a:solidFill>
                <a:latin typeface="Arial" charset="0"/>
                <a:ea typeface="ＭＳ Ｐゴシック" charset="0"/>
              </a:rPr>
              <a:t>resistivity over</a:t>
            </a:r>
          </a:p>
          <a:p>
            <a:pPr algn="l" eaLnBrk="0" hangingPunct="0"/>
            <a:r>
              <a:rPr lang="en-US" sz="2400">
                <a:solidFill>
                  <a:srgbClr val="333399"/>
                </a:solidFill>
                <a:latin typeface="Arial" charset="0"/>
                <a:ea typeface="ＭＳ Ｐゴシック" charset="0"/>
              </a:rPr>
              <a:t>the </a:t>
            </a:r>
            <a:r>
              <a:rPr lang="ja-JP" altLang="en-US" sz="2400">
                <a:solidFill>
                  <a:srgbClr val="333399"/>
                </a:solidFill>
                <a:latin typeface="Arial" charset="0"/>
                <a:ea typeface="ＭＳ Ｐゴシック" charset="0"/>
              </a:rPr>
              <a:t>“</a:t>
            </a:r>
            <a:r>
              <a:rPr lang="en-US" sz="2400">
                <a:solidFill>
                  <a:srgbClr val="333399"/>
                </a:solidFill>
                <a:latin typeface="Arial" charset="0"/>
                <a:ea typeface="ＭＳ Ｐゴシック" charset="0"/>
              </a:rPr>
              <a:t>skin depth</a:t>
            </a:r>
            <a:r>
              <a:rPr lang="ja-JP" altLang="en-US" sz="2400">
                <a:solidFill>
                  <a:srgbClr val="333399"/>
                </a:solidFill>
                <a:latin typeface="Arial" charset="0"/>
                <a:ea typeface="ＭＳ Ｐゴシック" charset="0"/>
              </a:rPr>
              <a:t>”</a:t>
            </a:r>
            <a:endParaRPr lang="en-US" sz="2400">
              <a:solidFill>
                <a:srgbClr val="333399"/>
              </a:solidFill>
              <a:latin typeface="Arial" charset="0"/>
              <a:ea typeface="ＭＳ Ｐゴシック" charset="0"/>
            </a:endParaRPr>
          </a:p>
          <a:p>
            <a:pPr algn="l" eaLnBrk="0" hangingPunct="0"/>
            <a:r>
              <a:rPr lang="en-US" sz="2400">
                <a:solidFill>
                  <a:srgbClr val="333399"/>
                </a:solidFill>
                <a:latin typeface="Arial" charset="0"/>
                <a:ea typeface="ＭＳ Ｐゴシック" charset="0"/>
              </a:rPr>
              <a:t>(depth of </a:t>
            </a:r>
          </a:p>
          <a:p>
            <a:pPr algn="l" eaLnBrk="0" hangingPunct="0"/>
            <a:r>
              <a:rPr lang="en-US" sz="2400">
                <a:solidFill>
                  <a:srgbClr val="333399"/>
                </a:solidFill>
                <a:latin typeface="Arial" charset="0"/>
                <a:ea typeface="ＭＳ Ｐゴシック" charset="0"/>
              </a:rPr>
              <a:t>significant</a:t>
            </a:r>
          </a:p>
          <a:p>
            <a:pPr algn="l" eaLnBrk="0" hangingPunct="0"/>
            <a:r>
              <a:rPr lang="en-US" sz="2400">
                <a:solidFill>
                  <a:srgbClr val="333399"/>
                </a:solidFill>
                <a:latin typeface="Arial" charset="0"/>
                <a:ea typeface="ＭＳ Ｐゴシック" charset="0"/>
              </a:rPr>
              <a:t>penetration of </a:t>
            </a:r>
          </a:p>
          <a:p>
            <a:pPr algn="l" eaLnBrk="0" hangingPunct="0"/>
            <a:r>
              <a:rPr lang="en-US" sz="2400">
                <a:solidFill>
                  <a:srgbClr val="333399"/>
                </a:solidFill>
                <a:latin typeface="Arial" charset="0"/>
                <a:ea typeface="ＭＳ Ｐゴシック" charset="0"/>
              </a:rPr>
              <a:t>the electric field</a:t>
            </a:r>
          </a:p>
          <a:p>
            <a:pPr algn="l" eaLnBrk="0" hangingPunct="0"/>
            <a:r>
              <a:rPr lang="en-US" sz="2400" i="1">
                <a:latin typeface="Times New Roman" charset="0"/>
                <a:ea typeface="ＭＳ Ｐゴシック" charset="0"/>
              </a:rPr>
              <a:t>E</a:t>
            </a:r>
            <a:r>
              <a:rPr lang="en-US" sz="2400">
                <a:solidFill>
                  <a:srgbClr val="333399"/>
                </a:solidFill>
                <a:latin typeface="Arial" charset="0"/>
                <a:ea typeface="ＭＳ Ｐゴシック" charset="0"/>
              </a:rPr>
              <a:t> and magnetic</a:t>
            </a:r>
          </a:p>
          <a:p>
            <a:pPr algn="l" eaLnBrk="0" hangingPunct="0"/>
            <a:r>
              <a:rPr lang="en-US" sz="2400">
                <a:solidFill>
                  <a:srgbClr val="333399"/>
                </a:solidFill>
                <a:latin typeface="Arial" charset="0"/>
                <a:ea typeface="ＭＳ Ｐゴシック" charset="0"/>
              </a:rPr>
              <a:t>field </a:t>
            </a:r>
            <a:r>
              <a:rPr lang="en-US" sz="2400" i="1">
                <a:latin typeface="Times New Roman" charset="0"/>
                <a:ea typeface="ＭＳ Ｐゴシック" charset="0"/>
              </a:rPr>
              <a:t>H</a:t>
            </a:r>
            <a:r>
              <a:rPr lang="en-US" sz="2400">
                <a:solidFill>
                  <a:srgbClr val="333399"/>
                </a:solidFill>
                <a:latin typeface="Arial" charset="0"/>
                <a:ea typeface="ＭＳ Ｐゴシック" charset="0"/>
              </a:rPr>
              <a:t>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38F295A-A0D8-4E47-9134-0ADB779601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3562" y="2422525"/>
            <a:ext cx="229235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:mc="http://schemas.openxmlformats.org/markup-compatibility/2006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:mc="http://schemas.openxmlformats.org/markup-compatibility/2006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:mc="http://schemas.openxmlformats.org/markup-compatibility/2006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63913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>
            <a:extLst>
              <a:ext uri="{FF2B5EF4-FFF2-40B4-BE49-F238E27FC236}">
                <a16:creationId xmlns:a16="http://schemas.microsoft.com/office/drawing/2014/main" id="{E2DDE321-C5E9-0448-BD07-D4492BB20A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5937" y="250031"/>
            <a:ext cx="513715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 eaLnBrk="0" hangingPunct="0"/>
            <a:r>
              <a:rPr lang="en-US" sz="3000" i="1">
                <a:solidFill>
                  <a:srgbClr val="333399"/>
                </a:solidFill>
                <a:latin typeface="Arial Black" charset="0"/>
                <a:ea typeface="ＭＳ Ｐゴシック" charset="0"/>
              </a:rPr>
              <a:t>Magnetotelluric Method</a:t>
            </a: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18F1F406-2C51-214D-A94A-11072178FA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2774" y="931069"/>
            <a:ext cx="8194872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 eaLnBrk="0" hangingPunct="0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Three highest-energy sources of electrical current in Earth:</a:t>
            </a:r>
          </a:p>
          <a:p>
            <a:pPr algn="l" eaLnBrk="0" hangingPunct="0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    (1) </a:t>
            </a:r>
            <a:r>
              <a:rPr lang="en-US" sz="2400" i="1" dirty="0">
                <a:solidFill>
                  <a:srgbClr val="333399"/>
                </a:solidFill>
                <a:latin typeface="Arial Black" charset="0"/>
                <a:ea typeface="ＭＳ Ｐゴシック" charset="0"/>
              </a:rPr>
              <a:t>Global lightning strikes</a:t>
            </a:r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 (predominates in the</a:t>
            </a:r>
          </a:p>
          <a:p>
            <a:pPr algn="l" eaLnBrk="0" hangingPunct="0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          10,000 Hz to ~1 Hz frequency range)</a:t>
            </a:r>
          </a:p>
          <a:p>
            <a:pPr algn="l" eaLnBrk="0" hangingPunct="0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          Averages </a:t>
            </a:r>
            <a:r>
              <a:rPr lang="en-US" sz="2400" i="1" dirty="0">
                <a:latin typeface="Symbol" charset="0"/>
                <a:ea typeface="ＭＳ Ｐゴシック" charset="0"/>
                <a:sym typeface="Symbol" charset="0"/>
              </a:rPr>
              <a:t></a:t>
            </a:r>
            <a:r>
              <a:rPr lang="en-US" sz="2400" dirty="0">
                <a:latin typeface="Arial" charset="0"/>
                <a:ea typeface="ＭＳ Ｐゴシック" charset="0"/>
              </a:rPr>
              <a:t> </a:t>
            </a:r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from 10s of m to a few km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5434E82-02CE-F040-9348-8782D4A5FD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212" y="2613819"/>
            <a:ext cx="3006725" cy="3967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93BBC9C-1CAE-1243-A047-545636471A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7587" y="2602706"/>
            <a:ext cx="5664200" cy="400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F4A4D230-AE82-9048-AFE8-54BD6EC475DE}"/>
              </a:ext>
            </a:extLst>
          </p:cNvPr>
          <p:cNvSpPr/>
          <p:nvPr/>
        </p:nvSpPr>
        <p:spPr>
          <a:xfrm>
            <a:off x="96552" y="2437927"/>
            <a:ext cx="1533465" cy="198214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r>
              <a:rPr lang="en-US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Note here the images </a:t>
            </a:r>
          </a:p>
          <a:p>
            <a:pPr algn="ctr" eaLnBrk="0" hangingPunct="0"/>
            <a:r>
              <a:rPr lang="en-US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denote magnetic </a:t>
            </a:r>
          </a:p>
          <a:p>
            <a:pPr algn="ctr" eaLnBrk="0" hangingPunct="0"/>
            <a:r>
              <a:rPr lang="en-US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field as </a:t>
            </a:r>
            <a:r>
              <a:rPr lang="en-US" i="1" dirty="0">
                <a:solidFill>
                  <a:schemeClr val="tx1"/>
                </a:solidFill>
                <a:latin typeface="Times New Roman" charset="0"/>
                <a:ea typeface="ＭＳ Ｐゴシック" charset="0"/>
              </a:rPr>
              <a:t>B</a:t>
            </a:r>
            <a:r>
              <a:rPr lang="en-US" dirty="0">
                <a:solidFill>
                  <a:schemeClr val="tx1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instead </a:t>
            </a:r>
          </a:p>
          <a:p>
            <a:pPr algn="ctr" eaLnBrk="0" hangingPunct="0"/>
            <a:r>
              <a:rPr lang="en-US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of </a:t>
            </a:r>
            <a:r>
              <a:rPr lang="en-US" i="1" dirty="0">
                <a:solidFill>
                  <a:schemeClr val="tx1"/>
                </a:solidFill>
                <a:latin typeface="Times New Roman" charset="0"/>
                <a:ea typeface="ＭＳ Ｐゴシック" charset="0"/>
              </a:rPr>
              <a:t>H</a:t>
            </a:r>
            <a:r>
              <a:rPr lang="en-US" i="1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82790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>
            <a:extLst>
              <a:ext uri="{FF2B5EF4-FFF2-40B4-BE49-F238E27FC236}">
                <a16:creationId xmlns:a16="http://schemas.microsoft.com/office/drawing/2014/main" id="{71C1B942-4427-5044-A78A-3CD1ADE834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3881" y="177800"/>
            <a:ext cx="513715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 eaLnBrk="0" hangingPunct="0"/>
            <a:r>
              <a:rPr lang="en-US" sz="3000" i="1">
                <a:solidFill>
                  <a:srgbClr val="333399"/>
                </a:solidFill>
                <a:latin typeface="Arial Black" charset="0"/>
                <a:ea typeface="ＭＳ Ｐゴシック" charset="0"/>
              </a:rPr>
              <a:t>Magnetotelluric Method</a:t>
            </a: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9FC519C3-C8FC-E346-BA98-C26A2CD05C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0718" y="858838"/>
            <a:ext cx="82804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 eaLnBrk="0" hangingPunct="0"/>
            <a:r>
              <a:rPr lang="en-US" sz="2400">
                <a:solidFill>
                  <a:srgbClr val="333399"/>
                </a:solidFill>
                <a:latin typeface="Arial" charset="0"/>
                <a:ea typeface="ＭＳ Ｐゴシック" charset="0"/>
              </a:rPr>
              <a:t>Three highest-energy sources of electrical current in Earth:</a:t>
            </a:r>
          </a:p>
          <a:p>
            <a:pPr algn="l" eaLnBrk="0" hangingPunct="0"/>
            <a:r>
              <a:rPr lang="en-US" sz="2400">
                <a:solidFill>
                  <a:srgbClr val="333399"/>
                </a:solidFill>
                <a:latin typeface="Arial" charset="0"/>
                <a:ea typeface="ＭＳ Ｐゴシック" charset="0"/>
              </a:rPr>
              <a:t>    (2) </a:t>
            </a:r>
            <a:r>
              <a:rPr lang="en-US" sz="2400" i="1">
                <a:solidFill>
                  <a:srgbClr val="333399"/>
                </a:solidFill>
                <a:latin typeface="Arial Black" charset="0"/>
                <a:ea typeface="ＭＳ Ｐゴシック" charset="0"/>
              </a:rPr>
              <a:t>Ionospheric resonances</a:t>
            </a:r>
            <a:r>
              <a:rPr lang="en-US" sz="2400">
                <a:solidFill>
                  <a:srgbClr val="333399"/>
                </a:solidFill>
                <a:latin typeface="Arial" charset="0"/>
                <a:ea typeface="ＭＳ Ｐゴシック" charset="0"/>
              </a:rPr>
              <a:t> (predominate periods of</a:t>
            </a:r>
          </a:p>
          <a:p>
            <a:pPr algn="l" eaLnBrk="0" hangingPunct="0"/>
            <a:r>
              <a:rPr lang="en-US" sz="2400">
                <a:solidFill>
                  <a:srgbClr val="333399"/>
                </a:solidFill>
                <a:latin typeface="Arial" charset="0"/>
                <a:ea typeface="ＭＳ Ｐゴシック" charset="0"/>
              </a:rPr>
              <a:t>          seconds to minutes: here ~20 s period near sunset)</a:t>
            </a:r>
          </a:p>
          <a:p>
            <a:pPr algn="l" eaLnBrk="0" hangingPunct="0"/>
            <a:r>
              <a:rPr lang="en-US" sz="2400">
                <a:solidFill>
                  <a:srgbClr val="333399"/>
                </a:solidFill>
                <a:latin typeface="Arial" charset="0"/>
                <a:ea typeface="ＭＳ Ｐゴシック" charset="0"/>
              </a:rPr>
              <a:t>    Gives </a:t>
            </a:r>
            <a:r>
              <a:rPr lang="en-US" sz="2400" i="1">
                <a:latin typeface="Symbol" charset="0"/>
                <a:ea typeface="ＭＳ Ｐゴシック" charset="0"/>
                <a:sym typeface="Symbol" charset="0"/>
              </a:rPr>
              <a:t></a:t>
            </a:r>
            <a:r>
              <a:rPr lang="en-US" sz="2400">
                <a:solidFill>
                  <a:srgbClr val="333399"/>
                </a:solidFill>
                <a:latin typeface="Arial" charset="0"/>
                <a:ea typeface="ＭＳ Ｐゴシック" charset="0"/>
              </a:rPr>
              <a:t> from ~2 to 10 km</a:t>
            </a:r>
            <a:endParaRPr lang="en-US" sz="2400" i="1">
              <a:solidFill>
                <a:srgbClr val="333399"/>
              </a:solidFill>
              <a:latin typeface="Arial" charset="0"/>
              <a:ea typeface="ＭＳ Ｐゴシック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8C102EA-7E73-EE4C-AB1C-AD78FA6C7C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518" y="2506663"/>
            <a:ext cx="5386388" cy="417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7" name="Text Box 6">
            <a:extLst>
              <a:ext uri="{FF2B5EF4-FFF2-40B4-BE49-F238E27FC236}">
                <a16:creationId xmlns:a16="http://schemas.microsoft.com/office/drawing/2014/main" id="{CA96314A-BAAF-6D43-9231-CF9FB7EFD9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6506" y="3623935"/>
            <a:ext cx="277031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 eaLnBrk="0" hangingPunct="0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The small,</a:t>
            </a:r>
          </a:p>
          <a:p>
            <a:pPr algn="l" eaLnBrk="0" hangingPunct="0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high frequency </a:t>
            </a:r>
          </a:p>
          <a:p>
            <a:pPr algn="l" eaLnBrk="0" hangingPunct="0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spikes correspond </a:t>
            </a:r>
          </a:p>
          <a:p>
            <a:pPr algn="l" eaLnBrk="0" hangingPunct="0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to distant (global!)</a:t>
            </a:r>
          </a:p>
          <a:p>
            <a:pPr algn="l" eaLnBrk="0" hangingPunct="0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lightning strikes.</a:t>
            </a:r>
          </a:p>
        </p:txBody>
      </p:sp>
    </p:spTree>
    <p:extLst>
      <p:ext uri="{BB962C8B-B14F-4D97-AF65-F5344CB8AC3E}">
        <p14:creationId xmlns:p14="http://schemas.microsoft.com/office/powerpoint/2010/main" val="12603878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57231</TotalTime>
  <Words>947</Words>
  <Application>Microsoft Macintosh PowerPoint</Application>
  <PresentationFormat>Widescreen</PresentationFormat>
  <Paragraphs>179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Arial Black</vt:lpstr>
      <vt:lpstr>Calibri</vt:lpstr>
      <vt:lpstr>Calibri Light</vt:lpstr>
      <vt:lpstr>Symbol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Tony Lowry</dc:creator>
  <cp:lastModifiedBy>Tony Lowry</cp:lastModifiedBy>
  <cp:revision>73</cp:revision>
  <cp:lastPrinted>2022-01-10T14:45:35Z</cp:lastPrinted>
  <dcterms:created xsi:type="dcterms:W3CDTF">2022-01-10T14:15:51Z</dcterms:created>
  <dcterms:modified xsi:type="dcterms:W3CDTF">2026-04-15T22:23:05Z</dcterms:modified>
</cp:coreProperties>
</file>