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96" r:id="rId3"/>
    <p:sldId id="297" r:id="rId4"/>
    <p:sldId id="298" r:id="rId5"/>
    <p:sldId id="268" r:id="rId6"/>
    <p:sldId id="270" r:id="rId7"/>
    <p:sldId id="269" r:id="rId8"/>
    <p:sldId id="267" r:id="rId9"/>
    <p:sldId id="276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AC"/>
    <a:srgbClr val="0046CD"/>
    <a:srgbClr val="0014E9"/>
    <a:srgbClr val="001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1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AD093-0389-CA48-9E5F-E8F7C95315DC}" type="datetimeFigureOut">
              <a:rPr lang="en-US" smtClean="0"/>
              <a:t>1/16/26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C8ECB-8D36-A040-8E31-F92042CBE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5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641C-8CB9-5E41-99E9-C8A4BEF99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75745-1516-9449-BD5D-5F19438F0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0652-FEDB-2E4A-B8DB-D90538F9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6CB5-ACAD-3348-86C5-C0F68AE4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46ECA-B641-4146-A4B1-EF4B92F85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4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036DF-AA04-A140-937E-CDCBF8686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D5B59-2960-334C-86E7-79FEBCD87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5BD3D-6EBF-7B4A-943E-1664A3022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0CA9-EBB3-4C4D-9DF2-BBA35921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11DD3-EC20-FB4E-B26A-92E04175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F4168-24EA-3E4E-8ACE-B6E0C92C9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97E59-05EB-9349-BFD2-32D596508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1616D-3542-364D-8C26-292EBFE1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3A45-BBC3-FB46-B4F0-F7F78F6B3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F114F-8D5C-F346-83EE-7EB807C6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9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6230B-D4A4-4A4B-AC84-D15E8A05B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58D13-1B7D-FC4F-9230-0BAFF05B9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CDAED-29B6-8F40-BE23-E666DB19A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406FF-6B3C-1148-95A5-C38431D2B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09295-452E-9E43-90DE-F16C7BB84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1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6CF45-13C7-DF4B-8D24-5AA039069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01534-D0C7-CF42-9F6A-93B466CA3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80413-86EE-9B4F-959C-6887E6C6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DE4F0-18B4-C64F-9A26-D6E972B7C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AFF24-BD71-D144-AA77-B5B6E31B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8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353C0-BED1-DF47-A9D7-9423B0D5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6AC81-0124-BD41-9575-839086ADD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06F59-1CDB-324E-9AAD-DB2052CC5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CB5CF-988B-E245-A99B-0E4A36AA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0CCF9-5BEA-B84D-B89C-7D0D8856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7CED7-6555-FD4A-9ED8-43D78DA20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20F37-26B4-D44A-9D78-533C4E2B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72A02-74FA-7044-BC9D-A5944D82B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9D3CA-B505-0240-BBC2-0DC01666B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667049-29B4-7047-8883-82B771138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8DD144-A084-1B45-A947-CF94660E0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5A7335-BAF3-9B40-B61F-413CA4905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3EF31F-D030-E84C-90A4-9AA3EAF9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8595ED-A46A-CC41-A929-E74A1764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8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3BC-2237-1949-B72F-6488522D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BA7C5-0FB4-DF42-AA3A-41B7E6241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5F252-D71B-F645-8957-78B60BB3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42DB99-6BC5-7147-A3B8-9ECA8BC5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5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ABEBD7-6E81-9E41-A883-0492E4BD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067740-1648-3148-92B8-61D3B6ADB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7BDC9-5E9B-5542-AC3E-95238D475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7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6C50-171B-494C-B3CB-91D66929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4CFC7-5E2F-9D45-A557-79DAD6EA2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01FE0-0E17-7C4E-AB50-5AF31E8F1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4E894-C0B8-E447-A926-053A6284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93B9A-6F22-9F4F-9196-4B5F27D2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AF896-7BFA-974A-A63A-F686B2182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9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CDB9-F651-004C-BE28-60334419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12B5C-5229-6748-A227-72E6BA0C4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E979C-3B27-354A-8C50-8E7B40FA9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2BF51-7953-8147-A3F2-9DD98B23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B73BB-B534-DE4D-A2F6-7F002FCE7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5022B-B707-E145-A298-1543E7A7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4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FF541-98F2-C047-A9B1-FAAA4077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EB22A-A9D8-AB44-BB89-9054E98FA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24AA3-1AE0-E14C-81EC-B1EA2A68D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003DE-AB5F-A345-820A-F38DC09AD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AACEE-6833-E44C-A086-C16D4C7A7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4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5">
            <a:extLst>
              <a:ext uri="{FF2B5EF4-FFF2-40B4-BE49-F238E27FC236}">
                <a16:creationId xmlns:a16="http://schemas.microsoft.com/office/drawing/2014/main" id="{E6C9EA9A-5D1B-4147-A23F-89D96ADE9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256" y="152400"/>
            <a:ext cx="51682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Geology 5660/6660</a:t>
            </a:r>
          </a:p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Applied Geophysics</a:t>
            </a:r>
            <a:endParaRPr lang="en-US" sz="3600" i="1" u="sng" dirty="0">
              <a:solidFill>
                <a:srgbClr val="0039AC"/>
              </a:solidFill>
              <a:latin typeface="Arial Black" charset="0"/>
            </a:endParaRP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A27909E6-F928-2344-87E4-D36B5B1D5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056" y="76200"/>
            <a:ext cx="18806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Jan 2026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D27C68A9-C2B4-9F44-A6AA-A8D2C6D4C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743" y="6443663"/>
            <a:ext cx="35435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A.R. Lowry 2008-2026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27" name="Text Box 28">
            <a:extLst>
              <a:ext uri="{FF2B5EF4-FFF2-40B4-BE49-F238E27FC236}">
                <a16:creationId xmlns:a16="http://schemas.microsoft.com/office/drawing/2014/main" id="{E79EB611-113C-3448-894F-C7D67D590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658" y="6396335"/>
            <a:ext cx="74051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 for Wed 21 Jan: </a:t>
            </a:r>
            <a:r>
              <a:rPr lang="en-US" sz="24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Burger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27-60 (Ch 2.2.2–2.6)</a:t>
            </a:r>
          </a:p>
        </p:txBody>
      </p:sp>
      <p:sp>
        <p:nvSpPr>
          <p:cNvPr id="2" name="Text Box 25">
            <a:extLst>
              <a:ext uri="{FF2B5EF4-FFF2-40B4-BE49-F238E27FC236}">
                <a16:creationId xmlns:a16="http://schemas.microsoft.com/office/drawing/2014/main" id="{1C0382A6-F8A7-B3FD-60FD-E08DB911A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1131" y="1369728"/>
            <a:ext cx="8843062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Last time: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Lightning derivation of the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Seismic Wave</a:t>
            </a:r>
          </a:p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    Equation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:</a:t>
            </a:r>
            <a:endParaRPr lang="en-US" dirty="0">
              <a:solidFill>
                <a:srgbClr val="0039AC"/>
              </a:solidFill>
            </a:endParaRPr>
          </a:p>
          <a:p>
            <a:endParaRPr lang="en-US" sz="600" dirty="0">
              <a:solidFill>
                <a:srgbClr val="0039AC"/>
              </a:solidFill>
            </a:endParaRPr>
          </a:p>
          <a:p>
            <a:pPr>
              <a:buFontTx/>
              <a:buChar char="•"/>
            </a:pPr>
            <a:r>
              <a:rPr lang="en-US" dirty="0">
                <a:solidFill>
                  <a:srgbClr val="0039AC"/>
                </a:solidFill>
                <a:sym typeface="Symbol" charset="0"/>
              </a:rPr>
              <a:t> Stress, strain and displacement waves:</a:t>
            </a:r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    </a:t>
            </a:r>
            <a:r>
              <a:rPr lang="en-US" dirty="0">
                <a:solidFill>
                  <a:srgbClr val="0039AC"/>
                </a:solidFill>
              </a:rPr>
              <a:t>Rheology is linear elastic: </a:t>
            </a:r>
            <a:r>
              <a:rPr lang="en-US" i="1" dirty="0">
                <a:latin typeface="Symbol" charset="0"/>
                <a:sym typeface="Symbol" charset="0"/>
              </a:rPr>
              <a:t></a:t>
            </a:r>
            <a:r>
              <a:rPr lang="en-US" i="1" dirty="0"/>
              <a:t> = </a:t>
            </a:r>
            <a:r>
              <a:rPr lang="en-US" i="1" dirty="0">
                <a:latin typeface="Times New Roman" charset="0"/>
              </a:rPr>
              <a:t>c</a:t>
            </a:r>
            <a:r>
              <a:rPr lang="en-US" i="1" dirty="0">
                <a:latin typeface="Symbol" charset="0"/>
                <a:sym typeface="Symbol" charset="0"/>
              </a:rPr>
              <a:t></a:t>
            </a:r>
            <a:r>
              <a:rPr lang="en-US" dirty="0">
                <a:solidFill>
                  <a:schemeClr val="accent2"/>
                </a:solidFill>
              </a:rPr>
              <a:t>  </a:t>
            </a:r>
            <a:r>
              <a:rPr lang="en-US" dirty="0">
                <a:solidFill>
                  <a:srgbClr val="0039AC"/>
                </a:solidFill>
              </a:rPr>
              <a:t>(Hooke</a:t>
            </a:r>
            <a:r>
              <a:rPr lang="en-US" dirty="0">
                <a:solidFill>
                  <a:srgbClr val="0039AC"/>
                </a:solidFill>
                <a:latin typeface="Arial"/>
              </a:rPr>
              <a:t>’</a:t>
            </a:r>
            <a:r>
              <a:rPr lang="en-US" dirty="0">
                <a:solidFill>
                  <a:srgbClr val="0039AC"/>
                </a:solidFill>
              </a:rPr>
              <a:t>s Law)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    We use </a:t>
            </a:r>
            <a:r>
              <a:rPr lang="en-US" dirty="0" err="1">
                <a:solidFill>
                  <a:srgbClr val="0039AC"/>
                </a:solidFill>
                <a:sym typeface="Symbol" charset="0"/>
              </a:rPr>
              <a:t>Lamé’s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 elastic constants (</a:t>
            </a:r>
            <a:r>
              <a:rPr lang="en-US" i="1" dirty="0">
                <a:latin typeface="Symbol" pitchFamily="2" charset="2"/>
              </a:rPr>
              <a:t>l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, </a:t>
            </a:r>
            <a:r>
              <a:rPr lang="en-US" i="1" dirty="0">
                <a:latin typeface="Symbol" charset="0"/>
                <a:sym typeface="Symbol" charset="0"/>
              </a:rPr>
              <a:t>m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)</a:t>
            </a:r>
          </a:p>
          <a:p>
            <a:r>
              <a:rPr lang="en-US" dirty="0">
                <a:solidFill>
                  <a:srgbClr val="0039AC"/>
                </a:solidFill>
              </a:rPr>
              <a:t>• The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elastic wave equation</a:t>
            </a:r>
            <a:r>
              <a:rPr lang="en-US" dirty="0">
                <a:solidFill>
                  <a:srgbClr val="0039AC"/>
                </a:solidFill>
              </a:rPr>
              <a:t>: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  Assumes an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isotropic solid</a:t>
            </a:r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  </a:t>
            </a:r>
            <a:r>
              <a:rPr lang="en-US" dirty="0">
                <a:solidFill>
                  <a:srgbClr val="0039AC"/>
                </a:solidFill>
              </a:rPr>
              <a:t>Stress/strain relations assume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infinitesimal strain</a:t>
            </a:r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         so that s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train is the derivative of displacement: </a:t>
            </a:r>
            <a:r>
              <a:rPr lang="en-US" i="1" dirty="0">
                <a:latin typeface="Symbol" charset="0"/>
                <a:sym typeface="Symbol" charset="0"/>
              </a:rPr>
              <a:t></a:t>
            </a:r>
            <a:r>
              <a:rPr lang="en-US" dirty="0">
                <a:sym typeface="Symbol" charset="0"/>
              </a:rPr>
              <a:t> </a:t>
            </a:r>
            <a:r>
              <a:rPr lang="en-US" dirty="0">
                <a:latin typeface="Times New Roman" charset="0"/>
              </a:rPr>
              <a:t>= </a:t>
            </a:r>
            <a:r>
              <a:rPr lang="en-US" i="1" dirty="0">
                <a:latin typeface="Times New Roman" charset="0"/>
              </a:rPr>
              <a:t>∂u</a:t>
            </a:r>
            <a:r>
              <a:rPr lang="en-US" dirty="0">
                <a:latin typeface="Times New Roman" charset="0"/>
              </a:rPr>
              <a:t>/</a:t>
            </a:r>
            <a:r>
              <a:rPr lang="en-US" i="1" dirty="0">
                <a:latin typeface="Times New Roman" charset="0"/>
              </a:rPr>
              <a:t>∂x</a:t>
            </a:r>
            <a:endParaRPr lang="en-US" i="1" dirty="0">
              <a:solidFill>
                <a:srgbClr val="0039AC"/>
              </a:solidFill>
              <a:latin typeface="Times New Roman" charset="0"/>
            </a:endParaRP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  Results in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the seismic wave equation(s) </a:t>
            </a:r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</a:p>
          <a:p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Symbol" charset="0"/>
              </a:rPr>
              <a:t>         seismic velocities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ABDFFA-9625-F860-B959-0CDE99BF80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9945" y="5624436"/>
            <a:ext cx="1676400" cy="647700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221246C-50F7-261C-FAE0-A47E14B810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6378" y="5624436"/>
            <a:ext cx="1181100" cy="647700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41A4816E-402B-24BA-9722-8465B25ADCB5}"/>
              </a:ext>
            </a:extLst>
          </p:cNvPr>
          <p:cNvGrpSpPr>
            <a:grpSpLocks noChangeAspect="1"/>
          </p:cNvGrpSpPr>
          <p:nvPr/>
        </p:nvGrpSpPr>
        <p:grpSpPr>
          <a:xfrm>
            <a:off x="1957764" y="5709501"/>
            <a:ext cx="969885" cy="516921"/>
            <a:chOff x="2826004" y="3233705"/>
            <a:chExt cx="1452596" cy="774192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0CE7DA6A-6F39-E64F-EC5F-67C7F61133C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000" r="56091"/>
            <a:stretch/>
          </p:blipFill>
          <p:spPr bwMode="auto">
            <a:xfrm>
              <a:off x="3463514" y="3252364"/>
              <a:ext cx="362204" cy="724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:mc="http://schemas.openxmlformats.org/markup-compatibility/2006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:mc="http://schemas.openxmlformats.org/markup-compatibility/2006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 xmlns:a14="http://schemas.microsoft.com/office/drawing/2010/main" xmlns:mc="http://schemas.openxmlformats.org/markup-compatibility/2006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B9F4D2D0-95C5-E25A-B8A5-69770C756B3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r="63855"/>
            <a:stretch/>
          </p:blipFill>
          <p:spPr>
            <a:xfrm>
              <a:off x="2826004" y="3233705"/>
              <a:ext cx="706924" cy="76200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DC0FC6A-77AC-B55C-8047-A5FC28AB280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74442"/>
            <a:stretch/>
          </p:blipFill>
          <p:spPr>
            <a:xfrm>
              <a:off x="3778728" y="3245897"/>
              <a:ext cx="499872" cy="762000"/>
            </a:xfrm>
            <a:prstGeom prst="rect">
              <a:avLst/>
            </a:prstGeom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8A5A1E0-EA31-70FF-7570-320FE54ED167}"/>
              </a:ext>
            </a:extLst>
          </p:cNvPr>
          <p:cNvGrpSpPr>
            <a:grpSpLocks noChangeAspect="1"/>
          </p:cNvGrpSpPr>
          <p:nvPr/>
        </p:nvGrpSpPr>
        <p:grpSpPr>
          <a:xfrm>
            <a:off x="3577683" y="5681384"/>
            <a:ext cx="1992228" cy="533803"/>
            <a:chOff x="5839735" y="3252627"/>
            <a:chExt cx="2830513" cy="758416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EF622D95-67E6-F0AB-B45A-9C12157C62C6}"/>
                </a:ext>
              </a:extLst>
            </p:cNvPr>
            <p:cNvGrpSpPr/>
            <p:nvPr/>
          </p:nvGrpSpPr>
          <p:grpSpPr>
            <a:xfrm>
              <a:off x="5839735" y="3258101"/>
              <a:ext cx="2830513" cy="752942"/>
              <a:chOff x="5916189" y="1546673"/>
              <a:chExt cx="2830513" cy="752942"/>
            </a:xfrm>
          </p:grpSpPr>
          <p:pic>
            <p:nvPicPr>
              <p:cNvPr id="13" name="Picture 12">
                <a:extLst>
                  <a:ext uri="{FF2B5EF4-FFF2-40B4-BE49-F238E27FC236}">
                    <a16:creationId xmlns:a16="http://schemas.microsoft.com/office/drawing/2014/main" id="{5186991A-AF52-5A4F-A4C8-484C9E84806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16189" y="1546673"/>
                <a:ext cx="2830513" cy="709612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F4FF1D0A-D260-940A-38E2-E74585A52E1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/>
              <a:srcRect l="70854" t="17748"/>
              <a:stretch/>
            </p:blipFill>
            <p:spPr>
              <a:xfrm>
                <a:off x="7388657" y="1698126"/>
                <a:ext cx="239788" cy="601489"/>
              </a:xfrm>
              <a:prstGeom prst="rect">
                <a:avLst/>
              </a:prstGeom>
            </p:spPr>
          </p:pic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229145F-E9EC-4C61-2C71-E9D92EA08793}"/>
                  </a:ext>
                </a:extLst>
              </p:cNvPr>
              <p:cNvSpPr/>
              <p:nvPr/>
            </p:nvSpPr>
            <p:spPr>
              <a:xfrm>
                <a:off x="7307166" y="1949811"/>
                <a:ext cx="111747" cy="2215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556AA3C0-4FEF-E7B8-07B7-DAD8C15ED51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166" r="20637"/>
            <a:stretch/>
          </p:blipFill>
          <p:spPr bwMode="auto">
            <a:xfrm>
              <a:off x="7228457" y="3252627"/>
              <a:ext cx="320617" cy="7246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:mc="http://schemas.openxmlformats.org/markup-compatibility/2006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:mc="http://schemas.openxmlformats.org/markup-compatibility/2006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lc="http://schemas.openxmlformats.org/drawingml/2006/lockedCanvas" xmlns:a14="http://schemas.microsoft.com/office/drawing/2010/main" xmlns:mc="http://schemas.openxmlformats.org/markup-compatibility/2006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98453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>
            <a:extLst>
              <a:ext uri="{FF2B5EF4-FFF2-40B4-BE49-F238E27FC236}">
                <a16:creationId xmlns:a16="http://schemas.microsoft.com/office/drawing/2014/main" id="{0EFA8121-F2D2-3147-ADE4-52B4CD4CE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0" y="130175"/>
            <a:ext cx="810991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>
                <a:solidFill>
                  <a:srgbClr val="0039AC"/>
                </a:solidFill>
              </a:rPr>
              <a:t>(Note: for really big signals, can get more robust operation</a:t>
            </a:r>
          </a:p>
          <a:p>
            <a:r>
              <a:rPr lang="en-US">
                <a:solidFill>
                  <a:srgbClr val="0039AC"/>
                </a:solidFill>
              </a:rPr>
              <a:t>and lower frequencies from other types of instruments…</a:t>
            </a:r>
          </a:p>
          <a:p>
            <a:r>
              <a:rPr lang="en-US">
                <a:solidFill>
                  <a:srgbClr val="0039AC"/>
                </a:solidFill>
              </a:rPr>
              <a:t>                                     E.g. GPS!)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BB75B323-E3CC-D04A-B5DC-B740F8AA2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0213" y="6270625"/>
            <a:ext cx="62499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4 April 2010 M7.2 Baja California earthquake</a:t>
            </a:r>
          </a:p>
        </p:txBody>
      </p:sp>
      <p:pic>
        <p:nvPicPr>
          <p:cNvPr id="9" name="Picture 8" descr="PFO_north_displacements">
            <a:extLst>
              <a:ext uri="{FF2B5EF4-FFF2-40B4-BE49-F238E27FC236}">
                <a16:creationId xmlns:a16="http://schemas.microsoft.com/office/drawing/2014/main" id="{58F8F265-9DFA-D941-A4F0-777B5DF21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530350"/>
            <a:ext cx="5562600" cy="4054475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GPS_Seis">
            <a:extLst>
              <a:ext uri="{FF2B5EF4-FFF2-40B4-BE49-F238E27FC236}">
                <a16:creationId xmlns:a16="http://schemas.microsoft.com/office/drawing/2014/main" id="{0B8804DC-AA78-1045-9E7A-80F46C3E67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36625"/>
            <a:ext cx="3455988" cy="5151438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9472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25">
            <a:extLst>
              <a:ext uri="{FF2B5EF4-FFF2-40B4-BE49-F238E27FC236}">
                <a16:creationId xmlns:a16="http://schemas.microsoft.com/office/drawing/2014/main" id="{7ED8DA52-1ABC-3247-8177-D2B0C4443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0064" y="2828836"/>
            <a:ext cx="871187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Last time continued: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Seismic velocity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:</a:t>
            </a:r>
          </a:p>
          <a:p>
            <a:r>
              <a:rPr lang="en-US" dirty="0">
                <a:solidFill>
                  <a:srgbClr val="0039AC"/>
                </a:solidFill>
              </a:rPr>
              <a:t>• Velocities are more sensitive to </a:t>
            </a:r>
            <a:r>
              <a:rPr lang="en-US" i="1" dirty="0">
                <a:latin typeface="Symbol" charset="0"/>
                <a:sym typeface="Symbol" charset="0"/>
              </a:rPr>
              <a:t>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&amp;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latin typeface="Symbol" charset="0"/>
                <a:sym typeface="Symbol" charset="0"/>
              </a:rPr>
              <a:t>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than to </a:t>
            </a:r>
            <a:r>
              <a:rPr lang="en-US" i="1" dirty="0">
                <a:latin typeface="Symbol" charset="0"/>
                <a:sym typeface="Symbol" charset="0"/>
              </a:rPr>
              <a:t></a:t>
            </a:r>
            <a:r>
              <a:rPr lang="en-US" dirty="0">
                <a:solidFill>
                  <a:srgbClr val="0039AC"/>
                </a:solidFill>
              </a:rPr>
              <a:t>; depend on</a:t>
            </a:r>
          </a:p>
          <a:p>
            <a:r>
              <a:rPr lang="en-US" dirty="0">
                <a:solidFill>
                  <a:srgbClr val="0039AC"/>
                </a:solidFill>
              </a:rPr>
              <a:t>   porosity, lithology, cementation, pressure, t</a:t>
            </a:r>
            <a:r>
              <a:rPr lang="en-US" altLang="ja-JP" dirty="0">
                <a:solidFill>
                  <a:srgbClr val="0039AC"/>
                </a:solidFill>
                <a:sym typeface="Webdings" charset="0"/>
              </a:rPr>
              <a:t>emperature, f</a:t>
            </a:r>
            <a:r>
              <a:rPr lang="en-US" dirty="0">
                <a:solidFill>
                  <a:srgbClr val="0039AC"/>
                </a:solidFill>
              </a:rPr>
              <a:t>luids!</a:t>
            </a:r>
          </a:p>
        </p:txBody>
      </p:sp>
    </p:spTree>
    <p:extLst>
      <p:ext uri="{BB962C8B-B14F-4D97-AF65-F5344CB8AC3E}">
        <p14:creationId xmlns:p14="http://schemas.microsoft.com/office/powerpoint/2010/main" val="3738726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D1DF506-8B94-E94A-91B2-E23D652DAC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2830" y="3285836"/>
            <a:ext cx="2730500" cy="326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382E45A-86BD-2945-A1ED-BB6AE2A77D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2380" y="285461"/>
            <a:ext cx="2309813" cy="302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" name="Text Box 5">
            <a:extLst>
              <a:ext uri="{FF2B5EF4-FFF2-40B4-BE49-F238E27FC236}">
                <a16:creationId xmlns:a16="http://schemas.microsoft.com/office/drawing/2014/main" id="{A478DFA7-8742-574F-94DA-34418A008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7493" y="-289"/>
            <a:ext cx="17795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2000" i="1" dirty="0">
                <a:solidFill>
                  <a:srgbClr val="0039AC"/>
                </a:solidFill>
              </a:rPr>
              <a:t>isometric view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7F233AF1-B517-FC42-B53F-CDD5E8A6A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59355" y="6441786"/>
            <a:ext cx="24574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2000" i="1" dirty="0">
                <a:solidFill>
                  <a:srgbClr val="0039AC"/>
                </a:solidFill>
              </a:rPr>
              <a:t>cross-sectional view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82BDB419-9D1C-104A-84BD-A7E9FE58B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1660" y="19339"/>
            <a:ext cx="4900701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Geophone</a:t>
            </a:r>
            <a:r>
              <a:rPr lang="en-US" dirty="0">
                <a:solidFill>
                  <a:srgbClr val="0039AC"/>
                </a:solidFill>
              </a:rPr>
              <a:t>:</a:t>
            </a:r>
          </a:p>
          <a:p>
            <a:pPr>
              <a:buFontTx/>
              <a:buChar char="•"/>
            </a:pPr>
            <a:r>
              <a:rPr lang="en-US" dirty="0">
                <a:solidFill>
                  <a:srgbClr val="0039AC"/>
                </a:solidFill>
              </a:rPr>
              <a:t> Commonly-used by industry, less</a:t>
            </a:r>
          </a:p>
          <a:p>
            <a:r>
              <a:rPr lang="en-US" dirty="0">
                <a:solidFill>
                  <a:srgbClr val="0039AC"/>
                </a:solidFill>
              </a:rPr>
              <a:t>       often for academic,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seismic </a:t>
            </a:r>
          </a:p>
          <a:p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      reflection studies</a:t>
            </a:r>
          </a:p>
          <a:p>
            <a:pPr>
              <a:buFontTx/>
              <a:buChar char="•"/>
            </a:pPr>
            <a:r>
              <a:rPr lang="en-US" dirty="0">
                <a:solidFill>
                  <a:srgbClr val="0039AC"/>
                </a:solidFill>
              </a:rPr>
              <a:t> Often vertical component only</a:t>
            </a:r>
          </a:p>
          <a:p>
            <a:pPr>
              <a:buFontTx/>
              <a:buChar char="•"/>
            </a:pPr>
            <a:r>
              <a:rPr lang="en-US" dirty="0">
                <a:solidFill>
                  <a:srgbClr val="0039AC"/>
                </a:solidFill>
              </a:rPr>
              <a:t> Often low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dynamic range</a:t>
            </a:r>
            <a:r>
              <a:rPr lang="en-US" dirty="0">
                <a:solidFill>
                  <a:schemeClr val="accent2"/>
                </a:solidFill>
              </a:rPr>
              <a:t>	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EED49E-6128-E14B-8BE9-C158B964DD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6735" y="2276475"/>
            <a:ext cx="4953000" cy="3821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" name="Text Box 9">
            <a:extLst>
              <a:ext uri="{FF2B5EF4-FFF2-40B4-BE49-F238E27FC236}">
                <a16:creationId xmlns:a16="http://schemas.microsoft.com/office/drawing/2014/main" id="{986621C8-0AE2-A546-8FB8-E9A7E0D0D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9335" y="3006050"/>
            <a:ext cx="31454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Undamped response</a:t>
            </a:r>
          </a:p>
          <a:p>
            <a:r>
              <a:rPr lang="en-US" dirty="0">
                <a:solidFill>
                  <a:srgbClr val="0039AC"/>
                </a:solidFill>
              </a:rPr>
              <a:t>of mechanical system</a:t>
            </a:r>
          </a:p>
        </p:txBody>
      </p:sp>
      <p:sp>
        <p:nvSpPr>
          <p:cNvPr id="9" name="Line 10">
            <a:extLst>
              <a:ext uri="{FF2B5EF4-FFF2-40B4-BE49-F238E27FC236}">
                <a16:creationId xmlns:a16="http://schemas.microsoft.com/office/drawing/2014/main" id="{15A5421E-955A-884C-8AC0-93E352B182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2135" y="3405922"/>
            <a:ext cx="498160" cy="24665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93B2FC9-6C40-1F43-827E-A229E18EB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1735" y="4497388"/>
            <a:ext cx="2933700" cy="1323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7ED75D56-2C46-5040-9EF5-AB1D3F5E8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3578" y="4725988"/>
            <a:ext cx="277191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Response after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electronic damping</a:t>
            </a:r>
          </a:p>
        </p:txBody>
      </p:sp>
      <p:sp>
        <p:nvSpPr>
          <p:cNvPr id="12" name="Line 13">
            <a:extLst>
              <a:ext uri="{FF2B5EF4-FFF2-40B4-BE49-F238E27FC236}">
                <a16:creationId xmlns:a16="http://schemas.microsoft.com/office/drawing/2014/main" id="{B5FF5E76-CC10-3847-B4FD-7CDD38A3454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88479" y="4443319"/>
            <a:ext cx="793237" cy="513719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3" name="Line 14">
            <a:extLst>
              <a:ext uri="{FF2B5EF4-FFF2-40B4-BE49-F238E27FC236}">
                <a16:creationId xmlns:a16="http://schemas.microsoft.com/office/drawing/2014/main" id="{E8693BA5-B66A-3E4D-9249-AC868142AFC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963210" y="2325688"/>
            <a:ext cx="19050" cy="3505200"/>
          </a:xfrm>
          <a:prstGeom prst="line">
            <a:avLst/>
          </a:prstGeom>
          <a:noFill/>
          <a:ln w="38100">
            <a:solidFill>
              <a:srgbClr val="FF33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Line 15">
            <a:extLst>
              <a:ext uri="{FF2B5EF4-FFF2-40B4-BE49-F238E27FC236}">
                <a16:creationId xmlns:a16="http://schemas.microsoft.com/office/drawing/2014/main" id="{51354B41-A0F4-604B-A4DF-FCE1ADBD0B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47335" y="2516188"/>
            <a:ext cx="457200" cy="0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Text Box 16">
            <a:extLst>
              <a:ext uri="{FF2B5EF4-FFF2-40B4-BE49-F238E27FC236}">
                <a16:creationId xmlns:a16="http://schemas.microsoft.com/office/drawing/2014/main" id="{CA59F77E-64DB-0F4A-AD16-3C9C0D441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8335" y="2287588"/>
            <a:ext cx="376256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10 Hz </a:t>
            </a:r>
            <a:r>
              <a:rPr lang="ja-JP" altLang="en-US">
                <a:solidFill>
                  <a:srgbClr val="0039AC"/>
                </a:solidFill>
                <a:latin typeface="Arial"/>
              </a:rPr>
              <a:t>“</a:t>
            </a:r>
            <a:r>
              <a:rPr lang="en-US" dirty="0">
                <a:solidFill>
                  <a:srgbClr val="0039AC"/>
                </a:solidFill>
              </a:rPr>
              <a:t>natural frequency</a:t>
            </a:r>
            <a:r>
              <a:rPr lang="ja-JP" altLang="en-US">
                <a:solidFill>
                  <a:srgbClr val="0039AC"/>
                </a:solidFill>
                <a:latin typeface="Arial"/>
              </a:rPr>
              <a:t>”</a:t>
            </a:r>
            <a:endParaRPr lang="en-US" dirty="0">
              <a:solidFill>
                <a:srgbClr val="0039AC"/>
              </a:solidFill>
            </a:endParaRPr>
          </a:p>
        </p:txBody>
      </p:sp>
      <p:sp>
        <p:nvSpPr>
          <p:cNvPr id="16" name="Text Box 17">
            <a:extLst>
              <a:ext uri="{FF2B5EF4-FFF2-40B4-BE49-F238E27FC236}">
                <a16:creationId xmlns:a16="http://schemas.microsoft.com/office/drawing/2014/main" id="{135568D2-8C11-F744-832A-0E753087B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4935" y="5822950"/>
            <a:ext cx="3540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200" dirty="0">
                <a:solidFill>
                  <a:srgbClr val="0039AC"/>
                </a:solidFill>
              </a:rPr>
              <a:t>10</a:t>
            </a: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CC05E680-424F-F047-9937-75907B6D86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3785" y="5822950"/>
            <a:ext cx="438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200" dirty="0">
                <a:solidFill>
                  <a:srgbClr val="0039AC"/>
                </a:solidFill>
              </a:rPr>
              <a:t>100</a:t>
            </a:r>
          </a:p>
        </p:txBody>
      </p:sp>
      <p:sp>
        <p:nvSpPr>
          <p:cNvPr id="18" name="Text Box 19">
            <a:extLst>
              <a:ext uri="{FF2B5EF4-FFF2-40B4-BE49-F238E27FC236}">
                <a16:creationId xmlns:a16="http://schemas.microsoft.com/office/drawing/2014/main" id="{C97B2648-3C38-3140-AB60-0399A89A0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5498" y="5822950"/>
            <a:ext cx="35401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200" dirty="0">
                <a:solidFill>
                  <a:srgbClr val="0039AC"/>
                </a:solidFill>
              </a:rPr>
              <a:t>20</a:t>
            </a:r>
          </a:p>
        </p:txBody>
      </p:sp>
      <p:sp>
        <p:nvSpPr>
          <p:cNvPr id="19" name="Text Box 20">
            <a:extLst>
              <a:ext uri="{FF2B5EF4-FFF2-40B4-BE49-F238E27FC236}">
                <a16:creationId xmlns:a16="http://schemas.microsoft.com/office/drawing/2014/main" id="{E4538666-0AD6-4946-A293-E6A8A4F6FB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1598" y="5822950"/>
            <a:ext cx="438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200" dirty="0">
                <a:solidFill>
                  <a:srgbClr val="0039AC"/>
                </a:solidFill>
              </a:rPr>
              <a:t>500</a:t>
            </a:r>
          </a:p>
        </p:txBody>
      </p:sp>
      <p:sp>
        <p:nvSpPr>
          <p:cNvPr id="20" name="Text Box 21">
            <a:extLst>
              <a:ext uri="{FF2B5EF4-FFF2-40B4-BE49-F238E27FC236}">
                <a16:creationId xmlns:a16="http://schemas.microsoft.com/office/drawing/2014/main" id="{D0DC08D1-BC83-8245-8BD0-713682057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0535" y="5822950"/>
            <a:ext cx="438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200" dirty="0">
                <a:solidFill>
                  <a:srgbClr val="0039AC"/>
                </a:solidFill>
              </a:rPr>
              <a:t>200</a:t>
            </a:r>
          </a:p>
        </p:txBody>
      </p:sp>
      <p:sp>
        <p:nvSpPr>
          <p:cNvPr id="21" name="Text Box 22">
            <a:extLst>
              <a:ext uri="{FF2B5EF4-FFF2-40B4-BE49-F238E27FC236}">
                <a16:creationId xmlns:a16="http://schemas.microsoft.com/office/drawing/2014/main" id="{9129F962-A922-C945-B96D-D4E75E6F4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1660" y="6010275"/>
            <a:ext cx="532709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Seismometer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differs in cost &amp;</a:t>
            </a:r>
          </a:p>
          <a:p>
            <a:r>
              <a:rPr lang="en-US" dirty="0">
                <a:solidFill>
                  <a:srgbClr val="0039AC"/>
                </a:solidFill>
              </a:rPr>
              <a:t>componentry… 3-c, &gt; dynamic range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4FF73AD-D2D0-CED7-F25F-C8165964BD07}"/>
              </a:ext>
            </a:extLst>
          </p:cNvPr>
          <p:cNvSpPr txBox="1"/>
          <p:nvPr/>
        </p:nvSpPr>
        <p:spPr>
          <a:xfrm>
            <a:off x="108846" y="448022"/>
            <a:ext cx="393434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Seismic</a:t>
            </a:r>
          </a:p>
          <a:p>
            <a:pPr algn="ctr"/>
            <a:r>
              <a:rPr lang="en-US" sz="3200" b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Instrumentation: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EBA2D23C-FDA9-08AC-4A51-C09767897EE6}"/>
              </a:ext>
            </a:extLst>
          </p:cNvPr>
          <p:cNvSpPr/>
          <p:nvPr/>
        </p:nvSpPr>
        <p:spPr>
          <a:xfrm>
            <a:off x="996913" y="1957079"/>
            <a:ext cx="2158211" cy="391292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39AC"/>
                </a:solidFill>
              </a:rPr>
              <a:t>The most commonly-used instrumentation in (usually, oil &amp; natural gas) industry is the </a:t>
            </a:r>
            <a:r>
              <a:rPr lang="en-US" b="1" dirty="0">
                <a:solidFill>
                  <a:srgbClr val="FF0000"/>
                </a:solidFill>
              </a:rPr>
              <a:t>geophone</a:t>
            </a:r>
            <a:r>
              <a:rPr lang="en-US" dirty="0">
                <a:solidFill>
                  <a:srgbClr val="0039AC"/>
                </a:solidFill>
              </a:rPr>
              <a:t>… Instrumentation used for earthquake studies and deep-Earth imaging is the </a:t>
            </a:r>
            <a:r>
              <a:rPr lang="en-US" b="1" dirty="0">
                <a:solidFill>
                  <a:srgbClr val="FF0000"/>
                </a:solidFill>
              </a:rPr>
              <a:t>seismometer</a:t>
            </a:r>
            <a:r>
              <a:rPr lang="en-US" dirty="0">
                <a:solidFill>
                  <a:srgbClr val="0039AC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111943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>
            <a:extLst>
              <a:ext uri="{FF2B5EF4-FFF2-40B4-BE49-F238E27FC236}">
                <a16:creationId xmlns:a16="http://schemas.microsoft.com/office/drawing/2014/main" id="{46165D2A-7006-9B49-9F6D-5B30091C6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892" y="567531"/>
            <a:ext cx="7431141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“Recall” that an idealized mass on a spring is a </a:t>
            </a:r>
          </a:p>
          <a:p>
            <a:r>
              <a:rPr lang="en-US" dirty="0"/>
              <a:t>	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harmonic oscillator </a:t>
            </a:r>
            <a:r>
              <a:rPr lang="en-US" dirty="0">
                <a:solidFill>
                  <a:srgbClr val="0039AC"/>
                </a:solidFill>
              </a:rPr>
              <a:t>: Position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of the</a:t>
            </a:r>
          </a:p>
          <a:p>
            <a:r>
              <a:rPr lang="en-US" dirty="0">
                <a:solidFill>
                  <a:srgbClr val="0039AC"/>
                </a:solidFill>
              </a:rPr>
              <a:t>	mass follows the form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latin typeface="Times New Roman" charset="0"/>
              </a:rPr>
              <a:t>x = A </a:t>
            </a:r>
            <a:r>
              <a:rPr lang="en-US" dirty="0" err="1">
                <a:latin typeface="Times New Roman" charset="0"/>
              </a:rPr>
              <a:t>cos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Symbol" charset="0"/>
                <a:sym typeface="Symbol" charset="0"/>
              </a:rPr>
              <a:t></a:t>
            </a:r>
            <a:r>
              <a:rPr lang="en-US" i="1" dirty="0">
                <a:latin typeface="Times New Roman" charset="0"/>
              </a:rPr>
              <a:t>t + </a:t>
            </a:r>
            <a:r>
              <a:rPr lang="en-US" i="1" dirty="0">
                <a:latin typeface="Symbol" charset="0"/>
                <a:sym typeface="Symbol" charset="0"/>
              </a:rPr>
              <a:t></a:t>
            </a:r>
            <a:r>
              <a:rPr lang="en-US" dirty="0">
                <a:latin typeface="Times New Roman" charset="0"/>
              </a:rPr>
              <a:t>)</a:t>
            </a:r>
            <a:endParaRPr lang="en-US" i="1" dirty="0">
              <a:solidFill>
                <a:schemeClr val="accent2"/>
              </a:solidFill>
              <a:latin typeface="Times New Roman" charset="0"/>
            </a:endParaRPr>
          </a:p>
          <a:p>
            <a:r>
              <a:rPr lang="en-US" dirty="0">
                <a:solidFill>
                  <a:schemeClr val="accent2"/>
                </a:solidFill>
              </a:rPr>
              <a:t>	</a:t>
            </a:r>
            <a:r>
              <a:rPr lang="en-US" dirty="0">
                <a:solidFill>
                  <a:srgbClr val="0039AC"/>
                </a:solidFill>
              </a:rPr>
              <a:t>where </a:t>
            </a:r>
            <a:r>
              <a:rPr lang="en-US" i="1" dirty="0">
                <a:latin typeface="Times New Roman" charset="0"/>
              </a:rPr>
              <a:t>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is amplitude,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is time, </a:t>
            </a:r>
            <a:r>
              <a:rPr lang="en-US" i="1" dirty="0">
                <a:latin typeface="Symbol" charset="0"/>
                <a:sym typeface="Symbol" charset="0"/>
              </a:rPr>
              <a:t>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is the natural </a:t>
            </a:r>
          </a:p>
          <a:p>
            <a:r>
              <a:rPr lang="en-US" dirty="0">
                <a:solidFill>
                  <a:srgbClr val="0039AC"/>
                </a:solidFill>
              </a:rPr>
              <a:t>	frequency of the spring, and </a:t>
            </a:r>
            <a:r>
              <a:rPr lang="en-US" i="1" dirty="0">
                <a:latin typeface="Symbol" charset="0"/>
                <a:sym typeface="Symbol" charset="0"/>
              </a:rPr>
              <a:t></a:t>
            </a:r>
            <a:r>
              <a:rPr lang="en-US" dirty="0"/>
              <a:t> </a:t>
            </a:r>
            <a:r>
              <a:rPr lang="en-US" dirty="0">
                <a:solidFill>
                  <a:srgbClr val="0039AC"/>
                </a:solidFill>
              </a:rPr>
              <a:t>is a phase </a:t>
            </a:r>
          </a:p>
          <a:p>
            <a:r>
              <a:rPr lang="en-US" dirty="0">
                <a:solidFill>
                  <a:srgbClr val="0039AC"/>
                </a:solidFill>
              </a:rPr>
              <a:t>	constant (tells us where the mass was at</a:t>
            </a:r>
          </a:p>
          <a:p>
            <a:r>
              <a:rPr lang="en-US" dirty="0">
                <a:solidFill>
                  <a:srgbClr val="0039AC"/>
                </a:solidFill>
              </a:rPr>
              <a:t>	reference time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Times New Roman"/>
              </a:rPr>
              <a:t>= 0</a:t>
            </a:r>
            <a:r>
              <a:rPr lang="en-US" dirty="0">
                <a:solidFill>
                  <a:srgbClr val="0039AC"/>
                </a:solidFill>
              </a:rPr>
              <a:t>). </a:t>
            </a: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E5D8E0FF-13BB-5742-9398-68CAB7C9479A}"/>
              </a:ext>
            </a:extLst>
          </p:cNvPr>
          <p:cNvSpPr>
            <a:spLocks/>
          </p:cNvSpPr>
          <p:nvPr/>
        </p:nvSpPr>
        <p:spPr bwMode="auto">
          <a:xfrm>
            <a:off x="2864617" y="1253331"/>
            <a:ext cx="479425" cy="1138238"/>
          </a:xfrm>
          <a:custGeom>
            <a:avLst/>
            <a:gdLst>
              <a:gd name="T0" fmla="*/ 34 w 112"/>
              <a:gd name="T1" fmla="*/ 0 h 266"/>
              <a:gd name="T2" fmla="*/ 52 w 112"/>
              <a:gd name="T3" fmla="*/ 4 h 266"/>
              <a:gd name="T4" fmla="*/ 54 w 112"/>
              <a:gd name="T5" fmla="*/ 56 h 266"/>
              <a:gd name="T6" fmla="*/ 12 w 112"/>
              <a:gd name="T7" fmla="*/ 70 h 266"/>
              <a:gd name="T8" fmla="*/ 22 w 112"/>
              <a:gd name="T9" fmla="*/ 84 h 266"/>
              <a:gd name="T10" fmla="*/ 86 w 112"/>
              <a:gd name="T11" fmla="*/ 84 h 266"/>
              <a:gd name="T12" fmla="*/ 90 w 112"/>
              <a:gd name="T13" fmla="*/ 68 h 266"/>
              <a:gd name="T14" fmla="*/ 22 w 112"/>
              <a:gd name="T15" fmla="*/ 76 h 266"/>
              <a:gd name="T16" fmla="*/ 10 w 112"/>
              <a:gd name="T17" fmla="*/ 102 h 266"/>
              <a:gd name="T18" fmla="*/ 84 w 112"/>
              <a:gd name="T19" fmla="*/ 104 h 266"/>
              <a:gd name="T20" fmla="*/ 100 w 112"/>
              <a:gd name="T21" fmla="*/ 96 h 266"/>
              <a:gd name="T22" fmla="*/ 86 w 112"/>
              <a:gd name="T23" fmla="*/ 90 h 266"/>
              <a:gd name="T24" fmla="*/ 20 w 112"/>
              <a:gd name="T25" fmla="*/ 94 h 266"/>
              <a:gd name="T26" fmla="*/ 8 w 112"/>
              <a:gd name="T27" fmla="*/ 118 h 266"/>
              <a:gd name="T28" fmla="*/ 30 w 112"/>
              <a:gd name="T29" fmla="*/ 126 h 266"/>
              <a:gd name="T30" fmla="*/ 88 w 112"/>
              <a:gd name="T31" fmla="*/ 124 h 266"/>
              <a:gd name="T32" fmla="*/ 98 w 112"/>
              <a:gd name="T33" fmla="*/ 114 h 266"/>
              <a:gd name="T34" fmla="*/ 84 w 112"/>
              <a:gd name="T35" fmla="*/ 110 h 266"/>
              <a:gd name="T36" fmla="*/ 20 w 112"/>
              <a:gd name="T37" fmla="*/ 114 h 266"/>
              <a:gd name="T38" fmla="*/ 10 w 112"/>
              <a:gd name="T39" fmla="*/ 132 h 266"/>
              <a:gd name="T40" fmla="*/ 20 w 112"/>
              <a:gd name="T41" fmla="*/ 138 h 266"/>
              <a:gd name="T42" fmla="*/ 48 w 112"/>
              <a:gd name="T43" fmla="*/ 142 h 266"/>
              <a:gd name="T44" fmla="*/ 88 w 112"/>
              <a:gd name="T45" fmla="*/ 142 h 266"/>
              <a:gd name="T46" fmla="*/ 98 w 112"/>
              <a:gd name="T47" fmla="*/ 136 h 266"/>
              <a:gd name="T48" fmla="*/ 26 w 112"/>
              <a:gd name="T49" fmla="*/ 134 h 266"/>
              <a:gd name="T50" fmla="*/ 12 w 112"/>
              <a:gd name="T51" fmla="*/ 152 h 266"/>
              <a:gd name="T52" fmla="*/ 26 w 112"/>
              <a:gd name="T53" fmla="*/ 164 h 266"/>
              <a:gd name="T54" fmla="*/ 92 w 112"/>
              <a:gd name="T55" fmla="*/ 170 h 266"/>
              <a:gd name="T56" fmla="*/ 100 w 112"/>
              <a:gd name="T57" fmla="*/ 156 h 266"/>
              <a:gd name="T58" fmla="*/ 84 w 112"/>
              <a:gd name="T59" fmla="*/ 156 h 266"/>
              <a:gd name="T60" fmla="*/ 46 w 112"/>
              <a:gd name="T61" fmla="*/ 154 h 266"/>
              <a:gd name="T62" fmla="*/ 24 w 112"/>
              <a:gd name="T63" fmla="*/ 156 h 266"/>
              <a:gd name="T64" fmla="*/ 14 w 112"/>
              <a:gd name="T65" fmla="*/ 178 h 266"/>
              <a:gd name="T66" fmla="*/ 28 w 112"/>
              <a:gd name="T67" fmla="*/ 190 h 266"/>
              <a:gd name="T68" fmla="*/ 100 w 112"/>
              <a:gd name="T69" fmla="*/ 196 h 266"/>
              <a:gd name="T70" fmla="*/ 102 w 112"/>
              <a:gd name="T71" fmla="*/ 182 h 266"/>
              <a:gd name="T72" fmla="*/ 86 w 112"/>
              <a:gd name="T73" fmla="*/ 180 h 266"/>
              <a:gd name="T74" fmla="*/ 42 w 112"/>
              <a:gd name="T75" fmla="*/ 180 h 266"/>
              <a:gd name="T76" fmla="*/ 20 w 112"/>
              <a:gd name="T77" fmla="*/ 198 h 266"/>
              <a:gd name="T78" fmla="*/ 28 w 112"/>
              <a:gd name="T79" fmla="*/ 214 h 266"/>
              <a:gd name="T80" fmla="*/ 64 w 112"/>
              <a:gd name="T81" fmla="*/ 216 h 266"/>
              <a:gd name="T82" fmla="*/ 66 w 112"/>
              <a:gd name="T83" fmla="*/ 252 h 266"/>
              <a:gd name="T84" fmla="*/ 68 w 112"/>
              <a:gd name="T85" fmla="*/ 266 h 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2" h="266">
                <a:moveTo>
                  <a:pt x="34" y="0"/>
                </a:moveTo>
                <a:lnTo>
                  <a:pt x="52" y="4"/>
                </a:lnTo>
                <a:cubicBezTo>
                  <a:pt x="55" y="13"/>
                  <a:pt x="61" y="45"/>
                  <a:pt x="54" y="56"/>
                </a:cubicBezTo>
                <a:cubicBezTo>
                  <a:pt x="47" y="67"/>
                  <a:pt x="17" y="65"/>
                  <a:pt x="12" y="70"/>
                </a:cubicBezTo>
                <a:cubicBezTo>
                  <a:pt x="7" y="75"/>
                  <a:pt x="10" y="82"/>
                  <a:pt x="22" y="84"/>
                </a:cubicBezTo>
                <a:cubicBezTo>
                  <a:pt x="34" y="86"/>
                  <a:pt x="75" y="87"/>
                  <a:pt x="86" y="84"/>
                </a:cubicBezTo>
                <a:cubicBezTo>
                  <a:pt x="97" y="81"/>
                  <a:pt x="101" y="69"/>
                  <a:pt x="90" y="68"/>
                </a:cubicBezTo>
                <a:cubicBezTo>
                  <a:pt x="79" y="67"/>
                  <a:pt x="35" y="70"/>
                  <a:pt x="22" y="76"/>
                </a:cubicBezTo>
                <a:cubicBezTo>
                  <a:pt x="9" y="82"/>
                  <a:pt x="0" y="97"/>
                  <a:pt x="10" y="102"/>
                </a:cubicBezTo>
                <a:cubicBezTo>
                  <a:pt x="20" y="107"/>
                  <a:pt x="69" y="105"/>
                  <a:pt x="84" y="104"/>
                </a:cubicBezTo>
                <a:cubicBezTo>
                  <a:pt x="99" y="103"/>
                  <a:pt x="100" y="98"/>
                  <a:pt x="100" y="96"/>
                </a:cubicBezTo>
                <a:cubicBezTo>
                  <a:pt x="100" y="94"/>
                  <a:pt x="99" y="90"/>
                  <a:pt x="86" y="90"/>
                </a:cubicBezTo>
                <a:cubicBezTo>
                  <a:pt x="73" y="90"/>
                  <a:pt x="33" y="89"/>
                  <a:pt x="20" y="94"/>
                </a:cubicBezTo>
                <a:cubicBezTo>
                  <a:pt x="7" y="99"/>
                  <a:pt x="6" y="113"/>
                  <a:pt x="8" y="118"/>
                </a:cubicBezTo>
                <a:cubicBezTo>
                  <a:pt x="10" y="123"/>
                  <a:pt x="17" y="125"/>
                  <a:pt x="30" y="126"/>
                </a:cubicBezTo>
                <a:cubicBezTo>
                  <a:pt x="43" y="127"/>
                  <a:pt x="77" y="126"/>
                  <a:pt x="88" y="124"/>
                </a:cubicBezTo>
                <a:cubicBezTo>
                  <a:pt x="99" y="122"/>
                  <a:pt x="99" y="116"/>
                  <a:pt x="98" y="114"/>
                </a:cubicBezTo>
                <a:cubicBezTo>
                  <a:pt x="97" y="112"/>
                  <a:pt x="97" y="110"/>
                  <a:pt x="84" y="110"/>
                </a:cubicBezTo>
                <a:cubicBezTo>
                  <a:pt x="71" y="110"/>
                  <a:pt x="32" y="110"/>
                  <a:pt x="20" y="114"/>
                </a:cubicBezTo>
                <a:cubicBezTo>
                  <a:pt x="8" y="118"/>
                  <a:pt x="10" y="128"/>
                  <a:pt x="10" y="132"/>
                </a:cubicBezTo>
                <a:cubicBezTo>
                  <a:pt x="10" y="136"/>
                  <a:pt x="14" y="136"/>
                  <a:pt x="20" y="138"/>
                </a:cubicBezTo>
                <a:cubicBezTo>
                  <a:pt x="26" y="140"/>
                  <a:pt x="37" y="141"/>
                  <a:pt x="48" y="142"/>
                </a:cubicBezTo>
                <a:cubicBezTo>
                  <a:pt x="59" y="143"/>
                  <a:pt x="80" y="143"/>
                  <a:pt x="88" y="142"/>
                </a:cubicBezTo>
                <a:cubicBezTo>
                  <a:pt x="96" y="141"/>
                  <a:pt x="108" y="137"/>
                  <a:pt x="98" y="136"/>
                </a:cubicBezTo>
                <a:cubicBezTo>
                  <a:pt x="88" y="135"/>
                  <a:pt x="40" y="131"/>
                  <a:pt x="26" y="134"/>
                </a:cubicBezTo>
                <a:cubicBezTo>
                  <a:pt x="12" y="137"/>
                  <a:pt x="12" y="147"/>
                  <a:pt x="12" y="152"/>
                </a:cubicBezTo>
                <a:cubicBezTo>
                  <a:pt x="12" y="157"/>
                  <a:pt x="13" y="161"/>
                  <a:pt x="26" y="164"/>
                </a:cubicBezTo>
                <a:cubicBezTo>
                  <a:pt x="39" y="167"/>
                  <a:pt x="80" y="171"/>
                  <a:pt x="92" y="170"/>
                </a:cubicBezTo>
                <a:cubicBezTo>
                  <a:pt x="104" y="169"/>
                  <a:pt x="101" y="158"/>
                  <a:pt x="100" y="156"/>
                </a:cubicBezTo>
                <a:cubicBezTo>
                  <a:pt x="99" y="154"/>
                  <a:pt x="93" y="156"/>
                  <a:pt x="84" y="156"/>
                </a:cubicBezTo>
                <a:cubicBezTo>
                  <a:pt x="75" y="156"/>
                  <a:pt x="56" y="154"/>
                  <a:pt x="46" y="154"/>
                </a:cubicBezTo>
                <a:cubicBezTo>
                  <a:pt x="36" y="154"/>
                  <a:pt x="29" y="152"/>
                  <a:pt x="24" y="156"/>
                </a:cubicBezTo>
                <a:cubicBezTo>
                  <a:pt x="19" y="160"/>
                  <a:pt x="13" y="172"/>
                  <a:pt x="14" y="178"/>
                </a:cubicBezTo>
                <a:cubicBezTo>
                  <a:pt x="15" y="184"/>
                  <a:pt x="14" y="187"/>
                  <a:pt x="28" y="190"/>
                </a:cubicBezTo>
                <a:cubicBezTo>
                  <a:pt x="42" y="193"/>
                  <a:pt x="88" y="197"/>
                  <a:pt x="100" y="196"/>
                </a:cubicBezTo>
                <a:cubicBezTo>
                  <a:pt x="112" y="195"/>
                  <a:pt x="104" y="185"/>
                  <a:pt x="102" y="182"/>
                </a:cubicBezTo>
                <a:cubicBezTo>
                  <a:pt x="100" y="179"/>
                  <a:pt x="96" y="180"/>
                  <a:pt x="86" y="180"/>
                </a:cubicBezTo>
                <a:cubicBezTo>
                  <a:pt x="76" y="180"/>
                  <a:pt x="53" y="177"/>
                  <a:pt x="42" y="180"/>
                </a:cubicBezTo>
                <a:cubicBezTo>
                  <a:pt x="31" y="183"/>
                  <a:pt x="22" y="193"/>
                  <a:pt x="20" y="198"/>
                </a:cubicBezTo>
                <a:cubicBezTo>
                  <a:pt x="18" y="203"/>
                  <a:pt x="21" y="211"/>
                  <a:pt x="28" y="214"/>
                </a:cubicBezTo>
                <a:cubicBezTo>
                  <a:pt x="35" y="217"/>
                  <a:pt x="58" y="210"/>
                  <a:pt x="64" y="216"/>
                </a:cubicBezTo>
                <a:cubicBezTo>
                  <a:pt x="70" y="222"/>
                  <a:pt x="65" y="244"/>
                  <a:pt x="66" y="252"/>
                </a:cubicBezTo>
                <a:cubicBezTo>
                  <a:pt x="67" y="260"/>
                  <a:pt x="67" y="263"/>
                  <a:pt x="68" y="266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F2A2F49-D436-1F44-846E-BDA323809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4292" y="2391569"/>
            <a:ext cx="658813" cy="590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Line 7">
            <a:extLst>
              <a:ext uri="{FF2B5EF4-FFF2-40B4-BE49-F238E27FC236}">
                <a16:creationId xmlns:a16="http://schemas.microsoft.com/office/drawing/2014/main" id="{DA312BE5-EAE4-7748-90C2-7B0F04783B8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5692" y="1786731"/>
            <a:ext cx="0" cy="2209800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F97CBD-CE6A-054D-8D54-F21DA19D7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3292" y="2760291"/>
            <a:ext cx="3048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i="1" dirty="0">
                <a:latin typeface="Times New Roman" charset="0"/>
              </a:rPr>
              <a:t>x</a:t>
            </a:r>
            <a:endParaRPr lang="en-US" dirty="0"/>
          </a:p>
        </p:txBody>
      </p:sp>
      <p:sp>
        <p:nvSpPr>
          <p:cNvPr id="11" name="Line 9">
            <a:extLst>
              <a:ext uri="{FF2B5EF4-FFF2-40B4-BE49-F238E27FC236}">
                <a16:creationId xmlns:a16="http://schemas.microsoft.com/office/drawing/2014/main" id="{D0D40209-885D-E64A-9333-1A5E5BFBEA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04292" y="4510881"/>
            <a:ext cx="7086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Line 10">
            <a:extLst>
              <a:ext uri="{FF2B5EF4-FFF2-40B4-BE49-F238E27FC236}">
                <a16:creationId xmlns:a16="http://schemas.microsoft.com/office/drawing/2014/main" id="{0B61FFDA-987B-3449-A030-269FB5208AE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6317" y="3386931"/>
            <a:ext cx="0" cy="228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40A0A314-6B2A-E043-9E84-F1DA8D887D7E}"/>
              </a:ext>
            </a:extLst>
          </p:cNvPr>
          <p:cNvSpPr>
            <a:spLocks/>
          </p:cNvSpPr>
          <p:nvPr/>
        </p:nvSpPr>
        <p:spPr bwMode="auto">
          <a:xfrm>
            <a:off x="2880492" y="3412331"/>
            <a:ext cx="6977063" cy="2208213"/>
          </a:xfrm>
          <a:custGeom>
            <a:avLst/>
            <a:gdLst>
              <a:gd name="T0" fmla="*/ 0 w 4395"/>
              <a:gd name="T1" fmla="*/ 1376 h 1391"/>
              <a:gd name="T2" fmla="*/ 72 w 4395"/>
              <a:gd name="T3" fmla="*/ 1321 h 1391"/>
              <a:gd name="T4" fmla="*/ 140 w 4395"/>
              <a:gd name="T5" fmla="*/ 1203 h 1391"/>
              <a:gd name="T6" fmla="*/ 246 w 4395"/>
              <a:gd name="T7" fmla="*/ 844 h 1391"/>
              <a:gd name="T8" fmla="*/ 363 w 4395"/>
              <a:gd name="T9" fmla="*/ 373 h 1391"/>
              <a:gd name="T10" fmla="*/ 444 w 4395"/>
              <a:gd name="T11" fmla="*/ 143 h 1391"/>
              <a:gd name="T12" fmla="*/ 512 w 4395"/>
              <a:gd name="T13" fmla="*/ 38 h 1391"/>
              <a:gd name="T14" fmla="*/ 556 w 4395"/>
              <a:gd name="T15" fmla="*/ 13 h 1391"/>
              <a:gd name="T16" fmla="*/ 618 w 4395"/>
              <a:gd name="T17" fmla="*/ 50 h 1391"/>
              <a:gd name="T18" fmla="*/ 698 w 4395"/>
              <a:gd name="T19" fmla="*/ 242 h 1391"/>
              <a:gd name="T20" fmla="*/ 835 w 4395"/>
              <a:gd name="T21" fmla="*/ 714 h 1391"/>
              <a:gd name="T22" fmla="*/ 953 w 4395"/>
              <a:gd name="T23" fmla="*/ 1166 h 1391"/>
              <a:gd name="T24" fmla="*/ 1064 w 4395"/>
              <a:gd name="T25" fmla="*/ 1365 h 1391"/>
              <a:gd name="T26" fmla="*/ 1145 w 4395"/>
              <a:gd name="T27" fmla="*/ 1321 h 1391"/>
              <a:gd name="T28" fmla="*/ 1226 w 4395"/>
              <a:gd name="T29" fmla="*/ 1203 h 1391"/>
              <a:gd name="T30" fmla="*/ 1325 w 4395"/>
              <a:gd name="T31" fmla="*/ 856 h 1391"/>
              <a:gd name="T32" fmla="*/ 1467 w 4395"/>
              <a:gd name="T33" fmla="*/ 317 h 1391"/>
              <a:gd name="T34" fmla="*/ 1536 w 4395"/>
              <a:gd name="T35" fmla="*/ 124 h 1391"/>
              <a:gd name="T36" fmla="*/ 1616 w 4395"/>
              <a:gd name="T37" fmla="*/ 19 h 1391"/>
              <a:gd name="T38" fmla="*/ 1697 w 4395"/>
              <a:gd name="T39" fmla="*/ 38 h 1391"/>
              <a:gd name="T40" fmla="*/ 1765 w 4395"/>
              <a:gd name="T41" fmla="*/ 205 h 1391"/>
              <a:gd name="T42" fmla="*/ 1920 w 4395"/>
              <a:gd name="T43" fmla="*/ 745 h 1391"/>
              <a:gd name="T44" fmla="*/ 2050 w 4395"/>
              <a:gd name="T45" fmla="*/ 1185 h 1391"/>
              <a:gd name="T46" fmla="*/ 2131 w 4395"/>
              <a:gd name="T47" fmla="*/ 1328 h 1391"/>
              <a:gd name="T48" fmla="*/ 2205 w 4395"/>
              <a:gd name="T49" fmla="*/ 1359 h 1391"/>
              <a:gd name="T50" fmla="*/ 2280 w 4395"/>
              <a:gd name="T51" fmla="*/ 1290 h 1391"/>
              <a:gd name="T52" fmla="*/ 2422 w 4395"/>
              <a:gd name="T53" fmla="*/ 869 h 1391"/>
              <a:gd name="T54" fmla="*/ 2472 w 4395"/>
              <a:gd name="T55" fmla="*/ 645 h 1391"/>
              <a:gd name="T56" fmla="*/ 2578 w 4395"/>
              <a:gd name="T57" fmla="*/ 279 h 1391"/>
              <a:gd name="T58" fmla="*/ 2664 w 4395"/>
              <a:gd name="T59" fmla="*/ 75 h 1391"/>
              <a:gd name="T60" fmla="*/ 2733 w 4395"/>
              <a:gd name="T61" fmla="*/ 13 h 1391"/>
              <a:gd name="T62" fmla="*/ 2813 w 4395"/>
              <a:gd name="T63" fmla="*/ 56 h 1391"/>
              <a:gd name="T64" fmla="*/ 2912 w 4395"/>
              <a:gd name="T65" fmla="*/ 348 h 1391"/>
              <a:gd name="T66" fmla="*/ 3018 w 4395"/>
              <a:gd name="T67" fmla="*/ 701 h 1391"/>
              <a:gd name="T68" fmla="*/ 3136 w 4395"/>
              <a:gd name="T69" fmla="*/ 1154 h 1391"/>
              <a:gd name="T70" fmla="*/ 3216 w 4395"/>
              <a:gd name="T71" fmla="*/ 1309 h 1391"/>
              <a:gd name="T72" fmla="*/ 3291 w 4395"/>
              <a:gd name="T73" fmla="*/ 1365 h 1391"/>
              <a:gd name="T74" fmla="*/ 3384 w 4395"/>
              <a:gd name="T75" fmla="*/ 1259 h 1391"/>
              <a:gd name="T76" fmla="*/ 3483 w 4395"/>
              <a:gd name="T77" fmla="*/ 949 h 1391"/>
              <a:gd name="T78" fmla="*/ 3613 w 4395"/>
              <a:gd name="T79" fmla="*/ 466 h 1391"/>
              <a:gd name="T80" fmla="*/ 3700 w 4395"/>
              <a:gd name="T81" fmla="*/ 155 h 1391"/>
              <a:gd name="T82" fmla="*/ 3787 w 4395"/>
              <a:gd name="T83" fmla="*/ 25 h 1391"/>
              <a:gd name="T84" fmla="*/ 3855 w 4395"/>
              <a:gd name="T85" fmla="*/ 38 h 1391"/>
              <a:gd name="T86" fmla="*/ 3967 w 4395"/>
              <a:gd name="T87" fmla="*/ 217 h 1391"/>
              <a:gd name="T88" fmla="*/ 4097 w 4395"/>
              <a:gd name="T89" fmla="*/ 689 h 1391"/>
              <a:gd name="T90" fmla="*/ 4202 w 4395"/>
              <a:gd name="T91" fmla="*/ 1098 h 1391"/>
              <a:gd name="T92" fmla="*/ 4283 w 4395"/>
              <a:gd name="T93" fmla="*/ 1315 h 1391"/>
              <a:gd name="T94" fmla="*/ 4395 w 4395"/>
              <a:gd name="T95" fmla="*/ 1365 h 1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395" h="1391">
                <a:moveTo>
                  <a:pt x="0" y="1376"/>
                </a:moveTo>
                <a:cubicBezTo>
                  <a:pt x="24" y="1363"/>
                  <a:pt x="49" y="1350"/>
                  <a:pt x="72" y="1321"/>
                </a:cubicBezTo>
                <a:cubicBezTo>
                  <a:pt x="95" y="1292"/>
                  <a:pt x="111" y="1282"/>
                  <a:pt x="140" y="1203"/>
                </a:cubicBezTo>
                <a:cubicBezTo>
                  <a:pt x="169" y="1124"/>
                  <a:pt x="209" y="982"/>
                  <a:pt x="246" y="844"/>
                </a:cubicBezTo>
                <a:cubicBezTo>
                  <a:pt x="283" y="706"/>
                  <a:pt x="330" y="490"/>
                  <a:pt x="363" y="373"/>
                </a:cubicBezTo>
                <a:cubicBezTo>
                  <a:pt x="396" y="256"/>
                  <a:pt x="419" y="199"/>
                  <a:pt x="444" y="143"/>
                </a:cubicBezTo>
                <a:cubicBezTo>
                  <a:pt x="469" y="87"/>
                  <a:pt x="493" y="60"/>
                  <a:pt x="512" y="38"/>
                </a:cubicBezTo>
                <a:cubicBezTo>
                  <a:pt x="531" y="16"/>
                  <a:pt x="538" y="11"/>
                  <a:pt x="556" y="13"/>
                </a:cubicBezTo>
                <a:cubicBezTo>
                  <a:pt x="574" y="15"/>
                  <a:pt x="594" y="12"/>
                  <a:pt x="618" y="50"/>
                </a:cubicBezTo>
                <a:cubicBezTo>
                  <a:pt x="642" y="88"/>
                  <a:pt x="662" y="131"/>
                  <a:pt x="698" y="242"/>
                </a:cubicBezTo>
                <a:cubicBezTo>
                  <a:pt x="734" y="353"/>
                  <a:pt x="793" y="560"/>
                  <a:pt x="835" y="714"/>
                </a:cubicBezTo>
                <a:cubicBezTo>
                  <a:pt x="877" y="868"/>
                  <a:pt x="915" y="1058"/>
                  <a:pt x="953" y="1166"/>
                </a:cubicBezTo>
                <a:cubicBezTo>
                  <a:pt x="991" y="1274"/>
                  <a:pt x="1032" y="1339"/>
                  <a:pt x="1064" y="1365"/>
                </a:cubicBezTo>
                <a:cubicBezTo>
                  <a:pt x="1096" y="1391"/>
                  <a:pt x="1118" y="1348"/>
                  <a:pt x="1145" y="1321"/>
                </a:cubicBezTo>
                <a:cubicBezTo>
                  <a:pt x="1172" y="1294"/>
                  <a:pt x="1196" y="1280"/>
                  <a:pt x="1226" y="1203"/>
                </a:cubicBezTo>
                <a:cubicBezTo>
                  <a:pt x="1256" y="1126"/>
                  <a:pt x="1285" y="1004"/>
                  <a:pt x="1325" y="856"/>
                </a:cubicBezTo>
                <a:cubicBezTo>
                  <a:pt x="1365" y="708"/>
                  <a:pt x="1432" y="439"/>
                  <a:pt x="1467" y="317"/>
                </a:cubicBezTo>
                <a:cubicBezTo>
                  <a:pt x="1502" y="195"/>
                  <a:pt x="1511" y="174"/>
                  <a:pt x="1536" y="124"/>
                </a:cubicBezTo>
                <a:cubicBezTo>
                  <a:pt x="1561" y="74"/>
                  <a:pt x="1589" y="33"/>
                  <a:pt x="1616" y="19"/>
                </a:cubicBezTo>
                <a:cubicBezTo>
                  <a:pt x="1643" y="5"/>
                  <a:pt x="1672" y="7"/>
                  <a:pt x="1697" y="38"/>
                </a:cubicBezTo>
                <a:cubicBezTo>
                  <a:pt x="1722" y="69"/>
                  <a:pt x="1728" y="87"/>
                  <a:pt x="1765" y="205"/>
                </a:cubicBezTo>
                <a:cubicBezTo>
                  <a:pt x="1802" y="323"/>
                  <a:pt x="1872" y="582"/>
                  <a:pt x="1920" y="745"/>
                </a:cubicBezTo>
                <a:cubicBezTo>
                  <a:pt x="1968" y="908"/>
                  <a:pt x="2015" y="1088"/>
                  <a:pt x="2050" y="1185"/>
                </a:cubicBezTo>
                <a:cubicBezTo>
                  <a:pt x="2085" y="1282"/>
                  <a:pt x="2105" y="1299"/>
                  <a:pt x="2131" y="1328"/>
                </a:cubicBezTo>
                <a:cubicBezTo>
                  <a:pt x="2157" y="1357"/>
                  <a:pt x="2180" y="1365"/>
                  <a:pt x="2205" y="1359"/>
                </a:cubicBezTo>
                <a:cubicBezTo>
                  <a:pt x="2230" y="1353"/>
                  <a:pt x="2244" y="1372"/>
                  <a:pt x="2280" y="1290"/>
                </a:cubicBezTo>
                <a:cubicBezTo>
                  <a:pt x="2316" y="1208"/>
                  <a:pt x="2390" y="976"/>
                  <a:pt x="2422" y="869"/>
                </a:cubicBezTo>
                <a:cubicBezTo>
                  <a:pt x="2454" y="762"/>
                  <a:pt x="2446" y="743"/>
                  <a:pt x="2472" y="645"/>
                </a:cubicBezTo>
                <a:cubicBezTo>
                  <a:pt x="2498" y="547"/>
                  <a:pt x="2546" y="374"/>
                  <a:pt x="2578" y="279"/>
                </a:cubicBezTo>
                <a:cubicBezTo>
                  <a:pt x="2610" y="184"/>
                  <a:pt x="2638" y="119"/>
                  <a:pt x="2664" y="75"/>
                </a:cubicBezTo>
                <a:cubicBezTo>
                  <a:pt x="2690" y="31"/>
                  <a:pt x="2708" y="16"/>
                  <a:pt x="2733" y="13"/>
                </a:cubicBezTo>
                <a:cubicBezTo>
                  <a:pt x="2758" y="10"/>
                  <a:pt x="2783" y="0"/>
                  <a:pt x="2813" y="56"/>
                </a:cubicBezTo>
                <a:cubicBezTo>
                  <a:pt x="2843" y="112"/>
                  <a:pt x="2878" y="241"/>
                  <a:pt x="2912" y="348"/>
                </a:cubicBezTo>
                <a:cubicBezTo>
                  <a:pt x="2946" y="455"/>
                  <a:pt x="2981" y="567"/>
                  <a:pt x="3018" y="701"/>
                </a:cubicBezTo>
                <a:cubicBezTo>
                  <a:pt x="3055" y="835"/>
                  <a:pt x="3103" y="1053"/>
                  <a:pt x="3136" y="1154"/>
                </a:cubicBezTo>
                <a:cubicBezTo>
                  <a:pt x="3169" y="1255"/>
                  <a:pt x="3190" y="1274"/>
                  <a:pt x="3216" y="1309"/>
                </a:cubicBezTo>
                <a:cubicBezTo>
                  <a:pt x="3242" y="1344"/>
                  <a:pt x="3263" y="1373"/>
                  <a:pt x="3291" y="1365"/>
                </a:cubicBezTo>
                <a:cubicBezTo>
                  <a:pt x="3319" y="1357"/>
                  <a:pt x="3352" y="1328"/>
                  <a:pt x="3384" y="1259"/>
                </a:cubicBezTo>
                <a:cubicBezTo>
                  <a:pt x="3416" y="1190"/>
                  <a:pt x="3445" y="1081"/>
                  <a:pt x="3483" y="949"/>
                </a:cubicBezTo>
                <a:cubicBezTo>
                  <a:pt x="3521" y="817"/>
                  <a:pt x="3577" y="598"/>
                  <a:pt x="3613" y="466"/>
                </a:cubicBezTo>
                <a:cubicBezTo>
                  <a:pt x="3649" y="334"/>
                  <a:pt x="3671" y="229"/>
                  <a:pt x="3700" y="155"/>
                </a:cubicBezTo>
                <a:cubicBezTo>
                  <a:pt x="3729" y="81"/>
                  <a:pt x="3761" y="44"/>
                  <a:pt x="3787" y="25"/>
                </a:cubicBezTo>
                <a:cubicBezTo>
                  <a:pt x="3813" y="6"/>
                  <a:pt x="3825" y="6"/>
                  <a:pt x="3855" y="38"/>
                </a:cubicBezTo>
                <a:cubicBezTo>
                  <a:pt x="3885" y="70"/>
                  <a:pt x="3927" y="109"/>
                  <a:pt x="3967" y="217"/>
                </a:cubicBezTo>
                <a:cubicBezTo>
                  <a:pt x="4007" y="325"/>
                  <a:pt x="4058" y="542"/>
                  <a:pt x="4097" y="689"/>
                </a:cubicBezTo>
                <a:cubicBezTo>
                  <a:pt x="4136" y="836"/>
                  <a:pt x="4171" y="994"/>
                  <a:pt x="4202" y="1098"/>
                </a:cubicBezTo>
                <a:cubicBezTo>
                  <a:pt x="4233" y="1202"/>
                  <a:pt x="4251" y="1270"/>
                  <a:pt x="4283" y="1315"/>
                </a:cubicBezTo>
                <a:cubicBezTo>
                  <a:pt x="4315" y="1360"/>
                  <a:pt x="4355" y="1362"/>
                  <a:pt x="4395" y="1365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Line 12">
            <a:extLst>
              <a:ext uri="{FF2B5EF4-FFF2-40B4-BE49-F238E27FC236}">
                <a16:creationId xmlns:a16="http://schemas.microsoft.com/office/drawing/2014/main" id="{21A002D4-79D3-2F4C-8541-B374817B5C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94842" y="3425031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9C9BC885-36CF-D044-A8D8-CCC24719C6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9092" y="3158331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A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5006DC00-EFEE-634A-80DD-79279D89A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3917" y="2967831"/>
            <a:ext cx="1325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T = </a:t>
            </a:r>
            <a:r>
              <a:rPr lang="en-US">
                <a:latin typeface="Times New Roman" charset="0"/>
              </a:rPr>
              <a:t>2</a:t>
            </a:r>
            <a:r>
              <a:rPr lang="en-US" i="1">
                <a:latin typeface="Symbol" charset="0"/>
                <a:sym typeface="Symbol" charset="0"/>
              </a:rPr>
              <a:t></a:t>
            </a:r>
            <a:r>
              <a:rPr lang="en-US" i="1">
                <a:latin typeface="Times New Roman" charset="0"/>
              </a:rPr>
              <a:t>/</a:t>
            </a:r>
            <a:r>
              <a:rPr lang="en-US" i="1">
                <a:latin typeface="Symbol" charset="0"/>
                <a:sym typeface="Symbol" charset="0"/>
              </a:rPr>
              <a:t></a:t>
            </a:r>
            <a:endParaRPr lang="en-US" i="1">
              <a:latin typeface="Times New Roman" charset="0"/>
            </a:endParaRPr>
          </a:p>
        </p:txBody>
      </p:sp>
      <p:sp>
        <p:nvSpPr>
          <p:cNvPr id="17" name="Line 15">
            <a:extLst>
              <a:ext uri="{FF2B5EF4-FFF2-40B4-BE49-F238E27FC236}">
                <a16:creationId xmlns:a16="http://schemas.microsoft.com/office/drawing/2014/main" id="{AB24380D-5F19-314E-80FF-AA0D22D24C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3892" y="3367881"/>
            <a:ext cx="1724025" cy="0"/>
          </a:xfrm>
          <a:prstGeom prst="line">
            <a:avLst/>
          </a:prstGeom>
          <a:noFill/>
          <a:ln w="38100">
            <a:solidFill>
              <a:srgbClr val="0039AC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Text Box 16">
            <a:extLst>
              <a:ext uri="{FF2B5EF4-FFF2-40B4-BE49-F238E27FC236}">
                <a16:creationId xmlns:a16="http://schemas.microsoft.com/office/drawing/2014/main" id="{63C4EBB2-9B5F-C547-B948-B77D34B22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7450" y="5745039"/>
            <a:ext cx="43396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In the frequency domain this</a:t>
            </a:r>
          </a:p>
          <a:p>
            <a:r>
              <a:rPr lang="en-US" dirty="0">
                <a:solidFill>
                  <a:srgbClr val="0039AC"/>
                </a:solidFill>
              </a:rPr>
              <a:t>is a spike or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delta-function</a:t>
            </a:r>
            <a:r>
              <a:rPr lang="en-US" dirty="0">
                <a:solidFill>
                  <a:srgbClr val="0039AC"/>
                </a:solidFill>
              </a:rPr>
              <a:t>:</a:t>
            </a:r>
          </a:p>
        </p:txBody>
      </p:sp>
      <p:sp>
        <p:nvSpPr>
          <p:cNvPr id="19" name="Line 17">
            <a:extLst>
              <a:ext uri="{FF2B5EF4-FFF2-40B4-BE49-F238E27FC236}">
                <a16:creationId xmlns:a16="http://schemas.microsoft.com/office/drawing/2014/main" id="{BF2283BB-8D26-0043-B20A-59DE351496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71692" y="4988719"/>
            <a:ext cx="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Line 18">
            <a:extLst>
              <a:ext uri="{FF2B5EF4-FFF2-40B4-BE49-F238E27FC236}">
                <a16:creationId xmlns:a16="http://schemas.microsoft.com/office/drawing/2014/main" id="{AEC9ADC3-A7E1-5C4C-A69A-D63C4A870146}"/>
              </a:ext>
            </a:extLst>
          </p:cNvPr>
          <p:cNvSpPr>
            <a:spLocks noChangeShapeType="1"/>
          </p:cNvSpPr>
          <p:nvPr/>
        </p:nvSpPr>
        <p:spPr bwMode="auto">
          <a:xfrm>
            <a:off x="8671692" y="6360319"/>
            <a:ext cx="144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Line 19">
            <a:extLst>
              <a:ext uri="{FF2B5EF4-FFF2-40B4-BE49-F238E27FC236}">
                <a16:creationId xmlns:a16="http://schemas.microsoft.com/office/drawing/2014/main" id="{F7FAF9F7-5C7F-F54B-B546-B4108074D2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81292" y="5369719"/>
            <a:ext cx="0" cy="9906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85AE5418-F508-D948-8D69-E9F1CBEB5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7617" y="6285706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Symbol" charset="0"/>
                <a:sym typeface="Symbol" charset="0"/>
              </a:rPr>
              <a:t></a:t>
            </a:r>
            <a:endParaRPr lang="en-US"/>
          </a:p>
        </p:txBody>
      </p:sp>
      <p:sp>
        <p:nvSpPr>
          <p:cNvPr id="23" name="Text Box 21">
            <a:extLst>
              <a:ext uri="{FF2B5EF4-FFF2-40B4-BE49-F238E27FC236}">
                <a16:creationId xmlns:a16="http://schemas.microsoft.com/office/drawing/2014/main" id="{77FE9723-5D60-7C46-84AA-C583231F7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8967" y="115094"/>
            <a:ext cx="67343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Understanding the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Frequency Domain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615235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C0A668AB-31CE-794D-897F-742B6FA83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9220" y="207169"/>
            <a:ext cx="8323513" cy="1200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Signal recorded by a seismometer is a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convolution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of the </a:t>
            </a:r>
          </a:p>
          <a:p>
            <a:r>
              <a:rPr lang="en-US" dirty="0">
                <a:solidFill>
                  <a:srgbClr val="0039AC"/>
                </a:solidFill>
              </a:rPr>
              <a:t>wave source, the Earth response, and the seismometer</a:t>
            </a:r>
          </a:p>
          <a:p>
            <a:r>
              <a:rPr lang="en-US" dirty="0">
                <a:solidFill>
                  <a:srgbClr val="0039AC"/>
                </a:solidFill>
              </a:rPr>
              <a:t>response.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0E64762-65A7-A747-A9D6-77A92193E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6095" y="1500981"/>
            <a:ext cx="1447800" cy="1295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/>
              <a:t>Wave</a:t>
            </a:r>
          </a:p>
          <a:p>
            <a:pPr algn="ctr"/>
            <a:r>
              <a:rPr lang="en-US"/>
              <a:t>Source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D2A749-DDA6-1D40-A1CF-5D2322922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1195" y="1500981"/>
            <a:ext cx="1447800" cy="1295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/>
              <a:t>Earth</a:t>
            </a:r>
          </a:p>
          <a:p>
            <a:pPr algn="ctr"/>
            <a:r>
              <a:rPr lang="en-US"/>
              <a:t>Response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E77063-C4C0-B54E-8555-E2BEB510C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6295" y="1500981"/>
            <a:ext cx="1905000" cy="1295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/>
              <a:t>Seismometer</a:t>
            </a:r>
          </a:p>
          <a:p>
            <a:pPr algn="ctr"/>
            <a:r>
              <a:rPr lang="en-US"/>
              <a:t>Response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760EDD92-4171-674B-BA15-588213587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045" y="3145631"/>
            <a:ext cx="43412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where </a:t>
            </a:r>
            <a:r>
              <a:rPr lang="en-US" dirty="0">
                <a:sym typeface="Symbol" charset="0"/>
              </a:rPr>
              <a:t>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denotes convolution: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55AC465-D31D-244A-919E-B18E893638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3295" y="2878931"/>
            <a:ext cx="3505200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Text Box 9">
            <a:extLst>
              <a:ext uri="{FF2B5EF4-FFF2-40B4-BE49-F238E27FC236}">
                <a16:creationId xmlns:a16="http://schemas.microsoft.com/office/drawing/2014/main" id="{ED6EDF61-2207-184C-94D0-3C3FF99D3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6420" y="3615531"/>
            <a:ext cx="14686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Example:</a:t>
            </a:r>
          </a:p>
        </p:txBody>
      </p:sp>
      <p:sp>
        <p:nvSpPr>
          <p:cNvPr id="10" name="Line 10">
            <a:extLst>
              <a:ext uri="{FF2B5EF4-FFF2-40B4-BE49-F238E27FC236}">
                <a16:creationId xmlns:a16="http://schemas.microsoft.com/office/drawing/2014/main" id="{2CBB3FCA-BDD8-244D-A58D-CECA07D9060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9895" y="4729956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88DADCC6-3CA9-344E-A155-47529F9DBC7D}"/>
              </a:ext>
            </a:extLst>
          </p:cNvPr>
          <p:cNvSpPr>
            <a:spLocks/>
          </p:cNvSpPr>
          <p:nvPr/>
        </p:nvSpPr>
        <p:spPr bwMode="auto">
          <a:xfrm>
            <a:off x="3336095" y="4196556"/>
            <a:ext cx="1447800" cy="533400"/>
          </a:xfrm>
          <a:custGeom>
            <a:avLst/>
            <a:gdLst>
              <a:gd name="T0" fmla="*/ 0 w 912"/>
              <a:gd name="T1" fmla="*/ 336 h 336"/>
              <a:gd name="T2" fmla="*/ 240 w 912"/>
              <a:gd name="T3" fmla="*/ 336 h 336"/>
              <a:gd name="T4" fmla="*/ 480 w 912"/>
              <a:gd name="T5" fmla="*/ 0 h 336"/>
              <a:gd name="T6" fmla="*/ 672 w 912"/>
              <a:gd name="T7" fmla="*/ 336 h 336"/>
              <a:gd name="T8" fmla="*/ 912 w 912"/>
              <a:gd name="T9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12" h="336">
                <a:moveTo>
                  <a:pt x="0" y="336"/>
                </a:moveTo>
                <a:lnTo>
                  <a:pt x="240" y="336"/>
                </a:lnTo>
                <a:lnTo>
                  <a:pt x="480" y="0"/>
                </a:lnTo>
                <a:lnTo>
                  <a:pt x="672" y="336"/>
                </a:lnTo>
                <a:lnTo>
                  <a:pt x="912" y="336"/>
                </a:lnTo>
              </a:path>
            </a:pathLst>
          </a:cu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Line 12">
            <a:extLst>
              <a:ext uri="{FF2B5EF4-FFF2-40B4-BE49-F238E27FC236}">
                <a16:creationId xmlns:a16="http://schemas.microsoft.com/office/drawing/2014/main" id="{BBE4C8BA-223C-E44D-A4A0-07E9AF4BB0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74495" y="4701381"/>
            <a:ext cx="213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3" name="Line 13">
            <a:extLst>
              <a:ext uri="{FF2B5EF4-FFF2-40B4-BE49-F238E27FC236}">
                <a16:creationId xmlns:a16="http://schemas.microsoft.com/office/drawing/2014/main" id="{B2DB2155-E44E-124D-9A35-8466BDFC01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9295" y="4091781"/>
            <a:ext cx="0" cy="6096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id="{E60384AE-4F66-BE44-A59B-57DD2FED9A19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1295" y="4701381"/>
            <a:ext cx="0" cy="3810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Line 15">
            <a:extLst>
              <a:ext uri="{FF2B5EF4-FFF2-40B4-BE49-F238E27FC236}">
                <a16:creationId xmlns:a16="http://schemas.microsoft.com/office/drawing/2014/main" id="{1007747D-0171-714A-AE57-5E6DC967CE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79495" y="4167981"/>
            <a:ext cx="0" cy="5334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6" name="Line 16">
            <a:extLst>
              <a:ext uri="{FF2B5EF4-FFF2-40B4-BE49-F238E27FC236}">
                <a16:creationId xmlns:a16="http://schemas.microsoft.com/office/drawing/2014/main" id="{C7A4BA2B-FC58-4D40-A4A5-B100C161B6D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19508" y="4699794"/>
            <a:ext cx="560387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7" name="Text Box 17">
            <a:extLst>
              <a:ext uri="{FF2B5EF4-FFF2-40B4-BE49-F238E27FC236}">
                <a16:creationId xmlns:a16="http://schemas.microsoft.com/office/drawing/2014/main" id="{95924A76-A095-A546-A07E-0E811CBB4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0820" y="4206081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=</a:t>
            </a: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6DB453DF-6D01-7647-B1E0-71EDD75A0FB1}"/>
              </a:ext>
            </a:extLst>
          </p:cNvPr>
          <p:cNvSpPr>
            <a:spLocks/>
          </p:cNvSpPr>
          <p:nvPr/>
        </p:nvSpPr>
        <p:spPr bwMode="auto">
          <a:xfrm>
            <a:off x="9908345" y="4236244"/>
            <a:ext cx="1447800" cy="465137"/>
          </a:xfrm>
          <a:custGeom>
            <a:avLst/>
            <a:gdLst>
              <a:gd name="T0" fmla="*/ 0 w 912"/>
              <a:gd name="T1" fmla="*/ 336 h 336"/>
              <a:gd name="T2" fmla="*/ 240 w 912"/>
              <a:gd name="T3" fmla="*/ 336 h 336"/>
              <a:gd name="T4" fmla="*/ 480 w 912"/>
              <a:gd name="T5" fmla="*/ 0 h 336"/>
              <a:gd name="T6" fmla="*/ 672 w 912"/>
              <a:gd name="T7" fmla="*/ 336 h 336"/>
              <a:gd name="T8" fmla="*/ 912 w 912"/>
              <a:gd name="T9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12" h="336">
                <a:moveTo>
                  <a:pt x="0" y="336"/>
                </a:moveTo>
                <a:lnTo>
                  <a:pt x="240" y="336"/>
                </a:lnTo>
                <a:lnTo>
                  <a:pt x="480" y="0"/>
                </a:lnTo>
                <a:lnTo>
                  <a:pt x="672" y="336"/>
                </a:lnTo>
                <a:lnTo>
                  <a:pt x="912" y="336"/>
                </a:lnTo>
              </a:path>
            </a:pathLst>
          </a:cu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E2525379-E304-834D-8E91-F5D08C2E4FF4}"/>
              </a:ext>
            </a:extLst>
          </p:cNvPr>
          <p:cNvSpPr>
            <a:spLocks/>
          </p:cNvSpPr>
          <p:nvPr/>
        </p:nvSpPr>
        <p:spPr bwMode="auto">
          <a:xfrm flipV="1">
            <a:off x="9054270" y="4696619"/>
            <a:ext cx="1447800" cy="384175"/>
          </a:xfrm>
          <a:custGeom>
            <a:avLst/>
            <a:gdLst>
              <a:gd name="T0" fmla="*/ 0 w 912"/>
              <a:gd name="T1" fmla="*/ 336 h 336"/>
              <a:gd name="T2" fmla="*/ 240 w 912"/>
              <a:gd name="T3" fmla="*/ 336 h 336"/>
              <a:gd name="T4" fmla="*/ 480 w 912"/>
              <a:gd name="T5" fmla="*/ 0 h 336"/>
              <a:gd name="T6" fmla="*/ 672 w 912"/>
              <a:gd name="T7" fmla="*/ 336 h 336"/>
              <a:gd name="T8" fmla="*/ 912 w 912"/>
              <a:gd name="T9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12" h="336">
                <a:moveTo>
                  <a:pt x="0" y="336"/>
                </a:moveTo>
                <a:lnTo>
                  <a:pt x="240" y="336"/>
                </a:lnTo>
                <a:lnTo>
                  <a:pt x="480" y="0"/>
                </a:lnTo>
                <a:lnTo>
                  <a:pt x="672" y="336"/>
                </a:lnTo>
                <a:lnTo>
                  <a:pt x="912" y="336"/>
                </a:lnTo>
              </a:path>
            </a:pathLst>
          </a:cu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CF4ED045-0BCD-0B4D-A3CD-2A0FFB0E04BB}"/>
              </a:ext>
            </a:extLst>
          </p:cNvPr>
          <p:cNvSpPr>
            <a:spLocks/>
          </p:cNvSpPr>
          <p:nvPr/>
        </p:nvSpPr>
        <p:spPr bwMode="auto">
          <a:xfrm>
            <a:off x="8289095" y="4167981"/>
            <a:ext cx="1447800" cy="533400"/>
          </a:xfrm>
          <a:custGeom>
            <a:avLst/>
            <a:gdLst>
              <a:gd name="T0" fmla="*/ 0 w 912"/>
              <a:gd name="T1" fmla="*/ 336 h 336"/>
              <a:gd name="T2" fmla="*/ 240 w 912"/>
              <a:gd name="T3" fmla="*/ 336 h 336"/>
              <a:gd name="T4" fmla="*/ 480 w 912"/>
              <a:gd name="T5" fmla="*/ 0 h 336"/>
              <a:gd name="T6" fmla="*/ 672 w 912"/>
              <a:gd name="T7" fmla="*/ 336 h 336"/>
              <a:gd name="T8" fmla="*/ 912 w 912"/>
              <a:gd name="T9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12" h="336">
                <a:moveTo>
                  <a:pt x="0" y="336"/>
                </a:moveTo>
                <a:lnTo>
                  <a:pt x="240" y="336"/>
                </a:lnTo>
                <a:lnTo>
                  <a:pt x="480" y="0"/>
                </a:lnTo>
                <a:lnTo>
                  <a:pt x="672" y="336"/>
                </a:lnTo>
                <a:lnTo>
                  <a:pt x="912" y="336"/>
                </a:lnTo>
              </a:path>
            </a:pathLst>
          </a:cu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Line 21">
            <a:extLst>
              <a:ext uri="{FF2B5EF4-FFF2-40B4-BE49-F238E27FC236}">
                <a16:creationId xmlns:a16="http://schemas.microsoft.com/office/drawing/2014/main" id="{ABDF3082-BD0D-DD4E-B3CE-F89A4D741F9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98870" y="4701381"/>
            <a:ext cx="657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2" name="Line 22">
            <a:extLst>
              <a:ext uri="{FF2B5EF4-FFF2-40B4-BE49-F238E27FC236}">
                <a16:creationId xmlns:a16="http://schemas.microsoft.com/office/drawing/2014/main" id="{4605F46B-4098-9045-AC3C-C6E1D92D03F5}"/>
              </a:ext>
            </a:extLst>
          </p:cNvPr>
          <p:cNvSpPr>
            <a:spLocks noChangeShapeType="1"/>
          </p:cNvSpPr>
          <p:nvPr/>
        </p:nvSpPr>
        <p:spPr bwMode="auto">
          <a:xfrm>
            <a:off x="9471783" y="4701381"/>
            <a:ext cx="61753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3" name="Line 23">
            <a:extLst>
              <a:ext uri="{FF2B5EF4-FFF2-40B4-BE49-F238E27FC236}">
                <a16:creationId xmlns:a16="http://schemas.microsoft.com/office/drawing/2014/main" id="{0E0C7B35-938C-0C40-8C21-1362B083DC02}"/>
              </a:ext>
            </a:extLst>
          </p:cNvPr>
          <p:cNvSpPr>
            <a:spLocks noChangeShapeType="1"/>
          </p:cNvSpPr>
          <p:nvPr/>
        </p:nvSpPr>
        <p:spPr bwMode="auto">
          <a:xfrm>
            <a:off x="8698670" y="4701381"/>
            <a:ext cx="61753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83A68FA3-F89C-BD4F-8860-9D717A2B8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1620" y="5358606"/>
            <a:ext cx="506260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So, we want seismometer response</a:t>
            </a:r>
          </a:p>
          <a:p>
            <a:r>
              <a:rPr lang="en-US" dirty="0">
                <a:solidFill>
                  <a:srgbClr val="0039AC"/>
                </a:solidFill>
              </a:rPr>
              <a:t>to look as much as possible like a</a:t>
            </a:r>
          </a:p>
          <a:p>
            <a:r>
              <a:rPr lang="en-US" dirty="0">
                <a:solidFill>
                  <a:srgbClr val="0039AC"/>
                </a:solidFill>
              </a:rPr>
              <a:t>single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delta-function</a:t>
            </a:r>
            <a:r>
              <a:rPr lang="en-US" dirty="0">
                <a:solidFill>
                  <a:srgbClr val="0039AC"/>
                </a:solidFill>
              </a:rPr>
              <a:t> in time:</a:t>
            </a:r>
          </a:p>
        </p:txBody>
      </p:sp>
      <p:sp>
        <p:nvSpPr>
          <p:cNvPr id="25" name="Line 25">
            <a:extLst>
              <a:ext uri="{FF2B5EF4-FFF2-40B4-BE49-F238E27FC236}">
                <a16:creationId xmlns:a16="http://schemas.microsoft.com/office/drawing/2014/main" id="{E649AFEB-60A3-1243-98D9-9EB356C994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212895" y="6225381"/>
            <a:ext cx="1066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Line 26">
            <a:extLst>
              <a:ext uri="{FF2B5EF4-FFF2-40B4-BE49-F238E27FC236}">
                <a16:creationId xmlns:a16="http://schemas.microsoft.com/office/drawing/2014/main" id="{93F7E66F-B1B9-C543-8250-D8A67C54EF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746295" y="5158581"/>
            <a:ext cx="0" cy="10668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Text Box 27">
            <a:extLst>
              <a:ext uri="{FF2B5EF4-FFF2-40B4-BE49-F238E27FC236}">
                <a16:creationId xmlns:a16="http://schemas.microsoft.com/office/drawing/2014/main" id="{7B0E5644-617B-3446-BB49-28A86BCA9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4033" y="6182519"/>
            <a:ext cx="779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Times New Roman" charset="0"/>
              </a:rPr>
              <a:t>t = </a:t>
            </a:r>
            <a:r>
              <a:rPr lang="en-US">
                <a:latin typeface="Times New Roman" charset="0"/>
              </a:rPr>
              <a:t>0</a:t>
            </a:r>
            <a:endParaRPr lang="en-US"/>
          </a:p>
        </p:txBody>
      </p:sp>
      <p:sp>
        <p:nvSpPr>
          <p:cNvPr id="28" name="Text Box 28">
            <a:extLst>
              <a:ext uri="{FF2B5EF4-FFF2-40B4-BE49-F238E27FC236}">
                <a16:creationId xmlns:a16="http://schemas.microsoft.com/office/drawing/2014/main" id="{2798387C-F6C1-424B-84E7-5768F14AC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4453" y="5539581"/>
            <a:ext cx="660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3600" dirty="0">
                <a:solidFill>
                  <a:srgbClr val="0039AC"/>
                </a:solidFill>
                <a:sym typeface="Symbol" charset="0"/>
              </a:rPr>
              <a:t></a:t>
            </a:r>
            <a:endParaRPr lang="en-US" sz="3600" dirty="0">
              <a:solidFill>
                <a:srgbClr val="0039AC"/>
              </a:solidFill>
            </a:endParaRPr>
          </a:p>
        </p:txBody>
      </p:sp>
      <p:sp>
        <p:nvSpPr>
          <p:cNvPr id="29" name="Line 29">
            <a:extLst>
              <a:ext uri="{FF2B5EF4-FFF2-40B4-BE49-F238E27FC236}">
                <a16:creationId xmlns:a16="http://schemas.microsoft.com/office/drawing/2014/main" id="{574E1102-96C8-6E44-991A-CDAE088B9B0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17895" y="6225381"/>
            <a:ext cx="1066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Line 30">
            <a:extLst>
              <a:ext uri="{FF2B5EF4-FFF2-40B4-BE49-F238E27FC236}">
                <a16:creationId xmlns:a16="http://schemas.microsoft.com/office/drawing/2014/main" id="{890E32BC-2B62-E94E-9056-96E82576CF2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17895" y="5920581"/>
            <a:ext cx="10668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noFill/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1" name="Text Box 31">
            <a:extLst>
              <a:ext uri="{FF2B5EF4-FFF2-40B4-BE49-F238E27FC236}">
                <a16:creationId xmlns:a16="http://schemas.microsoft.com/office/drawing/2014/main" id="{8B4B20B9-96C6-6D4D-80C7-51A3E764C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8895" y="6193631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>
                <a:latin typeface="Symbol" charset="0"/>
                <a:sym typeface="Symbol" charset="0"/>
              </a:rPr>
              <a:t></a:t>
            </a:r>
            <a:endParaRPr lang="en-US"/>
          </a:p>
        </p:txBody>
      </p:sp>
      <p:sp>
        <p:nvSpPr>
          <p:cNvPr id="32" name="Text Box 32">
            <a:extLst>
              <a:ext uri="{FF2B5EF4-FFF2-40B4-BE49-F238E27FC236}">
                <a16:creationId xmlns:a16="http://schemas.microsoft.com/office/drawing/2014/main" id="{67DE698B-2307-7E40-A025-EB979CFE9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2995" y="1920081"/>
            <a:ext cx="417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>
                <a:sym typeface="Symbol" charset="0"/>
              </a:rPr>
              <a:t></a:t>
            </a:r>
            <a:endParaRPr lang="en-US"/>
          </a:p>
        </p:txBody>
      </p:sp>
      <p:sp>
        <p:nvSpPr>
          <p:cNvPr id="33" name="Text Box 33">
            <a:extLst>
              <a:ext uri="{FF2B5EF4-FFF2-40B4-BE49-F238E27FC236}">
                <a16:creationId xmlns:a16="http://schemas.microsoft.com/office/drawing/2014/main" id="{D7D41F05-FBCF-C34C-824F-626A301EF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8095" y="1920081"/>
            <a:ext cx="417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>
                <a:sym typeface="Symbol" charset="0"/>
              </a:rPr>
              <a:t></a:t>
            </a:r>
            <a:endParaRPr lang="en-US"/>
          </a:p>
        </p:txBody>
      </p:sp>
      <p:sp>
        <p:nvSpPr>
          <p:cNvPr id="34" name="Text Box 34">
            <a:extLst>
              <a:ext uri="{FF2B5EF4-FFF2-40B4-BE49-F238E27FC236}">
                <a16:creationId xmlns:a16="http://schemas.microsoft.com/office/drawing/2014/main" id="{D8AF8389-38CE-5F45-AE95-B1B587237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4895" y="4244181"/>
            <a:ext cx="417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>
                <a:sym typeface="Symbol" charset="0"/>
              </a:rPr>
              <a:t></a:t>
            </a:r>
            <a:endParaRPr lang="en-US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8F0258A9-9366-9246-BC0C-B4D8FCEB77D0}"/>
              </a:ext>
            </a:extLst>
          </p:cNvPr>
          <p:cNvSpPr/>
          <p:nvPr/>
        </p:nvSpPr>
        <p:spPr>
          <a:xfrm>
            <a:off x="579140" y="1187729"/>
            <a:ext cx="2158211" cy="448254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39AC"/>
                </a:solidFill>
              </a:rPr>
              <a:t>Two “useful facts” to know about the frequency domain: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(1) A convolution in the time domain is a simple multiplication in frequency domain</a:t>
            </a:r>
          </a:p>
          <a:p>
            <a:pPr algn="ctr"/>
            <a:r>
              <a:rPr lang="en-US" dirty="0">
                <a:solidFill>
                  <a:srgbClr val="0039AC"/>
                </a:solidFill>
              </a:rPr>
              <a:t>(2) A delta-function (or “spike”) in one domain is a sinusoid in the other. A spike at </a:t>
            </a:r>
            <a:r>
              <a:rPr lang="en-US">
                <a:solidFill>
                  <a:srgbClr val="0039AC"/>
                </a:solidFill>
              </a:rPr>
              <a:t>zero is </a:t>
            </a:r>
            <a:r>
              <a:rPr lang="en-US" dirty="0">
                <a:solidFill>
                  <a:srgbClr val="0039AC"/>
                </a:solidFill>
              </a:rPr>
              <a:t>a constant!</a:t>
            </a:r>
          </a:p>
        </p:txBody>
      </p:sp>
    </p:spTree>
    <p:extLst>
      <p:ext uri="{BB962C8B-B14F-4D97-AF65-F5344CB8AC3E}">
        <p14:creationId xmlns:p14="http://schemas.microsoft.com/office/powerpoint/2010/main" val="2056356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3">
            <a:extLst>
              <a:ext uri="{FF2B5EF4-FFF2-40B4-BE49-F238E27FC236}">
                <a16:creationId xmlns:a16="http://schemas.microsoft.com/office/drawing/2014/main" id="{D18F3BB0-56EA-7545-A7D8-E6BD3D372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1868" y="227013"/>
            <a:ext cx="49776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>
                <a:solidFill>
                  <a:srgbClr val="0039AC"/>
                </a:solidFill>
              </a:rPr>
              <a:t>Seismometer response is given by: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D739F92-697A-EE47-8ED8-7E217937F9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6543" y="865188"/>
            <a:ext cx="335280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2" name="Text Box 5">
            <a:extLst>
              <a:ext uri="{FF2B5EF4-FFF2-40B4-BE49-F238E27FC236}">
                <a16:creationId xmlns:a16="http://schemas.microsoft.com/office/drawing/2014/main" id="{97E01094-F141-2E44-B8CF-35FB8A4DD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1868" y="1792288"/>
            <a:ext cx="7760458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where </a:t>
            </a:r>
            <a:r>
              <a:rPr lang="en-US" i="1" dirty="0" err="1">
                <a:latin typeface="Times New Roman" charset="0"/>
              </a:rPr>
              <a:t>i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is current, </a:t>
            </a:r>
            <a:r>
              <a:rPr lang="en-US" i="1" dirty="0">
                <a:latin typeface="Symbol" charset="0"/>
                <a:sym typeface="Symbol" charset="0"/>
              </a:rPr>
              <a:t></a:t>
            </a:r>
            <a:r>
              <a:rPr lang="en-US" i="1" baseline="-25000" dirty="0"/>
              <a:t>0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is </a:t>
            </a:r>
            <a:r>
              <a:rPr lang="ja-JP" altLang="en-US">
                <a:solidFill>
                  <a:srgbClr val="0039AC"/>
                </a:solidFill>
                <a:latin typeface="Arial"/>
              </a:rPr>
              <a:t>“</a:t>
            </a:r>
            <a:r>
              <a:rPr lang="en-US" dirty="0">
                <a:solidFill>
                  <a:srgbClr val="0039AC"/>
                </a:solidFill>
              </a:rPr>
              <a:t>natural frequency</a:t>
            </a:r>
            <a:r>
              <a:rPr lang="ja-JP" altLang="en-US">
                <a:solidFill>
                  <a:srgbClr val="0039AC"/>
                </a:solidFill>
                <a:latin typeface="Arial"/>
              </a:rPr>
              <a:t>”</a:t>
            </a:r>
            <a:r>
              <a:rPr lang="en-US" dirty="0">
                <a:solidFill>
                  <a:srgbClr val="0039AC"/>
                </a:solidFill>
              </a:rPr>
              <a:t> of the</a:t>
            </a:r>
          </a:p>
          <a:p>
            <a:r>
              <a:rPr lang="en-US" dirty="0">
                <a:solidFill>
                  <a:srgbClr val="0039AC"/>
                </a:solidFill>
              </a:rPr>
              <a:t>   spring-mass system oscillation, </a:t>
            </a:r>
            <a:r>
              <a:rPr lang="en-US" i="1" dirty="0">
                <a:latin typeface="Times New Roman" charset="0"/>
              </a:rPr>
              <a:t>K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is electromagnetic </a:t>
            </a:r>
          </a:p>
          <a:p>
            <a:r>
              <a:rPr lang="en-US" dirty="0">
                <a:solidFill>
                  <a:srgbClr val="0039AC"/>
                </a:solidFill>
              </a:rPr>
              <a:t>   resistance to movement of the coil, </a:t>
            </a:r>
            <a:r>
              <a:rPr lang="en-US" i="1" dirty="0">
                <a:latin typeface="Times New Roman" charset="0"/>
              </a:rPr>
              <a:t>R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is electrical </a:t>
            </a:r>
          </a:p>
          <a:p>
            <a:r>
              <a:rPr lang="en-US" dirty="0">
                <a:solidFill>
                  <a:srgbClr val="0039AC"/>
                </a:solidFill>
              </a:rPr>
              <a:t>   resistance to current flow in the coil, &amp;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is movement </a:t>
            </a:r>
          </a:p>
          <a:p>
            <a:r>
              <a:rPr lang="en-US" dirty="0">
                <a:solidFill>
                  <a:srgbClr val="0039AC"/>
                </a:solidFill>
              </a:rPr>
              <a:t>   of the mass relative to the coil.</a:t>
            </a:r>
          </a:p>
          <a:p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The damping factor 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is given by:			</a:t>
            </a:r>
          </a:p>
          <a:p>
            <a:r>
              <a:rPr lang="en-US" dirty="0">
                <a:solidFill>
                  <a:srgbClr val="0039AC"/>
                </a:solidFill>
              </a:rPr>
              <a:t>    where </a:t>
            </a:r>
            <a:r>
              <a:rPr lang="en-US" i="1" dirty="0">
                <a:latin typeface="Symbol" charset="0"/>
                <a:sym typeface="Symbol" charset="0"/>
              </a:rPr>
              <a:t>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is the mechanical </a:t>
            </a:r>
          </a:p>
          <a:p>
            <a:r>
              <a:rPr lang="en-US" dirty="0">
                <a:solidFill>
                  <a:srgbClr val="0039AC"/>
                </a:solidFill>
              </a:rPr>
              <a:t>    damping coefficient.</a:t>
            </a:r>
          </a:p>
          <a:p>
            <a:endParaRPr lang="en-US" dirty="0"/>
          </a:p>
          <a:p>
            <a:r>
              <a:rPr lang="en-US" dirty="0">
                <a:solidFill>
                  <a:srgbClr val="0039AC"/>
                </a:solidFill>
              </a:rPr>
              <a:t>Hence we choose </a:t>
            </a:r>
            <a:r>
              <a:rPr lang="en-US" i="1" dirty="0">
                <a:latin typeface="Times New Roman" charset="0"/>
              </a:rPr>
              <a:t>K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and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latin typeface="Times New Roman" charset="0"/>
              </a:rPr>
              <a:t>R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to give a time response that</a:t>
            </a:r>
          </a:p>
          <a:p>
            <a:r>
              <a:rPr lang="en-US" dirty="0">
                <a:solidFill>
                  <a:srgbClr val="0039AC"/>
                </a:solidFill>
              </a:rPr>
              <a:t>looks as much as possible like a delta-function (= a flat</a:t>
            </a:r>
          </a:p>
          <a:p>
            <a:r>
              <a:rPr lang="en-US" dirty="0">
                <a:solidFill>
                  <a:srgbClr val="0039AC"/>
                </a:solidFill>
              </a:rPr>
              <a:t>frequency response):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ACE980E-344D-BF44-8AF8-AE688C9D2F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2143" y="3846513"/>
            <a:ext cx="19812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:mc="http://schemas.openxmlformats.org/markup-compatibility/2006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:mc="http://schemas.openxmlformats.org/markup-compatibility/2006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:mc="http://schemas.openxmlformats.org/markup-compatibility/2006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6686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18DC3E8-7A82-A144-8320-942FFCDD8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150" y="1383139"/>
            <a:ext cx="7518400" cy="377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Freeform 9">
            <a:extLst>
              <a:ext uri="{FF2B5EF4-FFF2-40B4-BE49-F238E27FC236}">
                <a16:creationId xmlns:a16="http://schemas.microsoft.com/office/drawing/2014/main" id="{5FF74C73-2409-1946-9F90-AA7B6E6524A7}"/>
              </a:ext>
            </a:extLst>
          </p:cNvPr>
          <p:cNvSpPr>
            <a:spLocks/>
          </p:cNvSpPr>
          <p:nvPr/>
        </p:nvSpPr>
        <p:spPr bwMode="auto">
          <a:xfrm>
            <a:off x="2495550" y="1703814"/>
            <a:ext cx="5359400" cy="2962275"/>
          </a:xfrm>
          <a:custGeom>
            <a:avLst/>
            <a:gdLst>
              <a:gd name="T0" fmla="*/ 0 w 3376"/>
              <a:gd name="T1" fmla="*/ 1766 h 1866"/>
              <a:gd name="T2" fmla="*/ 77 w 3376"/>
              <a:gd name="T3" fmla="*/ 940 h 1866"/>
              <a:gd name="T4" fmla="*/ 145 w 3376"/>
              <a:gd name="T5" fmla="*/ 463 h 1866"/>
              <a:gd name="T6" fmla="*/ 238 w 3376"/>
              <a:gd name="T7" fmla="*/ 146 h 1866"/>
              <a:gd name="T8" fmla="*/ 313 w 3376"/>
              <a:gd name="T9" fmla="*/ 47 h 1866"/>
              <a:gd name="T10" fmla="*/ 443 w 3376"/>
              <a:gd name="T11" fmla="*/ 72 h 1866"/>
              <a:gd name="T12" fmla="*/ 691 w 3376"/>
              <a:gd name="T13" fmla="*/ 481 h 1866"/>
              <a:gd name="T14" fmla="*/ 914 w 3376"/>
              <a:gd name="T15" fmla="*/ 891 h 1866"/>
              <a:gd name="T16" fmla="*/ 1119 w 3376"/>
              <a:gd name="T17" fmla="*/ 1207 h 1866"/>
              <a:gd name="T18" fmla="*/ 1417 w 3376"/>
              <a:gd name="T19" fmla="*/ 1486 h 1866"/>
              <a:gd name="T20" fmla="*/ 1764 w 3376"/>
              <a:gd name="T21" fmla="*/ 1691 h 1866"/>
              <a:gd name="T22" fmla="*/ 2223 w 3376"/>
              <a:gd name="T23" fmla="*/ 1790 h 1866"/>
              <a:gd name="T24" fmla="*/ 2942 w 3376"/>
              <a:gd name="T25" fmla="*/ 1858 h 1866"/>
              <a:gd name="T26" fmla="*/ 3376 w 3376"/>
              <a:gd name="T27" fmla="*/ 1839 h 18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376" h="1866">
                <a:moveTo>
                  <a:pt x="0" y="1766"/>
                </a:moveTo>
                <a:cubicBezTo>
                  <a:pt x="26" y="1461"/>
                  <a:pt x="53" y="1157"/>
                  <a:pt x="77" y="940"/>
                </a:cubicBezTo>
                <a:cubicBezTo>
                  <a:pt x="101" y="723"/>
                  <a:pt x="118" y="595"/>
                  <a:pt x="145" y="463"/>
                </a:cubicBezTo>
                <a:cubicBezTo>
                  <a:pt x="172" y="331"/>
                  <a:pt x="210" y="215"/>
                  <a:pt x="238" y="146"/>
                </a:cubicBezTo>
                <a:cubicBezTo>
                  <a:pt x="266" y="77"/>
                  <a:pt x="279" y="59"/>
                  <a:pt x="313" y="47"/>
                </a:cubicBezTo>
                <a:cubicBezTo>
                  <a:pt x="347" y="35"/>
                  <a:pt x="380" y="0"/>
                  <a:pt x="443" y="72"/>
                </a:cubicBezTo>
                <a:cubicBezTo>
                  <a:pt x="506" y="144"/>
                  <a:pt x="612" y="344"/>
                  <a:pt x="691" y="481"/>
                </a:cubicBezTo>
                <a:cubicBezTo>
                  <a:pt x="770" y="618"/>
                  <a:pt x="843" y="770"/>
                  <a:pt x="914" y="891"/>
                </a:cubicBezTo>
                <a:cubicBezTo>
                  <a:pt x="985" y="1012"/>
                  <a:pt x="1035" y="1108"/>
                  <a:pt x="1119" y="1207"/>
                </a:cubicBezTo>
                <a:cubicBezTo>
                  <a:pt x="1203" y="1306"/>
                  <a:pt x="1310" y="1405"/>
                  <a:pt x="1417" y="1486"/>
                </a:cubicBezTo>
                <a:cubicBezTo>
                  <a:pt x="1524" y="1567"/>
                  <a:pt x="1630" y="1640"/>
                  <a:pt x="1764" y="1691"/>
                </a:cubicBezTo>
                <a:cubicBezTo>
                  <a:pt x="1898" y="1742"/>
                  <a:pt x="2027" y="1762"/>
                  <a:pt x="2223" y="1790"/>
                </a:cubicBezTo>
                <a:cubicBezTo>
                  <a:pt x="2419" y="1818"/>
                  <a:pt x="2750" y="1850"/>
                  <a:pt x="2942" y="1858"/>
                </a:cubicBezTo>
                <a:cubicBezTo>
                  <a:pt x="3134" y="1866"/>
                  <a:pt x="3302" y="1841"/>
                  <a:pt x="3376" y="1839"/>
                </a:cubicBezTo>
              </a:path>
            </a:pathLst>
          </a:custGeom>
          <a:noFill/>
          <a:ln w="508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5EF64D0A-A412-4741-B698-AC9F871D9C0A}"/>
              </a:ext>
            </a:extLst>
          </p:cNvPr>
          <p:cNvSpPr>
            <a:spLocks/>
          </p:cNvSpPr>
          <p:nvPr/>
        </p:nvSpPr>
        <p:spPr bwMode="auto">
          <a:xfrm>
            <a:off x="2495550" y="3573889"/>
            <a:ext cx="6610350" cy="1030288"/>
          </a:xfrm>
          <a:custGeom>
            <a:avLst/>
            <a:gdLst>
              <a:gd name="T0" fmla="*/ 0 w 4164"/>
              <a:gd name="T1" fmla="*/ 588 h 649"/>
              <a:gd name="T2" fmla="*/ 89 w 4164"/>
              <a:gd name="T3" fmla="*/ 327 h 649"/>
              <a:gd name="T4" fmla="*/ 189 w 4164"/>
              <a:gd name="T5" fmla="*/ 153 h 649"/>
              <a:gd name="T6" fmla="*/ 449 w 4164"/>
              <a:gd name="T7" fmla="*/ 10 h 649"/>
              <a:gd name="T8" fmla="*/ 989 w 4164"/>
              <a:gd name="T9" fmla="*/ 91 h 649"/>
              <a:gd name="T10" fmla="*/ 1876 w 4164"/>
              <a:gd name="T11" fmla="*/ 351 h 649"/>
              <a:gd name="T12" fmla="*/ 3172 w 4164"/>
              <a:gd name="T13" fmla="*/ 562 h 649"/>
              <a:gd name="T14" fmla="*/ 4164 w 4164"/>
              <a:gd name="T15" fmla="*/ 649 h 6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64" h="649">
                <a:moveTo>
                  <a:pt x="0" y="588"/>
                </a:moveTo>
                <a:cubicBezTo>
                  <a:pt x="29" y="493"/>
                  <a:pt x="58" y="399"/>
                  <a:pt x="89" y="327"/>
                </a:cubicBezTo>
                <a:cubicBezTo>
                  <a:pt x="120" y="255"/>
                  <a:pt x="129" y="206"/>
                  <a:pt x="189" y="153"/>
                </a:cubicBezTo>
                <a:cubicBezTo>
                  <a:pt x="249" y="100"/>
                  <a:pt x="316" y="20"/>
                  <a:pt x="449" y="10"/>
                </a:cubicBezTo>
                <a:cubicBezTo>
                  <a:pt x="582" y="0"/>
                  <a:pt x="751" y="34"/>
                  <a:pt x="989" y="91"/>
                </a:cubicBezTo>
                <a:cubicBezTo>
                  <a:pt x="1227" y="148"/>
                  <a:pt x="1512" y="273"/>
                  <a:pt x="1876" y="351"/>
                </a:cubicBezTo>
                <a:cubicBezTo>
                  <a:pt x="2240" y="429"/>
                  <a:pt x="2791" y="512"/>
                  <a:pt x="3172" y="562"/>
                </a:cubicBezTo>
                <a:cubicBezTo>
                  <a:pt x="3553" y="612"/>
                  <a:pt x="3858" y="630"/>
                  <a:pt x="4164" y="649"/>
                </a:cubicBezTo>
              </a:path>
            </a:pathLst>
          </a:custGeom>
          <a:noFill/>
          <a:ln w="50800">
            <a:solidFill>
              <a:srgbClr val="0039AC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8E24435D-6F34-B745-8D73-E51520D28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0350" y="405239"/>
            <a:ext cx="637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This corresponds to </a:t>
            </a:r>
            <a:r>
              <a:rPr lang="en-US" i="1" dirty="0">
                <a:latin typeface="Symbol" charset="0"/>
                <a:sym typeface="Symbol" charset="0"/>
              </a:rPr>
              <a:t></a:t>
            </a:r>
            <a:r>
              <a:rPr lang="en-US" baseline="-25000" dirty="0">
                <a:latin typeface="Times New Roman"/>
                <a:cs typeface="Times New Roman"/>
              </a:rPr>
              <a:t>0</a:t>
            </a:r>
            <a:r>
              <a:rPr lang="en-US" dirty="0">
                <a:latin typeface="Times New Roman"/>
                <a:cs typeface="Times New Roman"/>
              </a:rPr>
              <a:t>/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Times New Roman"/>
              </a:rPr>
              <a:t>= 1</a:t>
            </a:r>
            <a:r>
              <a:rPr lang="en-US" dirty="0">
                <a:solidFill>
                  <a:srgbClr val="0039AC"/>
                </a:solidFill>
              </a:rPr>
              <a:t>: Critical damping</a:t>
            </a: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116A4980-F8B0-A843-9EDA-3B98A0C16017}"/>
              </a:ext>
            </a:extLst>
          </p:cNvPr>
          <p:cNvSpPr>
            <a:spLocks/>
          </p:cNvSpPr>
          <p:nvPr/>
        </p:nvSpPr>
        <p:spPr bwMode="auto">
          <a:xfrm>
            <a:off x="2495550" y="1016427"/>
            <a:ext cx="7734300" cy="4346575"/>
          </a:xfrm>
          <a:custGeom>
            <a:avLst/>
            <a:gdLst>
              <a:gd name="T0" fmla="*/ 0 w 4872"/>
              <a:gd name="T1" fmla="*/ 2151 h 2738"/>
              <a:gd name="T2" fmla="*/ 41 w 4872"/>
              <a:gd name="T3" fmla="*/ 1236 h 2738"/>
              <a:gd name="T4" fmla="*/ 123 w 4872"/>
              <a:gd name="T5" fmla="*/ 569 h 2738"/>
              <a:gd name="T6" fmla="*/ 211 w 4872"/>
              <a:gd name="T7" fmla="*/ 115 h 2738"/>
              <a:gd name="T8" fmla="*/ 343 w 4872"/>
              <a:gd name="T9" fmla="*/ 14 h 2738"/>
              <a:gd name="T10" fmla="*/ 501 w 4872"/>
              <a:gd name="T11" fmla="*/ 197 h 2738"/>
              <a:gd name="T12" fmla="*/ 690 w 4872"/>
              <a:gd name="T13" fmla="*/ 966 h 2738"/>
              <a:gd name="T14" fmla="*/ 973 w 4872"/>
              <a:gd name="T15" fmla="*/ 1974 h 2738"/>
              <a:gd name="T16" fmla="*/ 1212 w 4872"/>
              <a:gd name="T17" fmla="*/ 2534 h 2738"/>
              <a:gd name="T18" fmla="*/ 1735 w 4872"/>
              <a:gd name="T19" fmla="*/ 2736 h 2738"/>
              <a:gd name="T20" fmla="*/ 2466 w 4872"/>
              <a:gd name="T21" fmla="*/ 2522 h 2738"/>
              <a:gd name="T22" fmla="*/ 2983 w 4872"/>
              <a:gd name="T23" fmla="*/ 2163 h 2738"/>
              <a:gd name="T24" fmla="*/ 3373 w 4872"/>
              <a:gd name="T25" fmla="*/ 1986 h 2738"/>
              <a:gd name="T26" fmla="*/ 4161 w 4872"/>
              <a:gd name="T27" fmla="*/ 2188 h 2738"/>
              <a:gd name="T28" fmla="*/ 4872 w 4872"/>
              <a:gd name="T29" fmla="*/ 2396 h 2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872" h="2738">
                <a:moveTo>
                  <a:pt x="0" y="2151"/>
                </a:moveTo>
                <a:cubicBezTo>
                  <a:pt x="10" y="1825"/>
                  <a:pt x="20" y="1500"/>
                  <a:pt x="41" y="1236"/>
                </a:cubicBezTo>
                <a:cubicBezTo>
                  <a:pt x="62" y="972"/>
                  <a:pt x="95" y="756"/>
                  <a:pt x="123" y="569"/>
                </a:cubicBezTo>
                <a:cubicBezTo>
                  <a:pt x="151" y="382"/>
                  <a:pt x="174" y="207"/>
                  <a:pt x="211" y="115"/>
                </a:cubicBezTo>
                <a:cubicBezTo>
                  <a:pt x="248" y="23"/>
                  <a:pt x="295" y="0"/>
                  <a:pt x="343" y="14"/>
                </a:cubicBezTo>
                <a:cubicBezTo>
                  <a:pt x="391" y="28"/>
                  <a:pt x="443" y="38"/>
                  <a:pt x="501" y="197"/>
                </a:cubicBezTo>
                <a:cubicBezTo>
                  <a:pt x="559" y="356"/>
                  <a:pt x="611" y="670"/>
                  <a:pt x="690" y="966"/>
                </a:cubicBezTo>
                <a:cubicBezTo>
                  <a:pt x="769" y="1262"/>
                  <a:pt x="886" y="1713"/>
                  <a:pt x="973" y="1974"/>
                </a:cubicBezTo>
                <a:cubicBezTo>
                  <a:pt x="1060" y="2235"/>
                  <a:pt x="1085" y="2407"/>
                  <a:pt x="1212" y="2534"/>
                </a:cubicBezTo>
                <a:cubicBezTo>
                  <a:pt x="1339" y="2661"/>
                  <a:pt x="1526" y="2738"/>
                  <a:pt x="1735" y="2736"/>
                </a:cubicBezTo>
                <a:cubicBezTo>
                  <a:pt x="1944" y="2734"/>
                  <a:pt x="2258" y="2617"/>
                  <a:pt x="2466" y="2522"/>
                </a:cubicBezTo>
                <a:cubicBezTo>
                  <a:pt x="2674" y="2427"/>
                  <a:pt x="2832" y="2252"/>
                  <a:pt x="2983" y="2163"/>
                </a:cubicBezTo>
                <a:cubicBezTo>
                  <a:pt x="3134" y="2074"/>
                  <a:pt x="3177" y="1982"/>
                  <a:pt x="3373" y="1986"/>
                </a:cubicBezTo>
                <a:cubicBezTo>
                  <a:pt x="3569" y="1990"/>
                  <a:pt x="3911" y="2120"/>
                  <a:pt x="4161" y="2188"/>
                </a:cubicBezTo>
                <a:cubicBezTo>
                  <a:pt x="4411" y="2256"/>
                  <a:pt x="4641" y="2326"/>
                  <a:pt x="4872" y="2396"/>
                </a:cubicBezTo>
              </a:path>
            </a:pathLst>
          </a:custGeom>
          <a:noFill/>
          <a:ln w="50800">
            <a:solidFill>
              <a:srgbClr val="0CE321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B80BF18B-A02F-7E47-894D-858160350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2310" y="2678539"/>
            <a:ext cx="2571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FF3300"/>
                </a:solidFill>
              </a:rPr>
              <a:t>Critically Damped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32389902-AE81-B44A-8BB9-927CA75D5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0" y="3638729"/>
            <a:ext cx="196560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Overdamped</a:t>
            </a: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6F8B8038-B1E0-E041-A23A-D6145B022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7550" y="1078339"/>
            <a:ext cx="211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>
                <a:solidFill>
                  <a:srgbClr val="0CE321"/>
                </a:solidFill>
              </a:rPr>
              <a:t>Underdamped</a:t>
            </a:r>
          </a:p>
        </p:txBody>
      </p:sp>
      <p:sp>
        <p:nvSpPr>
          <p:cNvPr id="17" name="Text Box 11">
            <a:extLst>
              <a:ext uri="{FF2B5EF4-FFF2-40B4-BE49-F238E27FC236}">
                <a16:creationId xmlns:a16="http://schemas.microsoft.com/office/drawing/2014/main" id="{D379763A-04CE-8F42-A7ED-2F309EE2A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0022" y="5621764"/>
            <a:ext cx="699317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Seismometers typically are designed to be slightly</a:t>
            </a:r>
          </a:p>
          <a:p>
            <a:pPr algn="ctr"/>
            <a:r>
              <a:rPr lang="en-US" dirty="0" err="1">
                <a:solidFill>
                  <a:srgbClr val="0039AC"/>
                </a:solidFill>
              </a:rPr>
              <a:t>overdamped</a:t>
            </a:r>
            <a:r>
              <a:rPr lang="en-US" dirty="0">
                <a:solidFill>
                  <a:srgbClr val="0039AC"/>
                </a:solidFill>
              </a:rPr>
              <a:t> (</a:t>
            </a:r>
            <a:r>
              <a:rPr lang="en-US" i="1" dirty="0">
                <a:latin typeface="Symbol" charset="0"/>
                <a:sym typeface="Symbol" charset="0"/>
              </a:rPr>
              <a:t></a:t>
            </a:r>
            <a:r>
              <a:rPr lang="en-US" baseline="-25000" dirty="0">
                <a:latin typeface="Times New Roman"/>
                <a:cs typeface="Times New Roman"/>
              </a:rPr>
              <a:t>0</a:t>
            </a:r>
            <a:r>
              <a:rPr lang="en-US" dirty="0">
                <a:latin typeface="Times New Roman"/>
                <a:cs typeface="Times New Roman"/>
              </a:rPr>
              <a:t>/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Times New Roman"/>
              </a:rPr>
              <a:t>= 0.7</a:t>
            </a:r>
            <a:r>
              <a:rPr lang="en-US" dirty="0">
                <a:solidFill>
                  <a:srgbClr val="0039AC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568218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7EFFE71F-435D-C843-97A9-D4DE90A6BA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380207"/>
            <a:ext cx="7518400" cy="377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6" name="Freeform 25">
            <a:extLst>
              <a:ext uri="{FF2B5EF4-FFF2-40B4-BE49-F238E27FC236}">
                <a16:creationId xmlns:a16="http://schemas.microsoft.com/office/drawing/2014/main" id="{16BC8428-6880-334B-BB7B-D3AB03E6824B}"/>
              </a:ext>
            </a:extLst>
          </p:cNvPr>
          <p:cNvSpPr>
            <a:spLocks/>
          </p:cNvSpPr>
          <p:nvPr/>
        </p:nvSpPr>
        <p:spPr bwMode="auto">
          <a:xfrm>
            <a:off x="2552700" y="700882"/>
            <a:ext cx="5359400" cy="2962275"/>
          </a:xfrm>
          <a:custGeom>
            <a:avLst/>
            <a:gdLst>
              <a:gd name="T0" fmla="*/ 0 w 3376"/>
              <a:gd name="T1" fmla="*/ 1766 h 1866"/>
              <a:gd name="T2" fmla="*/ 77 w 3376"/>
              <a:gd name="T3" fmla="*/ 940 h 1866"/>
              <a:gd name="T4" fmla="*/ 145 w 3376"/>
              <a:gd name="T5" fmla="*/ 463 h 1866"/>
              <a:gd name="T6" fmla="*/ 238 w 3376"/>
              <a:gd name="T7" fmla="*/ 146 h 1866"/>
              <a:gd name="T8" fmla="*/ 313 w 3376"/>
              <a:gd name="T9" fmla="*/ 47 h 1866"/>
              <a:gd name="T10" fmla="*/ 443 w 3376"/>
              <a:gd name="T11" fmla="*/ 72 h 1866"/>
              <a:gd name="T12" fmla="*/ 691 w 3376"/>
              <a:gd name="T13" fmla="*/ 481 h 1866"/>
              <a:gd name="T14" fmla="*/ 914 w 3376"/>
              <a:gd name="T15" fmla="*/ 891 h 1866"/>
              <a:gd name="T16" fmla="*/ 1119 w 3376"/>
              <a:gd name="T17" fmla="*/ 1207 h 1866"/>
              <a:gd name="T18" fmla="*/ 1417 w 3376"/>
              <a:gd name="T19" fmla="*/ 1486 h 1866"/>
              <a:gd name="T20" fmla="*/ 1764 w 3376"/>
              <a:gd name="T21" fmla="*/ 1691 h 1866"/>
              <a:gd name="T22" fmla="*/ 2223 w 3376"/>
              <a:gd name="T23" fmla="*/ 1790 h 1866"/>
              <a:gd name="T24" fmla="*/ 2942 w 3376"/>
              <a:gd name="T25" fmla="*/ 1858 h 1866"/>
              <a:gd name="T26" fmla="*/ 3376 w 3376"/>
              <a:gd name="T27" fmla="*/ 1839 h 18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376" h="1866">
                <a:moveTo>
                  <a:pt x="0" y="1766"/>
                </a:moveTo>
                <a:cubicBezTo>
                  <a:pt x="26" y="1461"/>
                  <a:pt x="53" y="1157"/>
                  <a:pt x="77" y="940"/>
                </a:cubicBezTo>
                <a:cubicBezTo>
                  <a:pt x="101" y="723"/>
                  <a:pt x="118" y="595"/>
                  <a:pt x="145" y="463"/>
                </a:cubicBezTo>
                <a:cubicBezTo>
                  <a:pt x="172" y="331"/>
                  <a:pt x="210" y="215"/>
                  <a:pt x="238" y="146"/>
                </a:cubicBezTo>
                <a:cubicBezTo>
                  <a:pt x="266" y="77"/>
                  <a:pt x="279" y="59"/>
                  <a:pt x="313" y="47"/>
                </a:cubicBezTo>
                <a:cubicBezTo>
                  <a:pt x="347" y="35"/>
                  <a:pt x="380" y="0"/>
                  <a:pt x="443" y="72"/>
                </a:cubicBezTo>
                <a:cubicBezTo>
                  <a:pt x="506" y="144"/>
                  <a:pt x="612" y="344"/>
                  <a:pt x="691" y="481"/>
                </a:cubicBezTo>
                <a:cubicBezTo>
                  <a:pt x="770" y="618"/>
                  <a:pt x="843" y="770"/>
                  <a:pt x="914" y="891"/>
                </a:cubicBezTo>
                <a:cubicBezTo>
                  <a:pt x="985" y="1012"/>
                  <a:pt x="1035" y="1108"/>
                  <a:pt x="1119" y="1207"/>
                </a:cubicBezTo>
                <a:cubicBezTo>
                  <a:pt x="1203" y="1306"/>
                  <a:pt x="1310" y="1405"/>
                  <a:pt x="1417" y="1486"/>
                </a:cubicBezTo>
                <a:cubicBezTo>
                  <a:pt x="1524" y="1567"/>
                  <a:pt x="1630" y="1640"/>
                  <a:pt x="1764" y="1691"/>
                </a:cubicBezTo>
                <a:cubicBezTo>
                  <a:pt x="1898" y="1742"/>
                  <a:pt x="2027" y="1762"/>
                  <a:pt x="2223" y="1790"/>
                </a:cubicBezTo>
                <a:cubicBezTo>
                  <a:pt x="2419" y="1818"/>
                  <a:pt x="2750" y="1850"/>
                  <a:pt x="2942" y="1858"/>
                </a:cubicBezTo>
                <a:cubicBezTo>
                  <a:pt x="3134" y="1866"/>
                  <a:pt x="3302" y="1841"/>
                  <a:pt x="3376" y="1839"/>
                </a:cubicBezTo>
              </a:path>
            </a:pathLst>
          </a:custGeom>
          <a:noFill/>
          <a:ln w="508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Text Box 5">
            <a:extLst>
              <a:ext uri="{FF2B5EF4-FFF2-40B4-BE49-F238E27FC236}">
                <a16:creationId xmlns:a16="http://schemas.microsoft.com/office/drawing/2014/main" id="{879E03AB-6DE4-6745-B9DA-80C668F3E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3780" y="1624489"/>
            <a:ext cx="3284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FF3300"/>
                </a:solidFill>
              </a:rPr>
              <a:t>Seismometer Damping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5853F31-F2F5-EF43-A300-6606EE3B6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2900" y="4661694"/>
            <a:ext cx="2209800" cy="1600200"/>
          </a:xfrm>
          <a:prstGeom prst="rect">
            <a:avLst/>
          </a:prstGeom>
          <a:solidFill>
            <a:srgbClr val="BFC56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AutoShape 7">
            <a:extLst>
              <a:ext uri="{FF2B5EF4-FFF2-40B4-BE49-F238E27FC236}">
                <a16:creationId xmlns:a16="http://schemas.microsoft.com/office/drawing/2014/main" id="{CB42158E-CE54-5445-A174-35F82D9BDA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7300" y="5499894"/>
            <a:ext cx="457200" cy="304800"/>
          </a:xfrm>
          <a:prstGeom prst="cloudCallout">
            <a:avLst>
              <a:gd name="adj1" fmla="val -9375"/>
              <a:gd name="adj2" fmla="val 8073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30" name="AutoShape 8">
            <a:extLst>
              <a:ext uri="{FF2B5EF4-FFF2-40B4-BE49-F238E27FC236}">
                <a16:creationId xmlns:a16="http://schemas.microsoft.com/office/drawing/2014/main" id="{33D40E76-AE25-A345-9215-D6E5D6D5C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1600" y="4509294"/>
            <a:ext cx="115888" cy="187325"/>
          </a:xfrm>
          <a:prstGeom prst="can">
            <a:avLst>
              <a:gd name="adj" fmla="val 40411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 eaLnBrk="0" hangingPunct="0"/>
            <a:endParaRPr lang="en-US">
              <a:cs typeface="ＭＳ Ｐゴシック" charset="0"/>
            </a:endParaRPr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E1E32DA4-F2B2-6647-975E-70365E61778D}"/>
              </a:ext>
            </a:extLst>
          </p:cNvPr>
          <p:cNvSpPr>
            <a:spLocks/>
          </p:cNvSpPr>
          <p:nvPr/>
        </p:nvSpPr>
        <p:spPr bwMode="auto">
          <a:xfrm>
            <a:off x="2552700" y="2004219"/>
            <a:ext cx="1181100" cy="2671763"/>
          </a:xfrm>
          <a:custGeom>
            <a:avLst/>
            <a:gdLst>
              <a:gd name="T0" fmla="*/ 0 w 744"/>
              <a:gd name="T1" fmla="*/ 1050 h 1683"/>
              <a:gd name="T2" fmla="*/ 33 w 744"/>
              <a:gd name="T3" fmla="*/ 625 h 1683"/>
              <a:gd name="T4" fmla="*/ 71 w 744"/>
              <a:gd name="T5" fmla="*/ 148 h 1683"/>
              <a:gd name="T6" fmla="*/ 122 w 744"/>
              <a:gd name="T7" fmla="*/ 148 h 1683"/>
              <a:gd name="T8" fmla="*/ 179 w 744"/>
              <a:gd name="T9" fmla="*/ 1037 h 1683"/>
              <a:gd name="T10" fmla="*/ 204 w 744"/>
              <a:gd name="T11" fmla="*/ 1437 h 1683"/>
              <a:gd name="T12" fmla="*/ 261 w 744"/>
              <a:gd name="T13" fmla="*/ 1641 h 1683"/>
              <a:gd name="T14" fmla="*/ 325 w 744"/>
              <a:gd name="T15" fmla="*/ 1183 h 1683"/>
              <a:gd name="T16" fmla="*/ 369 w 744"/>
              <a:gd name="T17" fmla="*/ 548 h 1683"/>
              <a:gd name="T18" fmla="*/ 439 w 744"/>
              <a:gd name="T19" fmla="*/ 561 h 1683"/>
              <a:gd name="T20" fmla="*/ 483 w 744"/>
              <a:gd name="T21" fmla="*/ 1025 h 1683"/>
              <a:gd name="T22" fmla="*/ 509 w 744"/>
              <a:gd name="T23" fmla="*/ 1241 h 1683"/>
              <a:gd name="T24" fmla="*/ 566 w 744"/>
              <a:gd name="T25" fmla="*/ 1272 h 1683"/>
              <a:gd name="T26" fmla="*/ 604 w 744"/>
              <a:gd name="T27" fmla="*/ 1025 h 1683"/>
              <a:gd name="T28" fmla="*/ 636 w 744"/>
              <a:gd name="T29" fmla="*/ 948 h 1683"/>
              <a:gd name="T30" fmla="*/ 680 w 744"/>
              <a:gd name="T31" fmla="*/ 1037 h 1683"/>
              <a:gd name="T32" fmla="*/ 699 w 744"/>
              <a:gd name="T33" fmla="*/ 1133 h 1683"/>
              <a:gd name="T34" fmla="*/ 737 w 744"/>
              <a:gd name="T35" fmla="*/ 1126 h 1683"/>
              <a:gd name="T36" fmla="*/ 744 w 744"/>
              <a:gd name="T37" fmla="*/ 1037 h 1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44" h="1683">
                <a:moveTo>
                  <a:pt x="0" y="1050"/>
                </a:moveTo>
                <a:cubicBezTo>
                  <a:pt x="10" y="912"/>
                  <a:pt x="21" y="775"/>
                  <a:pt x="33" y="625"/>
                </a:cubicBezTo>
                <a:cubicBezTo>
                  <a:pt x="45" y="475"/>
                  <a:pt x="56" y="227"/>
                  <a:pt x="71" y="148"/>
                </a:cubicBezTo>
                <a:cubicBezTo>
                  <a:pt x="86" y="69"/>
                  <a:pt x="104" y="0"/>
                  <a:pt x="122" y="148"/>
                </a:cubicBezTo>
                <a:cubicBezTo>
                  <a:pt x="140" y="296"/>
                  <a:pt x="165" y="822"/>
                  <a:pt x="179" y="1037"/>
                </a:cubicBezTo>
                <a:cubicBezTo>
                  <a:pt x="193" y="1252"/>
                  <a:pt x="190" y="1336"/>
                  <a:pt x="204" y="1437"/>
                </a:cubicBezTo>
                <a:cubicBezTo>
                  <a:pt x="218" y="1538"/>
                  <a:pt x="241" y="1683"/>
                  <a:pt x="261" y="1641"/>
                </a:cubicBezTo>
                <a:cubicBezTo>
                  <a:pt x="281" y="1599"/>
                  <a:pt x="307" y="1365"/>
                  <a:pt x="325" y="1183"/>
                </a:cubicBezTo>
                <a:cubicBezTo>
                  <a:pt x="343" y="1001"/>
                  <a:pt x="350" y="652"/>
                  <a:pt x="369" y="548"/>
                </a:cubicBezTo>
                <a:cubicBezTo>
                  <a:pt x="388" y="444"/>
                  <a:pt x="420" y="482"/>
                  <a:pt x="439" y="561"/>
                </a:cubicBezTo>
                <a:cubicBezTo>
                  <a:pt x="458" y="640"/>
                  <a:pt x="471" y="912"/>
                  <a:pt x="483" y="1025"/>
                </a:cubicBezTo>
                <a:cubicBezTo>
                  <a:pt x="495" y="1138"/>
                  <a:pt x="495" y="1200"/>
                  <a:pt x="509" y="1241"/>
                </a:cubicBezTo>
                <a:cubicBezTo>
                  <a:pt x="523" y="1282"/>
                  <a:pt x="550" y="1308"/>
                  <a:pt x="566" y="1272"/>
                </a:cubicBezTo>
                <a:cubicBezTo>
                  <a:pt x="582" y="1236"/>
                  <a:pt x="592" y="1079"/>
                  <a:pt x="604" y="1025"/>
                </a:cubicBezTo>
                <a:cubicBezTo>
                  <a:pt x="616" y="971"/>
                  <a:pt x="623" y="946"/>
                  <a:pt x="636" y="948"/>
                </a:cubicBezTo>
                <a:cubicBezTo>
                  <a:pt x="649" y="950"/>
                  <a:pt x="670" y="1006"/>
                  <a:pt x="680" y="1037"/>
                </a:cubicBezTo>
                <a:cubicBezTo>
                  <a:pt x="690" y="1068"/>
                  <a:pt x="690" y="1118"/>
                  <a:pt x="699" y="1133"/>
                </a:cubicBezTo>
                <a:cubicBezTo>
                  <a:pt x="708" y="1148"/>
                  <a:pt x="730" y="1142"/>
                  <a:pt x="737" y="1126"/>
                </a:cubicBezTo>
                <a:cubicBezTo>
                  <a:pt x="744" y="1110"/>
                  <a:pt x="743" y="1052"/>
                  <a:pt x="744" y="1037"/>
                </a:cubicBezTo>
              </a:path>
            </a:pathLst>
          </a:custGeom>
          <a:noFill/>
          <a:ln w="38100">
            <a:solidFill>
              <a:srgbClr val="0039AC"/>
            </a:solidFill>
            <a:round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2" name="Text Box 10">
            <a:extLst>
              <a:ext uri="{FF2B5EF4-FFF2-40B4-BE49-F238E27FC236}">
                <a16:creationId xmlns:a16="http://schemas.microsoft.com/office/drawing/2014/main" id="{4A45C009-EF8B-FC4E-938B-C9C5A90B0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0025" y="2375694"/>
            <a:ext cx="242726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Source Function</a:t>
            </a:r>
          </a:p>
        </p:txBody>
      </p:sp>
      <p:sp>
        <p:nvSpPr>
          <p:cNvPr id="33" name="Text Box 11">
            <a:extLst>
              <a:ext uri="{FF2B5EF4-FFF2-40B4-BE49-F238E27FC236}">
                <a16:creationId xmlns:a16="http://schemas.microsoft.com/office/drawing/2014/main" id="{0902BCB3-0ED5-3B44-BB7F-B3027E1D0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825" y="4560094"/>
            <a:ext cx="543770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An explosion at a depth of 1 km &amp;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 = 0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is recorded by a seismometer at the </a:t>
            </a:r>
          </a:p>
          <a:p>
            <a:r>
              <a:rPr lang="en-US" dirty="0">
                <a:solidFill>
                  <a:srgbClr val="0039AC"/>
                </a:solidFill>
              </a:rPr>
              <a:t>surface with the damping response</a:t>
            </a:r>
          </a:p>
          <a:p>
            <a:r>
              <a:rPr lang="en-US" dirty="0">
                <a:solidFill>
                  <a:srgbClr val="0039AC"/>
                </a:solidFill>
              </a:rPr>
              <a:t>shown. What will the seismogram look</a:t>
            </a:r>
          </a:p>
          <a:p>
            <a:r>
              <a:rPr lang="en-US" dirty="0">
                <a:solidFill>
                  <a:srgbClr val="0039AC"/>
                </a:solidFill>
              </a:rPr>
              <a:t>like?</a:t>
            </a:r>
          </a:p>
        </p:txBody>
      </p:sp>
      <p:sp>
        <p:nvSpPr>
          <p:cNvPr id="34" name="Text Box 12">
            <a:extLst>
              <a:ext uri="{FF2B5EF4-FFF2-40B4-BE49-F238E27FC236}">
                <a16:creationId xmlns:a16="http://schemas.microsoft.com/office/drawing/2014/main" id="{F55E7CF2-A529-5741-9A0A-C833C2F1D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9700" y="4817269"/>
            <a:ext cx="11382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600" i="1">
                <a:latin typeface="Times New Roman" charset="0"/>
              </a:rPr>
              <a:t>V</a:t>
            </a:r>
            <a:r>
              <a:rPr lang="en-US" sz="1600"/>
              <a:t> = 5 km/s</a:t>
            </a:r>
          </a:p>
        </p:txBody>
      </p:sp>
    </p:spTree>
    <p:extLst>
      <p:ext uri="{BB962C8B-B14F-4D97-AF65-F5344CB8AC3E}">
        <p14:creationId xmlns:p14="http://schemas.microsoft.com/office/powerpoint/2010/main" val="690355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D9B788-5E0E-3F47-A126-AC7BED0BE249}"/>
              </a:ext>
            </a:extLst>
          </p:cNvPr>
          <p:cNvSpPr txBox="1"/>
          <p:nvPr/>
        </p:nvSpPr>
        <p:spPr>
          <a:xfrm>
            <a:off x="2087531" y="1674674"/>
            <a:ext cx="8016938" cy="35086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The Key Takeaway: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 A </a:t>
            </a:r>
            <a:r>
              <a:rPr lang="en-US" sz="2400" b="1" i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  <a:sym typeface="Wingdings" pitchFamily="2" charset="2"/>
              </a:rPr>
              <a:t>Seismogram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(or geophone recording) is not an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     exact record of ground displacement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  Instead, it approximates motion (usually acceleration)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     delayed by some amount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  By knowing the seismometer response (and 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     “deconvolving” by dividing it out in the frequency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     domain), we can correct to approximate true ground</a:t>
            </a:r>
          </a:p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     motion in a limited frequency band</a:t>
            </a:r>
          </a:p>
        </p:txBody>
      </p:sp>
    </p:spTree>
    <p:extLst>
      <p:ext uri="{BB962C8B-B14F-4D97-AF65-F5344CB8AC3E}">
        <p14:creationId xmlns:p14="http://schemas.microsoft.com/office/powerpoint/2010/main" val="794363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6669</TotalTime>
  <Words>775</Words>
  <Application>Microsoft Macintosh PowerPoint</Application>
  <PresentationFormat>Widescreen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Lowry</dc:creator>
  <cp:lastModifiedBy>Tony Lowry</cp:lastModifiedBy>
  <cp:revision>19</cp:revision>
  <cp:lastPrinted>2022-01-10T14:45:35Z</cp:lastPrinted>
  <dcterms:created xsi:type="dcterms:W3CDTF">2022-01-10T14:15:51Z</dcterms:created>
  <dcterms:modified xsi:type="dcterms:W3CDTF">2026-01-16T22:38:44Z</dcterms:modified>
</cp:coreProperties>
</file>