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91" r:id="rId3"/>
    <p:sldId id="297" r:id="rId4"/>
    <p:sldId id="356" r:id="rId5"/>
    <p:sldId id="357" r:id="rId6"/>
    <p:sldId id="3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9491"/>
    <a:srgbClr val="0039AC"/>
    <a:srgbClr val="0046CD"/>
    <a:srgbClr val="0014E9"/>
    <a:srgbClr val="001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1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AD093-0389-CA48-9E5F-E8F7C95315DC}" type="datetimeFigureOut">
              <a:rPr lang="en-US" smtClean="0"/>
              <a:t>3/17/26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C8ECB-8D36-A040-8E31-F92042CBE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5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641C-8CB9-5E41-99E9-C8A4BEF99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75745-1516-9449-BD5D-5F19438F0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0652-FEDB-2E4A-B8DB-D90538F9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6CB5-ACAD-3348-86C5-C0F68AE4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46ECA-B641-4146-A4B1-EF4B92F85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4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036DF-AA04-A140-937E-CDCBF8686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D5B59-2960-334C-86E7-79FEBCD87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5BD3D-6EBF-7B4A-943E-1664A3022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0CA9-EBB3-4C4D-9DF2-BBA35921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11DD3-EC20-FB4E-B26A-92E04175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F4168-24EA-3E4E-8ACE-B6E0C92C9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97E59-05EB-9349-BFD2-32D596508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1616D-3542-364D-8C26-292EBFE1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3A45-BBC3-FB46-B4F0-F7F78F6B3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F114F-8D5C-F346-83EE-7EB807C6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9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6230B-D4A4-4A4B-AC84-D15E8A05B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58D13-1B7D-FC4F-9230-0BAFF05B9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CDAED-29B6-8F40-BE23-E666DB19A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406FF-6B3C-1148-95A5-C38431D2B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09295-452E-9E43-90DE-F16C7BB84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1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6CF45-13C7-DF4B-8D24-5AA039069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01534-D0C7-CF42-9F6A-93B466CA3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80413-86EE-9B4F-959C-6887E6C6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DE4F0-18B4-C64F-9A26-D6E972B7C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AFF24-BD71-D144-AA77-B5B6E31B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8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353C0-BED1-DF47-A9D7-9423B0D5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6AC81-0124-BD41-9575-839086ADD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06F59-1CDB-324E-9AAD-DB2052CC5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CB5CF-988B-E245-A99B-0E4A36AA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0CCF9-5BEA-B84D-B89C-7D0D8856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7CED7-6555-FD4A-9ED8-43D78DA20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20F37-26B4-D44A-9D78-533C4E2B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72A02-74FA-7044-BC9D-A5944D82B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9D3CA-B505-0240-BBC2-0DC01666B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667049-29B4-7047-8883-82B771138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8DD144-A084-1B45-A947-CF94660E0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5A7335-BAF3-9B40-B61F-413CA4905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3/17/26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3EF31F-D030-E84C-90A4-9AA3EAF9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8595ED-A46A-CC41-A929-E74A1764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8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3BC-2237-1949-B72F-6488522D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BA7C5-0FB4-DF42-AA3A-41B7E6241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3/17/26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5F252-D71B-F645-8957-78B60BB3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42DB99-6BC5-7147-A3B8-9ECA8BC5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5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ABEBD7-6E81-9E41-A883-0492E4BD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3/17/26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067740-1648-3148-92B8-61D3B6ADB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7BDC9-5E9B-5542-AC3E-95238D475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7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6C50-171B-494C-B3CB-91D66929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4CFC7-5E2F-9D45-A557-79DAD6EA2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01FE0-0E17-7C4E-AB50-5AF31E8F1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4E894-C0B8-E447-A926-053A6284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93B9A-6F22-9F4F-9196-4B5F27D2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AF896-7BFA-974A-A63A-F686B2182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9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CDB9-F651-004C-BE28-60334419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12B5C-5229-6748-A227-72E6BA0C4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E979C-3B27-354A-8C50-8E7B40FA9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2BF51-7953-8147-A3F2-9DD98B23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B73BB-B534-DE4D-A2F6-7F002FCE7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5022B-B707-E145-A298-1543E7A7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4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FF541-98F2-C047-A9B1-FAAA4077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EB22A-A9D8-AB44-BB89-9054E98FA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24AA3-1AE0-E14C-81EC-B1EA2A68D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00C9-8BFE-814F-993B-E78ED40E45EE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003DE-AB5F-A345-820A-F38DC09AD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AACEE-6833-E44C-A086-C16D4C7A7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4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5">
            <a:extLst>
              <a:ext uri="{FF2B5EF4-FFF2-40B4-BE49-F238E27FC236}">
                <a16:creationId xmlns:a16="http://schemas.microsoft.com/office/drawing/2014/main" id="{E6C9EA9A-5D1B-4147-A23F-89D96ADE9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256" y="152400"/>
            <a:ext cx="51682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Geology 5660/6660</a:t>
            </a:r>
          </a:p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Applied Geophysics</a:t>
            </a:r>
            <a:endParaRPr lang="en-US" sz="3600" i="1" u="sng" dirty="0">
              <a:solidFill>
                <a:srgbClr val="0039AC"/>
              </a:solidFill>
              <a:latin typeface="Arial Black" charset="0"/>
            </a:endParaRP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A27909E6-F928-2344-87E4-D36B5B1D5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056" y="76200"/>
            <a:ext cx="191430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Mar 2026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D27C68A9-C2B4-9F44-A6AA-A8D2C6D4C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743" y="6392543"/>
            <a:ext cx="35435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A.R. Lowry 2008-2026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2" name="Text Box 28">
            <a:extLst>
              <a:ext uri="{FF2B5EF4-FFF2-40B4-BE49-F238E27FC236}">
                <a16:creationId xmlns:a16="http://schemas.microsoft.com/office/drawing/2014/main" id="{D43AADBB-4666-B13B-7060-EE2479051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17" y="6394348"/>
            <a:ext cx="71662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 for Wed 18 Mar: </a:t>
            </a:r>
            <a:r>
              <a:rPr lang="en-US" sz="2400" i="1" kern="1200" dirty="0">
                <a:solidFill>
                  <a:srgbClr val="0039AC"/>
                </a:solidFill>
                <a:effectLst/>
                <a:latin typeface="Arial Black" panose="020B0604020202020204" pitchFamily="34" charset="0"/>
                <a:ea typeface="+mn-ea"/>
                <a:cs typeface="+mn-cs"/>
              </a:rPr>
              <a:t>Burger </a:t>
            </a:r>
            <a:r>
              <a:rPr lang="en-US" sz="2400" kern="1200" dirty="0">
                <a:solidFill>
                  <a:srgbClr val="0039A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349-378 (§6.1-6.4)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30">
            <a:extLst>
              <a:ext uri="{FF2B5EF4-FFF2-40B4-BE49-F238E27FC236}">
                <a16:creationId xmlns:a16="http://schemas.microsoft.com/office/drawing/2014/main" id="{AD6D5379-811A-DA8C-4FF1-601BB158B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4212" y="1173114"/>
            <a:ext cx="9149556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 eaLnBrk="0" hangingPunct="0"/>
            <a:r>
              <a:rPr lang="en-US" sz="2400" i="1" dirty="0">
                <a:solidFill>
                  <a:srgbClr val="FF0000"/>
                </a:solidFill>
                <a:latin typeface="Arial Black" charset="0"/>
                <a:ea typeface="ＭＳ Ｐゴシック" charset="0"/>
              </a:rPr>
              <a:t>Last Time: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Ground Penetrating Radar</a:t>
            </a:r>
            <a:endParaRPr lang="en-US" sz="2400" dirty="0">
              <a:solidFill>
                <a:srgbClr val="0039AC"/>
              </a:solidFill>
              <a:latin typeface="Arial" charset="0"/>
              <a:ea typeface="ＭＳ Ｐゴシック" charset="0"/>
            </a:endParaRPr>
          </a:p>
          <a:p>
            <a:pPr algn="l" eaLnBrk="0" hangingPunct="0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• Radar reflections image variations in </a:t>
            </a:r>
            <a:r>
              <a:rPr lang="en-US" sz="2400" i="1" dirty="0">
                <a:solidFill>
                  <a:srgbClr val="FF0000"/>
                </a:solidFill>
                <a:latin typeface="Arial Black" charset="0"/>
                <a:ea typeface="ＭＳ Ｐゴシック" charset="0"/>
              </a:rPr>
              <a:t>Dielectric permittivity</a:t>
            </a:r>
          </a:p>
          <a:p>
            <a:pPr algn="l" eaLnBrk="0" hangingPunct="0"/>
            <a:r>
              <a:rPr lang="en-US" sz="2400" i="1" dirty="0">
                <a:solidFill>
                  <a:schemeClr val="accent2"/>
                </a:solidFill>
                <a:latin typeface="Arial" charset="0"/>
                <a:ea typeface="ＭＳ Ｐゴシック" charset="0"/>
              </a:rPr>
              <a:t>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(real part </a:t>
            </a:r>
            <a:r>
              <a:rPr lang="en-US" sz="2400" i="1" dirty="0">
                <a:solidFill>
                  <a:schemeClr val="tx1"/>
                </a:solidFill>
                <a:latin typeface="Symbol" charset="0"/>
                <a:ea typeface="ＭＳ Ｐゴシック" charset="0"/>
                <a:sym typeface="Symbol" charset="0"/>
              </a:rPr>
              <a:t></a:t>
            </a:r>
            <a:r>
              <a:rPr lang="en-US" sz="2400" i="1" dirty="0">
                <a:solidFill>
                  <a:schemeClr val="accent2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= </a:t>
            </a:r>
            <a:r>
              <a:rPr lang="en-US" sz="2400" i="1" dirty="0">
                <a:solidFill>
                  <a:srgbClr val="FF0000"/>
                </a:solidFill>
                <a:latin typeface="Arial Black" charset="0"/>
                <a:ea typeface="ＭＳ Ｐゴシック" charset="0"/>
              </a:rPr>
              <a:t>permittivity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)</a:t>
            </a:r>
            <a:endParaRPr lang="en-US" sz="2400" b="1" i="1" dirty="0">
              <a:solidFill>
                <a:srgbClr val="0039AC"/>
              </a:solidFill>
              <a:latin typeface="Arial" charset="0"/>
              <a:ea typeface="ＭＳ Ｐゴシック" charset="0"/>
            </a:endParaRPr>
          </a:p>
          <a:p>
            <a:pPr algn="l" eaLnBrk="0" hangingPunct="0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3-40 for most Earth materials; </a:t>
            </a:r>
          </a:p>
          <a:p>
            <a:pPr algn="l" eaLnBrk="0" hangingPunct="0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higher when H</a:t>
            </a:r>
            <a:r>
              <a:rPr lang="en-US" sz="2400" baseline="-250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O &amp;/or clay present</a:t>
            </a:r>
            <a:endParaRPr lang="en-US" sz="2400" b="1" i="1" dirty="0">
              <a:solidFill>
                <a:srgbClr val="0039AC"/>
              </a:solidFill>
              <a:latin typeface="Arial" charset="0"/>
              <a:ea typeface="ＭＳ Ｐゴシック" charset="0"/>
            </a:endParaRPr>
          </a:p>
          <a:p>
            <a:pPr algn="l" eaLnBrk="0" hangingPunct="0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• Radar attenuation similar to seismic:</a:t>
            </a:r>
            <a:r>
              <a:rPr lang="en-US" sz="2400" dirty="0">
                <a:solidFill>
                  <a:schemeClr val="accent2"/>
                </a:solidFill>
                <a:latin typeface="Arial" charset="0"/>
                <a:ea typeface="ＭＳ Ｐゴシック" charset="0"/>
              </a:rPr>
              <a:t>            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where:</a:t>
            </a:r>
            <a:endParaRPr lang="en-US" sz="2400" b="1" i="1" dirty="0">
              <a:solidFill>
                <a:srgbClr val="0039AC"/>
              </a:solidFill>
              <a:latin typeface="Arial" charset="0"/>
              <a:ea typeface="ＭＳ Ｐゴシック" charset="0"/>
            </a:endParaRPr>
          </a:p>
          <a:p>
            <a:pPr algn="l" eaLnBrk="0" hangingPunct="0"/>
            <a:endParaRPr lang="en-US" sz="2400" dirty="0">
              <a:solidFill>
                <a:srgbClr val="0039AC"/>
              </a:solidFill>
              <a:latin typeface="Arial" charset="0"/>
              <a:ea typeface="ＭＳ Ｐゴシック" charset="0"/>
            </a:endParaRPr>
          </a:p>
          <a:p>
            <a:pPr algn="l" eaLnBrk="0" hangingPunct="0"/>
            <a:endParaRPr lang="en-US" sz="2400" dirty="0">
              <a:solidFill>
                <a:srgbClr val="0039AC"/>
              </a:solidFill>
              <a:latin typeface="Arial" charset="0"/>
              <a:ea typeface="ＭＳ Ｐゴシック" charset="0"/>
            </a:endParaRPr>
          </a:p>
          <a:p>
            <a:pPr algn="l" eaLnBrk="0" hangingPunct="0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higher for clay, silt, brines; limits imaging to upper few m</a:t>
            </a:r>
          </a:p>
          <a:p>
            <a:pPr algn="l" eaLnBrk="0" hangingPunct="0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• Velocity is not estimated (rather depth is approx. from </a:t>
            </a:r>
            <a:r>
              <a:rPr lang="en-US" sz="2400" dirty="0">
                <a:solidFill>
                  <a:schemeClr val="tx2"/>
                </a:solidFill>
                <a:latin typeface="Times New Roman"/>
                <a:ea typeface="ＭＳ Ｐゴシック" charset="0"/>
                <a:cs typeface="Times New Roman"/>
              </a:rPr>
              <a:t>~</a:t>
            </a:r>
            <a:r>
              <a:rPr lang="en-US" sz="2400" i="1" dirty="0">
                <a:solidFill>
                  <a:schemeClr val="tx2"/>
                </a:solidFill>
                <a:latin typeface="Times New Roman" charset="0"/>
                <a:ea typeface="ＭＳ Ｐゴシック" charset="0"/>
              </a:rPr>
              <a:t>V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)</a:t>
            </a:r>
          </a:p>
          <a:p>
            <a:pPr algn="l" eaLnBrk="0" hangingPunct="0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(but can be estimated </a:t>
            </a:r>
            <a:r>
              <a:rPr lang="en-US" dirty="0">
                <a:solidFill>
                  <a:srgbClr val="0039AC"/>
                </a:solidFill>
              </a:rPr>
              <a:t>from</a:t>
            </a:r>
            <a:endParaRPr lang="en-US" sz="2400" dirty="0">
              <a:solidFill>
                <a:srgbClr val="0039AC"/>
              </a:solidFill>
              <a:latin typeface="Arial" charset="0"/>
              <a:ea typeface="ＭＳ Ｐゴシック" charset="0"/>
            </a:endParaRPr>
          </a:p>
          <a:p>
            <a:pPr algn="l" eaLnBrk="0" hangingPunct="0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       NMO or diffraction </a:t>
            </a:r>
            <a:r>
              <a:rPr lang="en-US" sz="2400" dirty="0" err="1">
                <a:solidFill>
                  <a:srgbClr val="0039AC"/>
                </a:solidFill>
                <a:latin typeface="Arial" charset="0"/>
                <a:ea typeface="ＭＳ Ｐゴシック" charset="0"/>
              </a:rPr>
              <a:t>moveout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!!!)</a:t>
            </a:r>
          </a:p>
          <a:p>
            <a:pPr algn="l" eaLnBrk="0" hangingPunct="0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• Standard </a:t>
            </a:r>
            <a:r>
              <a:rPr lang="ja-JP" altLang="en-US" sz="2400" dirty="0">
                <a:solidFill>
                  <a:srgbClr val="0039AC"/>
                </a:solidFill>
                <a:latin typeface="Arial"/>
                <a:ea typeface="ＭＳ Ｐゴシック" charset="0"/>
              </a:rPr>
              <a:t>“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processing</a:t>
            </a:r>
            <a:r>
              <a:rPr lang="ja-JP" altLang="en-US" sz="2400" dirty="0">
                <a:solidFill>
                  <a:srgbClr val="0039AC"/>
                </a:solidFill>
                <a:latin typeface="Arial"/>
                <a:ea typeface="ＭＳ Ｐゴシック" charset="0"/>
              </a:rPr>
              <a:t>”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includes static corrections for</a:t>
            </a:r>
          </a:p>
          <a:p>
            <a:pPr algn="l" eaLnBrk="0" hangingPunct="0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  elevation, filtering, AGC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0785588-9EC2-53CA-D161-7BCAA83568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3949" y="3005089"/>
            <a:ext cx="1155700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99A0C74-F275-FE99-6C54-53F0C149B1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400"/>
          <a:stretch/>
        </p:blipFill>
        <p:spPr bwMode="auto">
          <a:xfrm>
            <a:off x="5024272" y="3386089"/>
            <a:ext cx="2143456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3426634-097E-411A-1478-5E6F33E9A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487" y="4910089"/>
            <a:ext cx="979488" cy="696913"/>
          </a:xfrm>
          <a:prstGeom prst="rect">
            <a:avLst/>
          </a:prstGeom>
          <a:solidFill>
            <a:srgbClr val="C8C8C8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8ED33D0-1546-576B-1F2F-A24CF05361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987" y="2001789"/>
            <a:ext cx="2986088" cy="987425"/>
          </a:xfrm>
          <a:prstGeom prst="rect">
            <a:avLst/>
          </a:prstGeom>
          <a:solidFill>
            <a:srgbClr val="C8C8C8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598453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>
            <a:extLst>
              <a:ext uri="{FF2B5EF4-FFF2-40B4-BE49-F238E27FC236}">
                <a16:creationId xmlns:a16="http://schemas.microsoft.com/office/drawing/2014/main" id="{45B22FA4-85B8-954B-9050-B32530D97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9223" y="362164"/>
            <a:ext cx="530164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3200" i="1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Introduction to Gravity</a:t>
            </a:r>
          </a:p>
        </p:txBody>
      </p:sp>
      <p:sp>
        <p:nvSpPr>
          <p:cNvPr id="18" name="Text Box 4">
            <a:extLst>
              <a:ext uri="{FF2B5EF4-FFF2-40B4-BE49-F238E27FC236}">
                <a16:creationId xmlns:a16="http://schemas.microsoft.com/office/drawing/2014/main" id="{CF544144-9616-1848-BD45-F72EB6470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0136" y="1198777"/>
            <a:ext cx="8896987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Gravity, Magnetic, &amp; DC Electrical methods are all examples </a:t>
            </a: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  of the </a:t>
            </a:r>
            <a:r>
              <a:rPr lang="en-US" sz="2400" i="1" dirty="0">
                <a:solidFill>
                  <a:srgbClr val="FF0000"/>
                </a:solidFill>
                <a:latin typeface="Arial Black" charset="0"/>
                <a:ea typeface="ＭＳ Ｐゴシック" charset="0"/>
              </a:rPr>
              <a:t>Poisson’s equation</a:t>
            </a: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of the form:</a:t>
            </a:r>
          </a:p>
          <a:p>
            <a:pPr algn="l"/>
            <a:endParaRPr lang="en-US" sz="1200" dirty="0">
              <a:solidFill>
                <a:srgbClr val="0039AC"/>
              </a:solidFill>
              <a:latin typeface="Arial" charset="0"/>
              <a:ea typeface="ＭＳ Ｐゴシック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                                   </a:t>
            </a:r>
            <a:r>
              <a:rPr lang="en-US" sz="2400" dirty="0">
                <a:solidFill>
                  <a:schemeClr val="tx1"/>
                </a:solidFill>
                <a:latin typeface="Arial" charset="0"/>
                <a:ea typeface="ＭＳ Ｐゴシック" charset="0"/>
                <a:sym typeface="Symbol" charset="0"/>
              </a:rPr>
              <a:t></a:t>
            </a:r>
            <a:r>
              <a:rPr lang="en-US" sz="2400" baseline="30000" dirty="0">
                <a:solidFill>
                  <a:schemeClr val="tx1"/>
                </a:solidFill>
                <a:latin typeface="Times New Roman" charset="0"/>
                <a:ea typeface="ＭＳ Ｐゴシック" charset="0"/>
              </a:rPr>
              <a:t>2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  <a:ea typeface="ＭＳ Ｐゴシック" charset="0"/>
              </a:rPr>
              <a:t>u = f</a:t>
            </a:r>
            <a:r>
              <a:rPr lang="en-US" sz="2400" i="1" dirty="0">
                <a:solidFill>
                  <a:schemeClr val="accent2"/>
                </a:solidFill>
                <a:latin typeface="Arial" charset="0"/>
                <a:ea typeface="ＭＳ Ｐゴシック" charset="0"/>
                <a:sym typeface="Symbol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(sources),   </a:t>
            </a:r>
          </a:p>
          <a:p>
            <a:pPr algn="l"/>
            <a:endParaRPr lang="en-US" sz="1200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where</a:t>
            </a:r>
            <a:r>
              <a:rPr lang="en-US" sz="2400" i="1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  <a:ea typeface="ＭＳ Ｐゴシック" charset="0"/>
              </a:rPr>
              <a:t>u</a:t>
            </a:r>
            <a:r>
              <a:rPr lang="en-US" sz="2400" i="1" dirty="0">
                <a:solidFill>
                  <a:schemeClr val="accent2"/>
                </a:solidFill>
                <a:latin typeface="Arial" charset="0"/>
                <a:ea typeface="ＭＳ Ｐゴシック" charset="0"/>
                <a:sym typeface="Symbol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is a </a:t>
            </a:r>
            <a:r>
              <a:rPr lang="en-US" sz="2400" i="1" dirty="0">
                <a:solidFill>
                  <a:srgbClr val="FF0000"/>
                </a:solidFill>
                <a:latin typeface="Arial Black" charset="0"/>
                <a:ea typeface="ＭＳ Ｐゴシック" charset="0"/>
              </a:rPr>
              <a:t>potential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,</a:t>
            </a:r>
          </a:p>
          <a:p>
            <a:pPr algn="l"/>
            <a:endParaRPr lang="en-US" sz="1200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               is the gradient operator</a:t>
            </a:r>
            <a:endParaRPr lang="en-US" sz="2400" i="1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endParaRPr lang="en-US" sz="2400" i="1" dirty="0">
              <a:solidFill>
                <a:schemeClr val="tx1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r>
              <a:rPr lang="en-US" sz="24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Notation</a:t>
            </a:r>
            <a:r>
              <a:rPr lang="en-US" sz="2400" i="1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: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Here, the arrow</a:t>
            </a:r>
            <a:r>
              <a:rPr lang="en-US" sz="2400" dirty="0">
                <a:solidFill>
                  <a:schemeClr val="accent2"/>
                </a:solidFill>
                <a:latin typeface="Arial" charset="0"/>
                <a:ea typeface="ＭＳ Ｐゴシック" charset="0"/>
                <a:sym typeface="Symbol" charset="0"/>
              </a:rPr>
              <a:t>  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denotes a vector quantity;</a:t>
            </a: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                            the carat </a:t>
            </a:r>
            <a:r>
              <a:rPr lang="en-US" sz="2400" dirty="0">
                <a:solidFill>
                  <a:schemeClr val="accent2"/>
                </a:solidFill>
                <a:latin typeface="Arial" charset="0"/>
                <a:ea typeface="ＭＳ Ｐゴシック" charset="0"/>
                <a:sym typeface="Symbol" charset="0"/>
              </a:rPr>
              <a:t>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denotes a unit direction vector.</a:t>
            </a:r>
            <a:endParaRPr lang="en-US" sz="2400" i="1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Hence, the gradient operator is just a directional form of slope…</a:t>
            </a:r>
            <a:endParaRPr lang="en-US" sz="2400" i="1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endParaRPr lang="en-US" sz="2400" i="1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Because Poisson</a:t>
            </a:r>
            <a:r>
              <a:rPr lang="en-US" dirty="0">
                <a:solidFill>
                  <a:srgbClr val="0039AC"/>
                </a:solidFill>
                <a:latin typeface="Arial"/>
                <a:sym typeface="Symbol" charset="0"/>
              </a:rPr>
              <a:t>’s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</a:t>
            </a:r>
            <a:r>
              <a:rPr lang="en-US" sz="2400" dirty="0" err="1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eqn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always incorporates a potential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  <a:ea typeface="ＭＳ Ｐゴシック" charset="0"/>
              </a:rPr>
              <a:t>u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, </a:t>
            </a: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  we call these </a:t>
            </a:r>
            <a:r>
              <a:rPr lang="ja-JP" altLang="en-US" sz="2400" dirty="0">
                <a:solidFill>
                  <a:srgbClr val="0039AC"/>
                </a:solidFill>
                <a:latin typeface="Arial"/>
                <a:ea typeface="ＭＳ Ｐゴシック" charset="0"/>
                <a:sym typeface="Symbol" charset="0"/>
              </a:rPr>
              <a:t>“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Potential Field Methods</a:t>
            </a:r>
            <a:r>
              <a:rPr lang="ja-JP" altLang="en-US" sz="2400" dirty="0">
                <a:solidFill>
                  <a:srgbClr val="0039AC"/>
                </a:solidFill>
                <a:latin typeface="Arial"/>
                <a:ea typeface="ＭＳ Ｐゴシック" charset="0"/>
                <a:sym typeface="Symbol" charset="0"/>
              </a:rPr>
              <a:t>”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.</a:t>
            </a:r>
          </a:p>
        </p:txBody>
      </p:sp>
      <p:sp>
        <p:nvSpPr>
          <p:cNvPr id="19" name="Text Box 5">
            <a:extLst>
              <a:ext uri="{FF2B5EF4-FFF2-40B4-BE49-F238E27FC236}">
                <a16:creationId xmlns:a16="http://schemas.microsoft.com/office/drawing/2014/main" id="{25106A4A-D682-F544-8FD4-42BDA82E4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4586" y="391976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1800" baseline="30000" dirty="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→</a:t>
            </a:r>
            <a:endParaRPr lang="en-US" sz="1800" dirty="0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F11F7718-793C-E04D-9251-C9AF0B8B6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1711" y="4345210"/>
            <a:ext cx="344487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1000">
                <a:solidFill>
                  <a:schemeClr val="tx1"/>
                </a:solidFill>
                <a:latin typeface="Tahoma" charset="0"/>
                <a:ea typeface="ＭＳ Ｐゴシック" charset="0"/>
              </a:rPr>
              <a:t> </a:t>
            </a:r>
            <a:r>
              <a:rPr lang="en-US" sz="2000" baseline="30000">
                <a:solidFill>
                  <a:schemeClr val="tx1"/>
                </a:solidFill>
                <a:latin typeface="Tahoma" charset="0"/>
                <a:ea typeface="ＭＳ Ｐゴシック" charset="0"/>
              </a:rPr>
              <a:t>^</a:t>
            </a:r>
            <a:endParaRPr lang="en-US" sz="2000">
              <a:solidFill>
                <a:schemeClr val="tx1"/>
              </a:solidFill>
              <a:latin typeface="Tahoma" charset="0"/>
              <a:ea typeface="ＭＳ Ｐゴシック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691F3114-3BAC-6946-8B4E-CEC27A2544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3598" y="3188055"/>
            <a:ext cx="327025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D8814532-3CA9-B046-BBE5-239BBD2047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148" y="3102825"/>
            <a:ext cx="2557463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6087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3">
            <a:extLst>
              <a:ext uri="{FF2B5EF4-FFF2-40B4-BE49-F238E27FC236}">
                <a16:creationId xmlns:a16="http://schemas.microsoft.com/office/drawing/2014/main" id="{0F78C72F-189C-D145-8B7A-B0B47CC6C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3032" y="327818"/>
            <a:ext cx="17859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32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Gravity</a:t>
            </a:r>
            <a:endParaRPr lang="en-US" sz="3200" i="1" dirty="0">
              <a:solidFill>
                <a:srgbClr val="0039AC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0" name="Text Box 4">
            <a:extLst>
              <a:ext uri="{FF2B5EF4-FFF2-40B4-BE49-F238E27FC236}">
                <a16:creationId xmlns:a16="http://schemas.microsoft.com/office/drawing/2014/main" id="{001E4A59-9F84-1A4D-99AD-486E3C66F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730" y="1034256"/>
            <a:ext cx="8854540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We define the </a:t>
            </a:r>
            <a:r>
              <a:rPr lang="en-US" sz="2400" i="1" dirty="0">
                <a:solidFill>
                  <a:srgbClr val="FF0000"/>
                </a:solidFill>
                <a:latin typeface="Arial Black" charset="0"/>
                <a:ea typeface="ＭＳ Ｐゴシック" charset="0"/>
              </a:rPr>
              <a:t>gravitational field</a:t>
            </a:r>
            <a:r>
              <a:rPr lang="en-US" sz="2400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 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as </a:t>
            </a:r>
          </a:p>
          <a:p>
            <a:pPr algn="l"/>
            <a:endParaRPr lang="en-US" sz="2400" dirty="0">
              <a:solidFill>
                <a:srgbClr val="0039AC"/>
              </a:solidFill>
              <a:latin typeface="Arial" charset="0"/>
              <a:ea typeface="ＭＳ Ｐゴシック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                 </a:t>
            </a:r>
            <a:endParaRPr lang="en-US" sz="2400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endParaRPr lang="en-US" sz="2400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The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i="1" dirty="0">
                <a:solidFill>
                  <a:schemeClr val="accent2"/>
                </a:solidFill>
                <a:sym typeface="Symbol" charset="0"/>
              </a:rPr>
              <a:t>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(sources) in Poisson’s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equation fo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r gravity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relates to mass:</a:t>
            </a:r>
          </a:p>
          <a:p>
            <a:pPr algn="l"/>
            <a:endParaRPr lang="en-US" sz="2400" dirty="0">
              <a:solidFill>
                <a:schemeClr val="accent2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r>
              <a:rPr lang="en-US" sz="2400" dirty="0">
                <a:solidFill>
                  <a:schemeClr val="accent2"/>
                </a:solidFill>
                <a:latin typeface="Arial" charset="0"/>
                <a:ea typeface="ＭＳ Ｐゴシック" charset="0"/>
                <a:sym typeface="Symbol" charset="0"/>
              </a:rPr>
              <a:t>                  				</a:t>
            </a:r>
            <a:r>
              <a:rPr lang="en-US" sz="2400" i="1" dirty="0">
                <a:solidFill>
                  <a:schemeClr val="accent2"/>
                </a:solidFill>
                <a:latin typeface="Arial" charset="0"/>
                <a:ea typeface="ＭＳ Ｐゴシック" charset="0"/>
                <a:sym typeface="Symbol" charset="0"/>
              </a:rPr>
              <a:t>                                 </a:t>
            </a:r>
            <a:r>
              <a:rPr lang="en-US" sz="2400" i="1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(1)</a:t>
            </a:r>
          </a:p>
          <a:p>
            <a:pPr algn="l"/>
            <a:endParaRPr lang="en-US" sz="2400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given a single point source with total mass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  <a:ea typeface="ＭＳ Ｐゴシック" charset="0"/>
              </a:rPr>
              <a:t>M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. Here,</a:t>
            </a:r>
          </a:p>
          <a:p>
            <a:pPr algn="l"/>
            <a:r>
              <a:rPr lang="en-US" sz="2400" i="1" dirty="0">
                <a:solidFill>
                  <a:schemeClr val="tx1"/>
                </a:solidFill>
                <a:latin typeface="Times New Roman" charset="0"/>
                <a:ea typeface="ＭＳ Ｐゴシック" charset="0"/>
              </a:rPr>
              <a:t>G</a:t>
            </a:r>
            <a:r>
              <a:rPr lang="en-US" sz="2400" i="1" dirty="0">
                <a:solidFill>
                  <a:schemeClr val="accent2"/>
                </a:solidFill>
                <a:latin typeface="Arial" charset="0"/>
                <a:ea typeface="ＭＳ Ｐゴシック" charset="0"/>
                <a:sym typeface="Symbol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is th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e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universal gravitational constant</a:t>
            </a:r>
            <a:r>
              <a:rPr lang="en-US" sz="2400" i="1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  <a:ea typeface="ＭＳ Ｐゴシック" charset="0"/>
              </a:rPr>
              <a:t>=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  <a:ea typeface="ＭＳ Ｐゴシック" charset="0"/>
              </a:rPr>
              <a:t>6.672x10</a:t>
            </a:r>
            <a:r>
              <a:rPr lang="en-US" sz="2400" baseline="30000" dirty="0">
                <a:solidFill>
                  <a:schemeClr val="tx1"/>
                </a:solidFill>
                <a:latin typeface="Times New Roman" charset="0"/>
                <a:ea typeface="ＭＳ Ｐゴシック" charset="0"/>
              </a:rPr>
              <a:t>-11</a:t>
            </a:r>
            <a:endParaRPr lang="en-US" sz="2400" dirty="0">
              <a:solidFill>
                <a:schemeClr val="accent2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endParaRPr lang="en-US" sz="2400" dirty="0">
              <a:solidFill>
                <a:schemeClr val="accent2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Integrating equation (1), we have</a:t>
            </a:r>
          </a:p>
          <a:p>
            <a:pPr algn="l"/>
            <a:endParaRPr lang="en-US" sz="2400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                 </a:t>
            </a:r>
            <a:r>
              <a:rPr lang="en-US" sz="2400" i="1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			                                          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(2)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38BD401-C3AE-F641-83EE-55351E8C6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9894" y="4182268"/>
            <a:ext cx="771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Nm</a:t>
            </a:r>
            <a:r>
              <a:rPr lang="en-US" sz="2400" baseline="300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2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1D4412C-E042-4F4A-AB5A-26AC8767C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6094" y="4563268"/>
            <a:ext cx="619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240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kg</a:t>
            </a:r>
            <a:r>
              <a:rPr lang="en-US" sz="2400" baseline="3000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2</a:t>
            </a:r>
          </a:p>
        </p:txBody>
      </p:sp>
      <p:sp>
        <p:nvSpPr>
          <p:cNvPr id="43" name="Line 7">
            <a:extLst>
              <a:ext uri="{FF2B5EF4-FFF2-40B4-BE49-F238E27FC236}">
                <a16:creationId xmlns:a16="http://schemas.microsoft.com/office/drawing/2014/main" id="{41730A09-8AA8-4148-9362-ABC9A4276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8976094" y="4591843"/>
            <a:ext cx="533400" cy="0"/>
          </a:xfrm>
          <a:prstGeom prst="line">
            <a:avLst/>
          </a:prstGeom>
          <a:noFill/>
          <a:ln w="25400">
            <a:solidFill>
              <a:srgbClr val="0039AC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7483E643-C86D-C344-80D0-59637D4B80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780" y="1002506"/>
            <a:ext cx="30162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A1C846AD-D308-9B44-9B89-91E2C4AC6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9955" y="1743868"/>
            <a:ext cx="1123950" cy="54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515829F5-1192-F644-B3D5-65E654691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930" y="3191668"/>
            <a:ext cx="30480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F61953E0-6408-3146-966B-E8927D68C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155" y="5699918"/>
            <a:ext cx="2747963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BF55FAD6-25E9-1B88-E74B-D9EB464FE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8642" y="5638601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1800" baseline="30000" dirty="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→</a:t>
            </a:r>
            <a:endParaRPr lang="en-US" sz="1800" dirty="0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192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3">
            <a:extLst>
              <a:ext uri="{FF2B5EF4-FFF2-40B4-BE49-F238E27FC236}">
                <a16:creationId xmlns:a16="http://schemas.microsoft.com/office/drawing/2014/main" id="{7DFBEB5C-9AE1-044E-99B2-086724461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6945" y="292894"/>
            <a:ext cx="8598110" cy="5262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24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IF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 the body with mass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  <a:ea typeface="ＭＳ Ｐゴシック" charset="0"/>
              </a:rPr>
              <a:t>M</a:t>
            </a:r>
            <a:r>
              <a:rPr lang="en-US" sz="2400" dirty="0">
                <a:solidFill>
                  <a:schemeClr val="accent2"/>
                </a:solidFill>
                <a:latin typeface="Arial" charset="0"/>
                <a:ea typeface="ＭＳ Ｐゴシック" charset="0"/>
                <a:sym typeface="Symbol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is spherical with constant density,</a:t>
            </a: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  equation (2) has a solution given by:</a:t>
            </a:r>
          </a:p>
          <a:p>
            <a:pPr algn="l"/>
            <a:endParaRPr lang="en-US" sz="2400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endParaRPr lang="en-US" sz="2400" i="1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endParaRPr lang="en-US" sz="1200" i="1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Here</a:t>
            </a:r>
            <a:r>
              <a:rPr lang="en-US" sz="2400" dirty="0">
                <a:solidFill>
                  <a:schemeClr val="accent2"/>
                </a:solidFill>
                <a:latin typeface="Arial" charset="0"/>
                <a:ea typeface="ＭＳ Ｐゴシック" charset="0"/>
                <a:sym typeface="Symbol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  <a:ea typeface="ＭＳ Ｐゴシック" charset="0"/>
              </a:rPr>
              <a:t>r</a:t>
            </a:r>
            <a:r>
              <a:rPr lang="en-US" sz="2400" dirty="0">
                <a:solidFill>
                  <a:schemeClr val="accent2"/>
                </a:solidFill>
                <a:latin typeface="Arial" charset="0"/>
                <a:ea typeface="ＭＳ Ｐゴシック" charset="0"/>
                <a:sym typeface="Symbol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is distance from the center of mass;</a:t>
            </a:r>
          </a:p>
          <a:p>
            <a:pPr algn="l"/>
            <a:r>
              <a:rPr lang="en-US" sz="2400" dirty="0">
                <a:solidFill>
                  <a:schemeClr val="accent2"/>
                </a:solidFill>
                <a:latin typeface="Arial" charset="0"/>
                <a:ea typeface="ＭＳ Ｐゴシック" charset="0"/>
                <a:sym typeface="Symbol" charset="0"/>
              </a:rPr>
              <a:t>         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is the (unit) direction vector pointing toward the center.</a:t>
            </a:r>
            <a:endParaRPr lang="en-US" sz="2400" i="1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endParaRPr lang="en-US" sz="1200" i="1" dirty="0">
              <a:solidFill>
                <a:schemeClr val="accent2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r>
              <a:rPr lang="en-US" sz="2400" i="1" dirty="0">
                <a:solidFill>
                  <a:srgbClr val="FF0000"/>
                </a:solidFill>
                <a:latin typeface="Arial Black" charset="0"/>
                <a:ea typeface="ＭＳ Ｐゴシック" charset="0"/>
              </a:rPr>
              <a:t>Newton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’</a:t>
            </a:r>
            <a:r>
              <a:rPr lang="en-US" sz="2400" i="1" dirty="0">
                <a:solidFill>
                  <a:srgbClr val="FF0000"/>
                </a:solidFill>
                <a:latin typeface="Arial Black" charset="0"/>
                <a:ea typeface="ＭＳ Ｐゴシック" charset="0"/>
              </a:rPr>
              <a:t>s Law</a:t>
            </a: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of gravitation:</a:t>
            </a:r>
          </a:p>
          <a:p>
            <a:pPr algn="l"/>
            <a:endParaRPr lang="en-US" sz="2400" dirty="0">
              <a:solidFill>
                <a:srgbClr val="0039AC"/>
              </a:solidFill>
              <a:latin typeface="Arial" charset="0"/>
              <a:ea typeface="ＭＳ Ｐゴシック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</a:t>
            </a:r>
          </a:p>
          <a:p>
            <a:pPr algn="l"/>
            <a:endParaRPr lang="en-US" sz="1200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So </a:t>
            </a:r>
            <a:r>
              <a:rPr lang="en-US" sz="2400" i="1" dirty="0">
                <a:solidFill>
                  <a:schemeClr val="accent2"/>
                </a:solidFill>
                <a:latin typeface="Arial" charset="0"/>
                <a:ea typeface="ＭＳ Ｐゴシック" charset="0"/>
                <a:sym typeface="Symbol" charset="0"/>
              </a:rPr>
              <a:t>  </a:t>
            </a:r>
            <a:r>
              <a:rPr lang="en-US" sz="2400" dirty="0">
                <a:solidFill>
                  <a:schemeClr val="accent2"/>
                </a:solidFill>
                <a:latin typeface="Arial" charset="0"/>
                <a:ea typeface="ＭＳ Ｐゴシック" charset="0"/>
                <a:sym typeface="Symbol" charset="0"/>
              </a:rPr>
              <a:t>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expresses the acceleration of a mass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  <a:ea typeface="ＭＳ Ｐゴシック" charset="0"/>
              </a:rPr>
              <a:t>m</a:t>
            </a:r>
            <a:r>
              <a:rPr lang="en-US" sz="2400" dirty="0">
                <a:solidFill>
                  <a:schemeClr val="accent2"/>
                </a:solidFill>
                <a:latin typeface="Arial" charset="0"/>
                <a:ea typeface="ＭＳ Ｐゴシック" charset="0"/>
                <a:sym typeface="Symbol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due to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  <a:ea typeface="ＭＳ Ｐゴシック" charset="0"/>
              </a:rPr>
              <a:t>M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!</a:t>
            </a:r>
          </a:p>
          <a:p>
            <a:pPr algn="l"/>
            <a:r>
              <a:rPr lang="en-US" sz="2400" i="1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 has units of acceleration  Gal in </a:t>
            </a:r>
            <a:r>
              <a:rPr lang="en-US" sz="2400" dirty="0" err="1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cgs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 (= 0.01 m/s</a:t>
            </a:r>
            <a:r>
              <a:rPr lang="en-US" sz="2400" baseline="300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2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)</a:t>
            </a:r>
            <a:endParaRPr lang="en-US" sz="2400" i="1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endParaRPr lang="en-US" sz="1200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On the Earth</a:t>
            </a:r>
            <a:r>
              <a:rPr lang="en-US" dirty="0">
                <a:solidFill>
                  <a:srgbClr val="0039AC"/>
                </a:solidFill>
                <a:latin typeface="Arial"/>
                <a:sym typeface="Symbol" charset="0"/>
              </a:rPr>
              <a:t>’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  <a:sym typeface="Symbol" charset="0"/>
              </a:rPr>
              <a:t>s surface, </a:t>
            </a:r>
            <a:endParaRPr lang="en-US" sz="2400" baseline="30000" dirty="0">
              <a:solidFill>
                <a:srgbClr val="0039AC"/>
              </a:solidFill>
              <a:latin typeface="Arial" charset="0"/>
              <a:ea typeface="ＭＳ Ｐゴシック" charset="0"/>
              <a:sym typeface="Symbol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21E5FDA-7E63-6B4D-A225-9D5A970983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070" y="1081881"/>
            <a:ext cx="1420813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B70481F-C25C-6C4A-93BF-57D23E628A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670" y="2297906"/>
            <a:ext cx="2698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D314943-2539-1D4A-874E-C091C645D9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2208" y="3278981"/>
            <a:ext cx="2524125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6D37FDE-D6D2-ED45-8B4D-06A24D48E6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258" y="4108589"/>
            <a:ext cx="31432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DD06C3CF-2995-0945-BB88-CE20F71F0A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843" y="4484349"/>
            <a:ext cx="31432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5A90E11B-D5E8-D68B-57F5-ECE6AA63654D}"/>
              </a:ext>
            </a:extLst>
          </p:cNvPr>
          <p:cNvGrpSpPr/>
          <p:nvPr/>
        </p:nvGrpSpPr>
        <p:grpSpPr>
          <a:xfrm>
            <a:off x="2299703" y="5425281"/>
            <a:ext cx="7592595" cy="1139825"/>
            <a:chOff x="3090758" y="5425281"/>
            <a:chExt cx="7592595" cy="1139825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A085CC77-C95C-FD41-A5A6-66CD26B218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0758" y="5425281"/>
              <a:ext cx="5407025" cy="1139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:mc="http://schemas.openxmlformats.org/markup-compatibility/2006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:mc="http://schemas.openxmlformats.org/markup-compatibility/2006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 xmlns:a14="http://schemas.microsoft.com/office/drawing/2010/main" xmlns:mc="http://schemas.openxmlformats.org/markup-compatibility/2006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633EB10-88FB-BD4E-A574-AD60118EBB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1270" y="5696744"/>
              <a:ext cx="2222083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algn="l" eaLnBrk="0" hangingPunct="0"/>
              <a:r>
                <a:rPr lang="en-US" sz="2400" dirty="0">
                  <a:solidFill>
                    <a:srgbClr val="0039AC"/>
                  </a:solidFill>
                  <a:latin typeface="Arial" charset="0"/>
                  <a:ea typeface="ＭＳ Ｐゴシック" charset="0"/>
                  <a:sym typeface="Symbol" charset="0"/>
                </a:rPr>
                <a:t>m/s</a:t>
              </a:r>
              <a:r>
                <a:rPr lang="en-US" sz="2400" baseline="30000" dirty="0">
                  <a:solidFill>
                    <a:srgbClr val="0039AC"/>
                  </a:solidFill>
                  <a:latin typeface="Arial" charset="0"/>
                  <a:ea typeface="ＭＳ Ｐゴシック" charset="0"/>
                  <a:sym typeface="Symbol" charset="0"/>
                </a:rPr>
                <a:t>2</a:t>
              </a:r>
              <a:r>
                <a:rPr lang="en-US" sz="2400" dirty="0">
                  <a:solidFill>
                    <a:srgbClr val="0039AC"/>
                  </a:solidFill>
                  <a:latin typeface="Arial" charset="0"/>
                  <a:ea typeface="ＭＳ Ｐゴシック" charset="0"/>
                  <a:sym typeface="Symbol" charset="0"/>
                </a:rPr>
                <a:t> 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charset="0"/>
                </a:rPr>
                <a:t>= 980 </a:t>
              </a:r>
              <a:r>
                <a:rPr lang="en-US" sz="2400" dirty="0">
                  <a:solidFill>
                    <a:srgbClr val="0039AC"/>
                  </a:solidFill>
                  <a:latin typeface="Arial" charset="0"/>
                  <a:ea typeface="ＭＳ Ｐゴシック" charset="0"/>
                  <a:sym typeface="Symbol" charset="0"/>
                </a:rPr>
                <a:t>Gal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1254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3">
            <a:extLst>
              <a:ext uri="{FF2B5EF4-FFF2-40B4-BE49-F238E27FC236}">
                <a16:creationId xmlns:a16="http://schemas.microsoft.com/office/drawing/2014/main" id="{8F024A23-06AA-324D-838F-3B434AEE0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024" y="1307306"/>
            <a:ext cx="777067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24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HOWEVER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,</a:t>
            </a:r>
            <a:r>
              <a:rPr lang="en-US" sz="2400" i="1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Symbol" charset="0"/>
                <a:ea typeface="ＭＳ Ｐゴシック" charset="0"/>
              </a:rPr>
              <a:t>r</a:t>
            </a:r>
            <a:r>
              <a:rPr lang="en-US" sz="2400" dirty="0">
                <a:solidFill>
                  <a:schemeClr val="accent2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is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not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radially symmetric in the Earth…</a:t>
            </a: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       so    is not constant everywhere at the surface!</a:t>
            </a:r>
          </a:p>
          <a:p>
            <a:pPr algn="l"/>
            <a:endParaRPr lang="en-US" sz="2400" dirty="0">
              <a:solidFill>
                <a:srgbClr val="0039AC"/>
              </a:solidFill>
              <a:latin typeface="Arial" charset="0"/>
              <a:ea typeface="ＭＳ Ｐゴシック" charset="0"/>
            </a:endParaRP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Gravity methods look for </a:t>
            </a:r>
            <a:r>
              <a:rPr lang="en-US" sz="2400" i="1" dirty="0">
                <a:solidFill>
                  <a:srgbClr val="FF0000"/>
                </a:solidFill>
                <a:latin typeface="Arial Black" charset="0"/>
                <a:ea typeface="ＭＳ Ｐゴシック" charset="0"/>
              </a:rPr>
              <a:t>anomalies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, or perturbations,</a:t>
            </a:r>
          </a:p>
          <a:p>
            <a:pPr algn="l"/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        from a reference value of</a:t>
            </a:r>
            <a:r>
              <a:rPr lang="en-US" sz="2400" dirty="0">
                <a:solidFill>
                  <a:schemeClr val="accent2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 i="1" dirty="0">
                <a:solidFill>
                  <a:schemeClr val="accent2"/>
                </a:solidFill>
                <a:latin typeface="Arial" charset="0"/>
                <a:ea typeface="ＭＳ Ｐゴシック" charset="0"/>
              </a:rPr>
              <a:t>  </a:t>
            </a:r>
            <a:r>
              <a:rPr lang="en-US" sz="2400" dirty="0">
                <a:solidFill>
                  <a:schemeClr val="accent2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at the Earth</a:t>
            </a:r>
            <a:r>
              <a:rPr lang="en-US" dirty="0">
                <a:solidFill>
                  <a:srgbClr val="0039AC"/>
                </a:solidFill>
                <a:latin typeface="Arial"/>
              </a:rPr>
              <a:t>’</a:t>
            </a:r>
            <a:r>
              <a:rPr lang="en-US" sz="2400" dirty="0">
                <a:solidFill>
                  <a:srgbClr val="0039AC"/>
                </a:solidFill>
                <a:latin typeface="Arial" charset="0"/>
                <a:ea typeface="ＭＳ Ｐゴシック" charset="0"/>
              </a:rPr>
              <a:t>s surface:</a:t>
            </a: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0E4CA697-F1A3-AE4A-B1FD-AF1361B2EB9D}"/>
              </a:ext>
            </a:extLst>
          </p:cNvPr>
          <p:cNvSpPr>
            <a:spLocks/>
          </p:cNvSpPr>
          <p:nvPr/>
        </p:nvSpPr>
        <p:spPr bwMode="auto">
          <a:xfrm>
            <a:off x="2104299" y="4483893"/>
            <a:ext cx="7975600" cy="622300"/>
          </a:xfrm>
          <a:custGeom>
            <a:avLst/>
            <a:gdLst>
              <a:gd name="T0" fmla="*/ 0 w 5024"/>
              <a:gd name="T1" fmla="*/ 392 h 392"/>
              <a:gd name="T2" fmla="*/ 720 w 5024"/>
              <a:gd name="T3" fmla="*/ 200 h 392"/>
              <a:gd name="T4" fmla="*/ 1632 w 5024"/>
              <a:gd name="T5" fmla="*/ 56 h 392"/>
              <a:gd name="T6" fmla="*/ 2640 w 5024"/>
              <a:gd name="T7" fmla="*/ 8 h 392"/>
              <a:gd name="T8" fmla="*/ 3840 w 5024"/>
              <a:gd name="T9" fmla="*/ 104 h 392"/>
              <a:gd name="T10" fmla="*/ 4848 w 5024"/>
              <a:gd name="T11" fmla="*/ 296 h 392"/>
              <a:gd name="T12" fmla="*/ 4896 w 5024"/>
              <a:gd name="T13" fmla="*/ 296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24" h="392">
                <a:moveTo>
                  <a:pt x="0" y="392"/>
                </a:moveTo>
                <a:cubicBezTo>
                  <a:pt x="224" y="324"/>
                  <a:pt x="448" y="256"/>
                  <a:pt x="720" y="200"/>
                </a:cubicBezTo>
                <a:cubicBezTo>
                  <a:pt x="992" y="144"/>
                  <a:pt x="1312" y="88"/>
                  <a:pt x="1632" y="56"/>
                </a:cubicBezTo>
                <a:cubicBezTo>
                  <a:pt x="1952" y="24"/>
                  <a:pt x="2272" y="0"/>
                  <a:pt x="2640" y="8"/>
                </a:cubicBezTo>
                <a:cubicBezTo>
                  <a:pt x="3008" y="16"/>
                  <a:pt x="3472" y="56"/>
                  <a:pt x="3840" y="104"/>
                </a:cubicBezTo>
                <a:cubicBezTo>
                  <a:pt x="4208" y="152"/>
                  <a:pt x="4672" y="264"/>
                  <a:pt x="4848" y="296"/>
                </a:cubicBezTo>
                <a:cubicBezTo>
                  <a:pt x="5024" y="328"/>
                  <a:pt x="4960" y="312"/>
                  <a:pt x="4896" y="29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9B1FD478-561E-2745-BD32-2E1E8373BCAF}"/>
              </a:ext>
            </a:extLst>
          </p:cNvPr>
          <p:cNvSpPr>
            <a:spLocks/>
          </p:cNvSpPr>
          <p:nvPr/>
        </p:nvSpPr>
        <p:spPr bwMode="auto">
          <a:xfrm>
            <a:off x="5304699" y="4864893"/>
            <a:ext cx="762000" cy="685800"/>
          </a:xfrm>
          <a:custGeom>
            <a:avLst/>
            <a:gdLst>
              <a:gd name="T0" fmla="*/ 144 w 336"/>
              <a:gd name="T1" fmla="*/ 0 h 288"/>
              <a:gd name="T2" fmla="*/ 0 w 336"/>
              <a:gd name="T3" fmla="*/ 48 h 288"/>
              <a:gd name="T4" fmla="*/ 0 w 336"/>
              <a:gd name="T5" fmla="*/ 96 h 288"/>
              <a:gd name="T6" fmla="*/ 48 w 336"/>
              <a:gd name="T7" fmla="*/ 240 h 288"/>
              <a:gd name="T8" fmla="*/ 144 w 336"/>
              <a:gd name="T9" fmla="*/ 288 h 288"/>
              <a:gd name="T10" fmla="*/ 240 w 336"/>
              <a:gd name="T11" fmla="*/ 288 h 288"/>
              <a:gd name="T12" fmla="*/ 336 w 336"/>
              <a:gd name="T13" fmla="*/ 192 h 288"/>
              <a:gd name="T14" fmla="*/ 336 w 336"/>
              <a:gd name="T15" fmla="*/ 96 h 288"/>
              <a:gd name="T16" fmla="*/ 288 w 336"/>
              <a:gd name="T17" fmla="*/ 0 h 288"/>
              <a:gd name="T18" fmla="*/ 144 w 336"/>
              <a:gd name="T19" fmla="*/ 0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6" h="288">
                <a:moveTo>
                  <a:pt x="144" y="0"/>
                </a:moveTo>
                <a:lnTo>
                  <a:pt x="0" y="48"/>
                </a:lnTo>
                <a:lnTo>
                  <a:pt x="0" y="96"/>
                </a:lnTo>
                <a:lnTo>
                  <a:pt x="48" y="240"/>
                </a:lnTo>
                <a:lnTo>
                  <a:pt x="144" y="288"/>
                </a:lnTo>
                <a:lnTo>
                  <a:pt x="240" y="288"/>
                </a:lnTo>
                <a:lnTo>
                  <a:pt x="336" y="192"/>
                </a:lnTo>
                <a:lnTo>
                  <a:pt x="336" y="96"/>
                </a:lnTo>
                <a:lnTo>
                  <a:pt x="288" y="0"/>
                </a:lnTo>
                <a:lnTo>
                  <a:pt x="144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Text Box 6">
            <a:extLst>
              <a:ext uri="{FF2B5EF4-FFF2-40B4-BE49-F238E27FC236}">
                <a16:creationId xmlns:a16="http://schemas.microsoft.com/office/drawing/2014/main" id="{434FD8E6-B803-3D4F-ABD9-1A374D219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1499" y="4864893"/>
            <a:ext cx="452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2400" i="1">
                <a:solidFill>
                  <a:schemeClr val="tx1"/>
                </a:solidFill>
                <a:latin typeface="Symbol" charset="0"/>
                <a:ea typeface="ＭＳ Ｐゴシック" charset="0"/>
              </a:rPr>
              <a:t>r</a:t>
            </a:r>
            <a:r>
              <a:rPr lang="en-US" sz="2400" baseline="-25000">
                <a:solidFill>
                  <a:schemeClr val="tx1"/>
                </a:solidFill>
                <a:latin typeface="Times New Roman" charset="0"/>
                <a:ea typeface="ＭＳ Ｐゴシック" charset="0"/>
              </a:rPr>
              <a:t>0</a:t>
            </a:r>
            <a:endParaRPr lang="en-US" sz="2400" baseline="-25000">
              <a:solidFill>
                <a:schemeClr val="tx1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28" name="Text Box 7">
            <a:extLst>
              <a:ext uri="{FF2B5EF4-FFF2-40B4-BE49-F238E27FC236}">
                <a16:creationId xmlns:a16="http://schemas.microsoft.com/office/drawing/2014/main" id="{EC1D5947-5F46-D64F-A9A8-7738C0E1B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3299" y="4864893"/>
            <a:ext cx="452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2400" i="1">
                <a:solidFill>
                  <a:schemeClr val="tx1"/>
                </a:solidFill>
                <a:latin typeface="Symbol" charset="0"/>
                <a:ea typeface="ＭＳ Ｐゴシック" charset="0"/>
              </a:rPr>
              <a:t>r</a:t>
            </a:r>
            <a:r>
              <a:rPr lang="en-US" sz="2400" baseline="-25000">
                <a:solidFill>
                  <a:schemeClr val="tx1"/>
                </a:solidFill>
                <a:latin typeface="Times New Roman" charset="0"/>
                <a:ea typeface="ＭＳ Ｐゴシック" charset="0"/>
              </a:rPr>
              <a:t>1</a:t>
            </a:r>
            <a:endParaRPr lang="en-US" sz="2400" baseline="-25000">
              <a:solidFill>
                <a:schemeClr val="tx1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29" name="Line 8">
            <a:extLst>
              <a:ext uri="{FF2B5EF4-FFF2-40B4-BE49-F238E27FC236}">
                <a16:creationId xmlns:a16="http://schemas.microsoft.com/office/drawing/2014/main" id="{F784F29E-89FE-9647-AA54-794500B5CE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66299" y="3950493"/>
            <a:ext cx="6324600" cy="0"/>
          </a:xfrm>
          <a:prstGeom prst="line">
            <a:avLst/>
          </a:prstGeom>
          <a:noFill/>
          <a:ln w="38100">
            <a:solidFill>
              <a:srgbClr val="0039AC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3214872B-324A-4943-8F36-5166F0E9CFE2}"/>
              </a:ext>
            </a:extLst>
          </p:cNvPr>
          <p:cNvSpPr>
            <a:spLocks/>
          </p:cNvSpPr>
          <p:nvPr/>
        </p:nvSpPr>
        <p:spPr bwMode="auto">
          <a:xfrm>
            <a:off x="3323499" y="3480593"/>
            <a:ext cx="5105400" cy="495300"/>
          </a:xfrm>
          <a:custGeom>
            <a:avLst/>
            <a:gdLst>
              <a:gd name="T0" fmla="*/ 0 w 3216"/>
              <a:gd name="T1" fmla="*/ 296 h 312"/>
              <a:gd name="T2" fmla="*/ 288 w 3216"/>
              <a:gd name="T3" fmla="*/ 296 h 312"/>
              <a:gd name="T4" fmla="*/ 576 w 3216"/>
              <a:gd name="T5" fmla="*/ 200 h 312"/>
              <a:gd name="T6" fmla="*/ 864 w 3216"/>
              <a:gd name="T7" fmla="*/ 104 h 312"/>
              <a:gd name="T8" fmla="*/ 1104 w 3216"/>
              <a:gd name="T9" fmla="*/ 56 h 312"/>
              <a:gd name="T10" fmla="*/ 1344 w 3216"/>
              <a:gd name="T11" fmla="*/ 8 h 312"/>
              <a:gd name="T12" fmla="*/ 1584 w 3216"/>
              <a:gd name="T13" fmla="*/ 8 h 312"/>
              <a:gd name="T14" fmla="*/ 1824 w 3216"/>
              <a:gd name="T15" fmla="*/ 56 h 312"/>
              <a:gd name="T16" fmla="*/ 2160 w 3216"/>
              <a:gd name="T17" fmla="*/ 152 h 312"/>
              <a:gd name="T18" fmla="*/ 2256 w 3216"/>
              <a:gd name="T19" fmla="*/ 200 h 312"/>
              <a:gd name="T20" fmla="*/ 2496 w 3216"/>
              <a:gd name="T21" fmla="*/ 248 h 312"/>
              <a:gd name="T22" fmla="*/ 2928 w 3216"/>
              <a:gd name="T23" fmla="*/ 296 h 312"/>
              <a:gd name="T24" fmla="*/ 3216 w 3216"/>
              <a:gd name="T25" fmla="*/ 296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216" h="312">
                <a:moveTo>
                  <a:pt x="0" y="296"/>
                </a:moveTo>
                <a:cubicBezTo>
                  <a:pt x="96" y="304"/>
                  <a:pt x="192" y="312"/>
                  <a:pt x="288" y="296"/>
                </a:cubicBezTo>
                <a:cubicBezTo>
                  <a:pt x="384" y="280"/>
                  <a:pt x="480" y="232"/>
                  <a:pt x="576" y="200"/>
                </a:cubicBezTo>
                <a:cubicBezTo>
                  <a:pt x="672" y="168"/>
                  <a:pt x="776" y="128"/>
                  <a:pt x="864" y="104"/>
                </a:cubicBezTo>
                <a:cubicBezTo>
                  <a:pt x="952" y="80"/>
                  <a:pt x="1024" y="72"/>
                  <a:pt x="1104" y="56"/>
                </a:cubicBezTo>
                <a:cubicBezTo>
                  <a:pt x="1184" y="40"/>
                  <a:pt x="1264" y="16"/>
                  <a:pt x="1344" y="8"/>
                </a:cubicBezTo>
                <a:cubicBezTo>
                  <a:pt x="1424" y="0"/>
                  <a:pt x="1504" y="0"/>
                  <a:pt x="1584" y="8"/>
                </a:cubicBezTo>
                <a:cubicBezTo>
                  <a:pt x="1664" y="16"/>
                  <a:pt x="1728" y="32"/>
                  <a:pt x="1824" y="56"/>
                </a:cubicBezTo>
                <a:cubicBezTo>
                  <a:pt x="1920" y="80"/>
                  <a:pt x="2088" y="128"/>
                  <a:pt x="2160" y="152"/>
                </a:cubicBezTo>
                <a:cubicBezTo>
                  <a:pt x="2232" y="176"/>
                  <a:pt x="2200" y="184"/>
                  <a:pt x="2256" y="200"/>
                </a:cubicBezTo>
                <a:cubicBezTo>
                  <a:pt x="2312" y="216"/>
                  <a:pt x="2384" y="232"/>
                  <a:pt x="2496" y="248"/>
                </a:cubicBezTo>
                <a:cubicBezTo>
                  <a:pt x="2608" y="264"/>
                  <a:pt x="2808" y="288"/>
                  <a:pt x="2928" y="296"/>
                </a:cubicBezTo>
                <a:cubicBezTo>
                  <a:pt x="3048" y="304"/>
                  <a:pt x="3168" y="296"/>
                  <a:pt x="3216" y="296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1" name="Text Box 10">
            <a:extLst>
              <a:ext uri="{FF2B5EF4-FFF2-40B4-BE49-F238E27FC236}">
                <a16:creationId xmlns:a16="http://schemas.microsoft.com/office/drawing/2014/main" id="{D4714520-7920-8045-9B5C-2BD0932025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5024" y="3690143"/>
            <a:ext cx="5043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2400" i="1" dirty="0" err="1">
                <a:solidFill>
                  <a:srgbClr val="0039AC"/>
                </a:solidFill>
                <a:latin typeface="Times New Roman" charset="0"/>
                <a:ea typeface="ＭＳ Ｐゴシック" charset="0"/>
              </a:rPr>
              <a:t>g</a:t>
            </a:r>
            <a:r>
              <a:rPr lang="en-US" sz="1800" i="1" baseline="-25000" dirty="0" err="1">
                <a:solidFill>
                  <a:srgbClr val="0039AC"/>
                </a:solidFill>
                <a:latin typeface="Times New Roman" charset="0"/>
                <a:ea typeface="ＭＳ Ｐゴシック" charset="0"/>
              </a:rPr>
              <a:t>ref</a:t>
            </a:r>
            <a:endParaRPr lang="en-US" sz="1800" i="1" baseline="-25000" dirty="0">
              <a:solidFill>
                <a:srgbClr val="0039AC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32" name="Text Box 11">
            <a:extLst>
              <a:ext uri="{FF2B5EF4-FFF2-40B4-BE49-F238E27FC236}">
                <a16:creationId xmlns:a16="http://schemas.microsoft.com/office/drawing/2014/main" id="{2A5D8EA5-F06D-8546-A001-3371600BB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2187" y="3345656"/>
            <a:ext cx="5803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l"/>
            <a:r>
              <a:rPr lang="en-US" sz="2400" i="1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g</a:t>
            </a:r>
            <a:r>
              <a:rPr lang="en-US" sz="1800" i="1" baseline="-25000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obs</a:t>
            </a:r>
            <a:endParaRPr lang="en-US" sz="1800" dirty="0">
              <a:solidFill>
                <a:srgbClr val="FF0000"/>
              </a:solidFill>
              <a:ea typeface="ＭＳ Ｐゴシック" charset="0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84584464-8519-5F45-83EC-B56FB96F4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574" y="1662906"/>
            <a:ext cx="31432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D70B3FA3-3739-6840-876F-0F1762FFFF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99" y="2764631"/>
            <a:ext cx="31432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48D433D-6A04-4D17-1DE7-628E892C2A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423" y="3517899"/>
            <a:ext cx="1420813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3133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21E10DF3-92A8-1348-B7CC-7079BF326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32606"/>
            <a:ext cx="8686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>
                <a:solidFill>
                  <a:srgbClr val="0039AC"/>
                </a:solidFill>
              </a:rPr>
              <a:t>Global Free-Air Gravity Field from GRACE + GOCE + satellite altimetry + surface measurements</a:t>
            </a:r>
            <a:r>
              <a:rPr lang="mr-IN" dirty="0">
                <a:solidFill>
                  <a:srgbClr val="0039AC"/>
                </a:solidFill>
              </a:rPr>
              <a:t>…</a:t>
            </a:r>
            <a:endParaRPr lang="en-US" dirty="0">
              <a:solidFill>
                <a:srgbClr val="0039AC"/>
              </a:solidFill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9787FB44-CF5D-AC42-A5E0-A19B3BBF0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7163" y="76994"/>
            <a:ext cx="1725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Example: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0F28253E-C463-6A46-9A9E-5BFA08889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3560" y="6411674"/>
            <a:ext cx="612488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800" dirty="0">
                <a:solidFill>
                  <a:srgbClr val="0039AC"/>
                </a:solidFill>
              </a:rPr>
              <a:t>WGM2012 model from Bureau </a:t>
            </a:r>
            <a:r>
              <a:rPr lang="en-US" sz="1800" dirty="0" err="1">
                <a:solidFill>
                  <a:srgbClr val="0039AC"/>
                </a:solidFill>
              </a:rPr>
              <a:t>Gravimetríque</a:t>
            </a:r>
            <a:r>
              <a:rPr lang="en-US" sz="1800" dirty="0">
                <a:solidFill>
                  <a:srgbClr val="0039AC"/>
                </a:solidFill>
              </a:rPr>
              <a:t> International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C111F52-E933-7340-A85F-96A4589A8F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42" t="13625" r="7131" b="14954"/>
          <a:stretch/>
        </p:blipFill>
        <p:spPr>
          <a:xfrm>
            <a:off x="1828800" y="1363005"/>
            <a:ext cx="8610600" cy="5037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22DFCA7-72D1-6BD8-5BD8-2380B3A37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809" y="1032185"/>
            <a:ext cx="1420813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4832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44554</TotalTime>
  <Words>457</Words>
  <Application>Microsoft Macintosh PowerPoint</Application>
  <PresentationFormat>Widescreen</PresentationFormat>
  <Paragraphs>84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Symbol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Lowry</dc:creator>
  <cp:lastModifiedBy>Tony Lowry</cp:lastModifiedBy>
  <cp:revision>50</cp:revision>
  <cp:lastPrinted>2022-01-10T14:45:35Z</cp:lastPrinted>
  <dcterms:created xsi:type="dcterms:W3CDTF">2022-01-10T14:15:51Z</dcterms:created>
  <dcterms:modified xsi:type="dcterms:W3CDTF">2026-03-17T15:05:36Z</dcterms:modified>
</cp:coreProperties>
</file>