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68" r:id="rId3"/>
    <p:sldId id="306" r:id="rId4"/>
    <p:sldId id="318" r:id="rId5"/>
    <p:sldId id="299" r:id="rId6"/>
    <p:sldId id="312" r:id="rId7"/>
    <p:sldId id="313" r:id="rId8"/>
    <p:sldId id="314" r:id="rId9"/>
    <p:sldId id="298" r:id="rId10"/>
    <p:sldId id="292" r:id="rId11"/>
    <p:sldId id="307" r:id="rId12"/>
    <p:sldId id="309" r:id="rId13"/>
    <p:sldId id="308" r:id="rId14"/>
    <p:sldId id="29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A3A3E0"/>
    <a:srgbClr val="0039AC"/>
    <a:srgbClr val="FB9491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8"/>
    <p:restoredTop sz="97840"/>
  </p:normalViewPr>
  <p:slideViewPr>
    <p:cSldViewPr snapToGrid="0" snapToObjects="1">
      <p:cViewPr varScale="1">
        <p:scale>
          <a:sx n="224" d="100"/>
          <a:sy n="224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9569A24-5711-3CFE-A98C-C7F3FFC5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6396335"/>
            <a:ext cx="6377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19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302-340 (§5.5-5.11)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" name="Text Box 77">
            <a:extLst>
              <a:ext uri="{FF2B5EF4-FFF2-40B4-BE49-F238E27FC236}">
                <a16:creationId xmlns:a16="http://schemas.microsoft.com/office/drawing/2014/main" id="{902A2982-ACCC-0002-2C98-9CCC8E8E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14" y="1351354"/>
            <a:ext cx="88889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(Induced Polarization)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Induced Polarization (IP)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measures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chargeability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of transient voltage after DC current is shut off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time-domain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 or the phase of voltage relative to 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sinusoidal AC current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frequency-domain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  <a:endParaRPr lang="en-US" sz="12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Results from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overvoltage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(charge buildup)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~ boundaries between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ionic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electronic conduction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by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electrodialysis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(membrane effect) in clays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Chargeability ~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anticorrelates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with resistivity; highest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sulfide ores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• IP in the frequency domain can afford more information!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Heavily used in mining industry; sometimes in well logging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and environmental applications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D0B9180B-972A-E006-6C1F-16C5CD62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456" y="2286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Apr 2024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392D33CD-E19E-F058-0C7B-2D603A90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E29427-805A-5E40-89DA-E5671877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9" y="1697831"/>
            <a:ext cx="7186612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7C6E0EAB-0F2F-8C47-B340-C187D641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19" y="273844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Example effect of a sunspot. The repeating signal (strongest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</a:t>
            </a:r>
            <a:r>
              <a:rPr lang="en-US" sz="2400" i="1">
                <a:latin typeface="Times New Roman" charset="0"/>
                <a:ea typeface="ＭＳ Ｐゴシック" charset="0"/>
              </a:rPr>
              <a:t>E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x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y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) is the diurnal variation as Earth rotates within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solar wind. The large departure in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x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~ day 12 is a sunspot.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28D1205-8E99-2E4A-95A2-07BC77BF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331" y="2634456"/>
            <a:ext cx="15049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This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example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gave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constraint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depths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a few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100 km.</a:t>
            </a:r>
          </a:p>
        </p:txBody>
      </p:sp>
    </p:spTree>
    <p:extLst>
      <p:ext uri="{BB962C8B-B14F-4D97-AF65-F5344CB8AC3E}">
        <p14:creationId xmlns:p14="http://schemas.microsoft.com/office/powerpoint/2010/main" val="339118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FD28F02F-92FD-5046-B932-86B206EAB6A5}"/>
              </a:ext>
            </a:extLst>
          </p:cNvPr>
          <p:cNvSpPr txBox="1">
            <a:spLocks/>
          </p:cNvSpPr>
          <p:nvPr/>
        </p:nvSpPr>
        <p:spPr bwMode="auto">
          <a:xfrm>
            <a:off x="3405584" y="5922282"/>
            <a:ext cx="5380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MT array deployments for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EarthScope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D38C7-29D7-1D82-7080-1E776F4B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611" y="598704"/>
            <a:ext cx="9736779" cy="51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srp">
            <a:extLst>
              <a:ext uri="{FF2B5EF4-FFF2-40B4-BE49-F238E27FC236}">
                <a16:creationId xmlns:a16="http://schemas.microsoft.com/office/drawing/2014/main" id="{7796010A-0CDC-5246-8069-9CED73F8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911910"/>
            <a:ext cx="8997950" cy="519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88B3DC5-6DB6-3A40-8A94-3E7103DFDFC7}"/>
              </a:ext>
            </a:extLst>
          </p:cNvPr>
          <p:cNvSpPr txBox="1">
            <a:spLocks/>
          </p:cNvSpPr>
          <p:nvPr/>
        </p:nvSpPr>
        <p:spPr bwMode="auto">
          <a:xfrm>
            <a:off x="3324225" y="73710"/>
            <a:ext cx="553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Yellowstone-Snake River Plain System: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D7DC698-939E-9847-9752-1DB71F14175B}"/>
              </a:ext>
            </a:extLst>
          </p:cNvPr>
          <p:cNvSpPr txBox="1">
            <a:spLocks/>
          </p:cNvSpPr>
          <p:nvPr/>
        </p:nvSpPr>
        <p:spPr bwMode="auto">
          <a:xfrm>
            <a:off x="1673225" y="510273"/>
            <a:ext cx="463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Seismic </a:t>
            </a:r>
            <a:r>
              <a:rPr lang="en-US" sz="2400" i="1">
                <a:latin typeface="Times New Roman" charset="0"/>
              </a:rPr>
              <a:t>V</a:t>
            </a:r>
            <a:r>
              <a:rPr lang="en-US" sz="2400" i="1" baseline="-25000">
                <a:latin typeface="Times New Roman" charset="0"/>
              </a:rPr>
              <a:t>s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(Rayleigh wave tomo)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D4AA567-8849-504B-A1DD-FEF3AD27BC5F}"/>
              </a:ext>
            </a:extLst>
          </p:cNvPr>
          <p:cNvSpPr txBox="1">
            <a:spLocks/>
          </p:cNvSpPr>
          <p:nvPr/>
        </p:nvSpPr>
        <p:spPr bwMode="auto">
          <a:xfrm>
            <a:off x="6926263" y="510273"/>
            <a:ext cx="312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Electrical Resistivity </a:t>
            </a:r>
            <a:r>
              <a:rPr lang="en-US" sz="2400" i="1">
                <a:latin typeface="Symbol" charset="0"/>
                <a:sym typeface="Symbol" charset="0"/>
              </a:rPr>
              <a:t>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C029852-531B-604E-8916-E3370FE4EACC}"/>
              </a:ext>
            </a:extLst>
          </p:cNvPr>
          <p:cNvSpPr txBox="1">
            <a:spLocks/>
          </p:cNvSpPr>
          <p:nvPr/>
        </p:nvSpPr>
        <p:spPr bwMode="auto">
          <a:xfrm>
            <a:off x="6092825" y="6137960"/>
            <a:ext cx="43153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 charset="0"/>
              </a:rPr>
              <a:t>Kelbert</a:t>
            </a:r>
            <a:r>
              <a:rPr lang="en-US" sz="1800" i="1" dirty="0">
                <a:latin typeface="Arial" charset="0"/>
              </a:rPr>
              <a:t> et al., 2011 </a:t>
            </a:r>
            <a:r>
              <a:rPr lang="en-US" sz="1800" i="1" dirty="0" err="1">
                <a:latin typeface="Arial" charset="0"/>
              </a:rPr>
              <a:t>EarthScope</a:t>
            </a:r>
            <a:r>
              <a:rPr lang="en-US" sz="1800" i="1" dirty="0">
                <a:latin typeface="Arial" charset="0"/>
              </a:rPr>
              <a:t> Science</a:t>
            </a:r>
          </a:p>
          <a:p>
            <a:pPr algn="l"/>
            <a:r>
              <a:rPr lang="en-US" sz="1800" i="1" dirty="0">
                <a:latin typeface="Arial" charset="0"/>
              </a:rPr>
              <a:t>   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CB824-E9AC-4149-BD09-0B4C6C59DCD9}"/>
              </a:ext>
            </a:extLst>
          </p:cNvPr>
          <p:cNvSpPr>
            <a:spLocks/>
          </p:cNvSpPr>
          <p:nvPr/>
        </p:nvSpPr>
        <p:spPr bwMode="auto">
          <a:xfrm>
            <a:off x="6092825" y="4874310"/>
            <a:ext cx="4327525" cy="1171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4402861-C4E8-A14C-AC9D-37493C1147D4}"/>
              </a:ext>
            </a:extLst>
          </p:cNvPr>
          <p:cNvSpPr txBox="1">
            <a:spLocks/>
          </p:cNvSpPr>
          <p:nvPr/>
        </p:nvSpPr>
        <p:spPr bwMode="auto">
          <a:xfrm>
            <a:off x="2435225" y="6274485"/>
            <a:ext cx="2899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Arial" charset="0"/>
              </a:rPr>
              <a:t>Wagner et al., EPSL 2010</a:t>
            </a:r>
          </a:p>
        </p:txBody>
      </p:sp>
    </p:spTree>
    <p:extLst>
      <p:ext uri="{BB962C8B-B14F-4D97-AF65-F5344CB8AC3E}">
        <p14:creationId xmlns:p14="http://schemas.microsoft.com/office/powerpoint/2010/main" val="127295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">
            <a:extLst>
              <a:ext uri="{FF2B5EF4-FFF2-40B4-BE49-F238E27FC236}">
                <a16:creationId xmlns:a16="http://schemas.microsoft.com/office/drawing/2014/main" id="{16C71EF3-0C24-F048-93D4-85054FC3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256"/>
            <a:ext cx="7467600" cy="261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">
            <a:extLst>
              <a:ext uri="{FF2B5EF4-FFF2-40B4-BE49-F238E27FC236}">
                <a16:creationId xmlns:a16="http://schemas.microsoft.com/office/drawing/2014/main" id="{BD8E9F66-519B-574D-A44D-D4DA259F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2256"/>
            <a:ext cx="7467600" cy="3900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DF942D73-D7C6-6F46-866C-838E1B7BF36F}"/>
              </a:ext>
            </a:extLst>
          </p:cNvPr>
          <p:cNvSpPr txBox="1">
            <a:spLocks/>
          </p:cNvSpPr>
          <p:nvPr/>
        </p:nvSpPr>
        <p:spPr bwMode="auto">
          <a:xfrm>
            <a:off x="3167870" y="6317456"/>
            <a:ext cx="6585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 i="1" dirty="0" err="1">
                <a:latin typeface="Arial" charset="0"/>
              </a:rPr>
              <a:t>Meqbel</a:t>
            </a:r>
            <a:r>
              <a:rPr lang="en-US" sz="1600" i="1" dirty="0">
                <a:latin typeface="Arial" charset="0"/>
              </a:rPr>
              <a:t> et al., 2014                                          Earth Planet. Sci. </a:t>
            </a:r>
            <a:r>
              <a:rPr lang="en-US" sz="1600" i="1" dirty="0" err="1">
                <a:latin typeface="Arial" charset="0"/>
              </a:rPr>
              <a:t>Lett</a:t>
            </a:r>
            <a:r>
              <a:rPr lang="en-US" sz="1600" i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82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ature08204-f2">
            <a:extLst>
              <a:ext uri="{FF2B5EF4-FFF2-40B4-BE49-F238E27FC236}">
                <a16:creationId xmlns:a16="http://schemas.microsoft.com/office/drawing/2014/main" id="{E7812BFE-7629-0F4D-A174-A5377C01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46997"/>
            <a:ext cx="8915400" cy="429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A421D09E-F146-C94A-A884-245318BCD2EA}"/>
              </a:ext>
            </a:extLst>
          </p:cNvPr>
          <p:cNvSpPr txBox="1">
            <a:spLocks/>
          </p:cNvSpPr>
          <p:nvPr/>
        </p:nvSpPr>
        <p:spPr bwMode="auto">
          <a:xfrm>
            <a:off x="1835150" y="489734"/>
            <a:ext cx="860844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Resistivity structure beneath an advancing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subduction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zone…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(Marlborough region, northern South Island, New Zealand)</a:t>
            </a: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1600" i="1" dirty="0">
                <a:latin typeface="Arial" charset="0"/>
              </a:rPr>
              <a:t>Wannamaker et al., Nature, 2009</a:t>
            </a:r>
          </a:p>
        </p:txBody>
      </p:sp>
    </p:spTree>
    <p:extLst>
      <p:ext uri="{BB962C8B-B14F-4D97-AF65-F5344CB8AC3E}">
        <p14:creationId xmlns:p14="http://schemas.microsoft.com/office/powerpoint/2010/main" val="321192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62999CA-8696-0B41-804D-A9C1E08B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114300"/>
            <a:ext cx="5909489" cy="6629400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4A034BF8-0B5B-B64E-AAFC-19D2730E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543300"/>
            <a:ext cx="3408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Arial" charset="0"/>
                <a:ea typeface="ＭＳ Ｐゴシック" charset="0"/>
              </a:rPr>
              <a:t>Liu &amp; </a:t>
            </a:r>
            <a:r>
              <a:rPr lang="en-US" sz="1800" i="1" dirty="0" err="1">
                <a:latin typeface="Arial" charset="0"/>
                <a:ea typeface="ＭＳ Ｐゴシック" charset="0"/>
              </a:rPr>
              <a:t>Hasterok</a:t>
            </a:r>
            <a:r>
              <a:rPr lang="en-US" sz="1800" i="1" dirty="0">
                <a:latin typeface="Arial" charset="0"/>
                <a:ea typeface="ＭＳ Ｐゴシック" charset="0"/>
              </a:rPr>
              <a:t>, Science, 2016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5AADE33-B42C-8D4D-ABA3-2E3E10F65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568" y="650945"/>
            <a:ext cx="2969132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 structure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 bit south of here…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older data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&amp; newer inversion.</a:t>
            </a: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Newer techniques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are drawing interest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industry</a:t>
            </a:r>
            <a:r>
              <a:rPr lang="mr-IN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…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dirty="0">
              <a:solidFill>
                <a:srgbClr val="333399"/>
              </a:solidFill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And there is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esearch supporting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a strong relationship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between electrical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conductivity and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low viscosity</a:t>
            </a:r>
          </a:p>
        </p:txBody>
      </p:sp>
    </p:spTree>
    <p:extLst>
      <p:ext uri="{BB962C8B-B14F-4D97-AF65-F5344CB8AC3E}">
        <p14:creationId xmlns:p14="http://schemas.microsoft.com/office/powerpoint/2010/main" val="296706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7">
            <a:extLst>
              <a:ext uri="{FF2B5EF4-FFF2-40B4-BE49-F238E27FC236}">
                <a16:creationId xmlns:a16="http://schemas.microsoft.com/office/drawing/2014/main" id="{8A860269-1E8E-21CD-D1E8-42C8569A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76" y="2090172"/>
            <a:ext cx="868224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Self-Potential (SP) 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Natural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amperage (i.e.,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without our injecting current) can arise from: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Brine infiltration of drilling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mudcake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permeable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formations (petroleum industry wireline application)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Oxidation/reduction reactions at the water table (mining)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 Streaming potential in cavities (karst investigations)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5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B149FEC-2CFB-714C-B968-3DDB7EEB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163688"/>
            <a:ext cx="619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30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(MT)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D77B203-F491-F04E-A691-AFC45749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" y="695500"/>
            <a:ext cx="875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Simultaneously record 3D magnetic field and horizontal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electric field…  Passive measurement, so uses natural sources.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FC8D552-AC76-6C47-8623-765F12EC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945" y="1445048"/>
            <a:ext cx="292419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Instrumentation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consists of an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antenna (wires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placed across tens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o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 m) to measure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two horizontal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components of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the electric field,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and fluxgate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magnetometers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oriented to measure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3-component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magnetic field</a:t>
            </a:r>
          </a:p>
          <a:p>
            <a:pPr algn="l" eaLnBrk="0" hangingPunct="0"/>
            <a:r>
              <a:rPr lang="en-US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 time series</a:t>
            </a:r>
            <a:r>
              <a:rPr lang="en-US" dirty="0">
                <a:solidFill>
                  <a:srgbClr val="333399"/>
                </a:solidFill>
              </a:rPr>
              <a:t>!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00E93-34A3-6145-9D9D-CA1C5986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38" y="1485585"/>
            <a:ext cx="5583465" cy="5248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C7803-E1C7-B542-9BAE-887E869B1162}"/>
              </a:ext>
            </a:extLst>
          </p:cNvPr>
          <p:cNvSpPr txBox="1"/>
          <p:nvPr/>
        </p:nvSpPr>
        <p:spPr>
          <a:xfrm>
            <a:off x="1686809" y="1817441"/>
            <a:ext cx="216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Comeau (2015)</a:t>
            </a:r>
          </a:p>
          <a:p>
            <a:r>
              <a:rPr lang="en-US" dirty="0"/>
              <a:t>PhD dissertation</a:t>
            </a:r>
          </a:p>
        </p:txBody>
      </p:sp>
    </p:spTree>
    <p:extLst>
      <p:ext uri="{BB962C8B-B14F-4D97-AF65-F5344CB8AC3E}">
        <p14:creationId xmlns:p14="http://schemas.microsoft.com/office/powerpoint/2010/main" val="270235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B149FEC-2CFB-714C-B968-3DDB7EEB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192088"/>
            <a:ext cx="619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(MT)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D77B203-F491-F04E-A691-AFC45749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" y="723900"/>
            <a:ext cx="875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Simultaneously record 3D magnetic field and horizontal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electric field…  Passive measurement, so uses natural sources.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25132-2FCA-4A46-95A1-160C9DAB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576388"/>
            <a:ext cx="63373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5FC8D552-AC76-6C47-8623-765F12EC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0" y="1462088"/>
            <a:ext cx="233521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sine wave</a:t>
            </a:r>
            <a:endParaRPr lang="en-US" sz="2400">
              <a:solidFill>
                <a:srgbClr val="333399"/>
              </a:solidFill>
              <a:latin typeface="Times New Roman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latin typeface="Times New Roman" charset="0"/>
                <a:ea typeface="ＭＳ Ｐゴシック" charset="0"/>
              </a:rPr>
              <a:t>sin(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</a:t>
            </a:r>
            <a:r>
              <a:rPr lang="en-US" sz="2400" i="1">
                <a:latin typeface="Times New Roman" charset="0"/>
                <a:ea typeface="ＭＳ Ｐゴシック" charset="0"/>
              </a:rPr>
              <a:t>t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,</a:t>
            </a: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where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sd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is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an averaged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 over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skin depth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(depth of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significant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penetration of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electric field</a:t>
            </a:r>
          </a:p>
          <a:p>
            <a:pPr algn="l" eaLnBrk="0" hangingPunct="0"/>
            <a:r>
              <a:rPr lang="en-US" sz="2400" i="1">
                <a:latin typeface="Times New Roman" charset="0"/>
                <a:ea typeface="ＭＳ Ｐゴシック" charset="0"/>
              </a:rPr>
              <a:t>E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magnetic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F295A-A0D8-4E47-9134-0ADB7796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2422525"/>
            <a:ext cx="2292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6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2DDE321-C5E9-0448-BD07-D4492BB2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7" y="250031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8F1F406-2C51-214D-A94A-11072178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4" y="931069"/>
            <a:ext cx="8112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(1) </a:t>
            </a:r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Global lightning strikes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(predominates in the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10,000 Hz to ~1 Hz frequency range)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Gives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>
                <a:latin typeface="Arial" charset="0"/>
                <a:ea typeface="ＭＳ Ｐゴシック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10s of m to a few km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34E82-02CE-F040-9348-8782D4A5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613819"/>
            <a:ext cx="3006725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BBC9C-1CAE-1243-A047-54563647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2602706"/>
            <a:ext cx="56642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A4D230-AE82-9048-AFE8-54BD6EC475DE}"/>
              </a:ext>
            </a:extLst>
          </p:cNvPr>
          <p:cNvSpPr/>
          <p:nvPr/>
        </p:nvSpPr>
        <p:spPr>
          <a:xfrm>
            <a:off x="96552" y="2437927"/>
            <a:ext cx="1533465" cy="19821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Note here they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denote magnetic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as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instead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9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1C1B942-4427-5044-A78A-3CD1ADE8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881" y="177800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C519C3-C8FC-E346-BA98-C26A2CD0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18" y="858838"/>
            <a:ext cx="828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(2) </a:t>
            </a:r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Ionospheric resonances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(predominate periods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seconds to minutes: here ~20 s period near sunset)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Gives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from ~2 to 10 km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102EA-7E73-EE4C-AB1C-AD78FA6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2506663"/>
            <a:ext cx="5386388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CA96314A-BAAF-6D43-9231-CF9FB7EF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06" y="3623935"/>
            <a:ext cx="27703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(The small,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high frequency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spikes correspond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distant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lightning strikes.)</a:t>
            </a:r>
          </a:p>
        </p:txBody>
      </p:sp>
    </p:spTree>
    <p:extLst>
      <p:ext uri="{BB962C8B-B14F-4D97-AF65-F5344CB8AC3E}">
        <p14:creationId xmlns:p14="http://schemas.microsoft.com/office/powerpoint/2010/main" val="15137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851833BC-A09B-2A4A-83FA-F05CE17B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06" y="177006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93C9BFE-E7A2-EA42-B087-A70911701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243" y="724694"/>
            <a:ext cx="85491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(3)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Ionospheric disturbances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caused by interactions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with high energy particles and electrons emitted by the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sun (predominates periods of days and longer)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Gives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from 10s to 100s of km (&amp; to the core if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observed for long enough!!!)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E8B6F-BE41-A34E-8D9F-63CDB720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3042444"/>
            <a:ext cx="864393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AF35B072-DA6E-0C48-8847-D384646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742" y="4710112"/>
            <a:ext cx="8588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… Note this is the same interaction responsible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aurora borealis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… Note also that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ALL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of these sources are extremely high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energy (much higher than we could reasonably generate!)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97C857-AEB2-4947-A9A9-B5BDA5C4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03" y="595312"/>
            <a:ext cx="3032864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9F19C9F8-5983-1A4C-BEC4-F7BCABF6ACF0}"/>
              </a:ext>
            </a:extLst>
          </p:cNvPr>
          <p:cNvSpPr txBox="1">
            <a:spLocks/>
          </p:cNvSpPr>
          <p:nvPr/>
        </p:nvSpPr>
        <p:spPr bwMode="auto">
          <a:xfrm>
            <a:off x="2166599" y="4176712"/>
            <a:ext cx="473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333399"/>
                </a:solidFill>
                <a:latin typeface="Arial" charset="0"/>
              </a:rPr>
              <a:t>(Real-time </a:t>
            </a:r>
            <a:r>
              <a:rPr lang="en-US" sz="1800" dirty="0" err="1">
                <a:solidFill>
                  <a:srgbClr val="333399"/>
                </a:solidFill>
                <a:latin typeface="Arial" charset="0"/>
              </a:rPr>
              <a:t>ionospheric</a:t>
            </a:r>
            <a:r>
              <a:rPr lang="en-US" sz="1800" dirty="0">
                <a:solidFill>
                  <a:srgbClr val="333399"/>
                </a:solidFill>
                <a:latin typeface="Arial" charset="0"/>
              </a:rPr>
              <a:t> total electron content)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ADCB1A-067A-C348-BFD2-80DE1C86B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3" y="1088230"/>
            <a:ext cx="589747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937927EA-7F6D-3140-A295-F19213F0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2" y="461963"/>
            <a:ext cx="30638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Space weather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, or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flux of high-energy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charged particles &amp;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electrons, is also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practical interest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because of effects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on satellites (electron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flux greater than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some threshold can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induce charge on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electronic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componentry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satellites; discharge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has fried a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communications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satellite or two…)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1C3D2-77B8-C641-AA6C-0F2D1887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4540250"/>
            <a:ext cx="53990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FB6BAB30-160D-0342-B1AA-6D886866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4105275"/>
            <a:ext cx="387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NOAA GOES Electron Flux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329ACB89-760F-7B47-82AB-7B7E2E97A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7" y="6343650"/>
            <a:ext cx="480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USU GAIM Total Electron Content</a:t>
            </a:r>
          </a:p>
        </p:txBody>
      </p:sp>
      <p:pic>
        <p:nvPicPr>
          <p:cNvPr id="18" name="Picture 17" descr="Electron">
            <a:extLst>
              <a:ext uri="{FF2B5EF4-FFF2-40B4-BE49-F238E27FC236}">
                <a16:creationId xmlns:a16="http://schemas.microsoft.com/office/drawing/2014/main" id="{8022FE84-820A-2D4F-80C5-D461AD34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5715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6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28345</TotalTime>
  <Words>777</Words>
  <Application>Microsoft Macintosh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69</cp:revision>
  <cp:lastPrinted>2022-01-10T14:45:35Z</cp:lastPrinted>
  <dcterms:created xsi:type="dcterms:W3CDTF">2022-01-10T14:15:51Z</dcterms:created>
  <dcterms:modified xsi:type="dcterms:W3CDTF">2024-04-17T19:58:30Z</dcterms:modified>
</cp:coreProperties>
</file>