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55" r:id="rId2"/>
    <p:sldId id="358" r:id="rId3"/>
    <p:sldId id="359" r:id="rId4"/>
    <p:sldId id="360" r:id="rId5"/>
    <p:sldId id="277" r:id="rId6"/>
    <p:sldId id="281" r:id="rId7"/>
    <p:sldId id="361" r:id="rId8"/>
    <p:sldId id="301" r:id="rId9"/>
    <p:sldId id="302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24"/>
    <p:restoredTop sz="96327"/>
  </p:normalViewPr>
  <p:slideViewPr>
    <p:cSldViewPr snapToGrid="0" snapToObjects="1">
      <p:cViewPr varScale="1">
        <p:scale>
          <a:sx n="224" d="100"/>
          <a:sy n="224" d="100"/>
        </p:scale>
        <p:origin x="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Mar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893C9D7E-AA08-AF5E-6FD9-7C7A96726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23" y="6396335"/>
            <a:ext cx="6565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For Wed 20 Mar: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Burger</a:t>
            </a:r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349-378 (§6.1-6.4)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3" name="Text Box 30">
            <a:extLst>
              <a:ext uri="{FF2B5EF4-FFF2-40B4-BE49-F238E27FC236}">
                <a16:creationId xmlns:a16="http://schemas.microsoft.com/office/drawing/2014/main" id="{4905CC66-04A3-D834-F34A-9A4D457B0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351" y="1565609"/>
            <a:ext cx="8299067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Introduction to Gravity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Governed by 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LaPlace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’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s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equation:</a:t>
            </a:r>
          </a:p>
          <a:p>
            <a:pPr algn="l"/>
            <a:endParaRPr lang="en-US" sz="1200" i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with solution of the form: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18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If we have a spherical body with mass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M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and constant (or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radially symmetric) density, this integral becomes: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1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Method looks for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anomalies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in gravity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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g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(relative to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the gravity expected for a uniform-density ellipsoid)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that result from lateral changes in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mass density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9CA0D-5454-7371-ECA0-8B54E9F0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17" y="1909719"/>
            <a:ext cx="3048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C8C8C8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63AEAD-FA42-F9D9-7298-DBA9AC23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357" y="2414669"/>
            <a:ext cx="27479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C8C8C8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C29BE2-DE54-489D-7E32-C3A1FE8AF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94" y="3945186"/>
            <a:ext cx="1420813" cy="865188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319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21E10DF3-92A8-1348-B7CC-7079BF326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2606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39AC"/>
                </a:solidFill>
              </a:rPr>
              <a:t>Global Free-Air Gravity Field from GRACE + GOCE + satellite altimetry + surface measurements</a:t>
            </a:r>
            <a:r>
              <a:rPr lang="mr-IN" dirty="0">
                <a:solidFill>
                  <a:srgbClr val="0039AC"/>
                </a:solidFill>
              </a:rPr>
              <a:t>…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787FB44-CF5D-AC42-A5E0-A19B3BBF0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76994"/>
            <a:ext cx="172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Example: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F28253E-C463-6A46-9A9E-5BFA0888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560" y="6411674"/>
            <a:ext cx="61248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039AC"/>
                </a:solidFill>
              </a:rPr>
              <a:t>WGM2012 model from Bureau </a:t>
            </a:r>
            <a:r>
              <a:rPr lang="en-US" sz="1800" dirty="0" err="1">
                <a:solidFill>
                  <a:srgbClr val="0039AC"/>
                </a:solidFill>
              </a:rPr>
              <a:t>Gravimetríque</a:t>
            </a:r>
            <a:r>
              <a:rPr lang="en-US" sz="1800" dirty="0">
                <a:solidFill>
                  <a:srgbClr val="0039AC"/>
                </a:solidFill>
              </a:rPr>
              <a:t> International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111F52-E933-7340-A85F-96A4589A8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3625" r="7131" b="14954"/>
          <a:stretch/>
        </p:blipFill>
        <p:spPr>
          <a:xfrm>
            <a:off x="1828800" y="1363005"/>
            <a:ext cx="8610600" cy="5037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50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21E10DF3-92A8-1348-B7CC-7079BF326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2606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39AC"/>
                </a:solidFill>
              </a:rPr>
              <a:t>Global Free-Air Gravity Field from GRACE + GOCE + satellite altimetry + surface measurements</a:t>
            </a:r>
            <a:r>
              <a:rPr lang="mr-IN" dirty="0">
                <a:solidFill>
                  <a:srgbClr val="0039AC"/>
                </a:solidFill>
              </a:rPr>
              <a:t>…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787FB44-CF5D-AC42-A5E0-A19B3BBF0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76994"/>
            <a:ext cx="172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Example: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F28253E-C463-6A46-9A9E-5BFA0888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560" y="6411674"/>
            <a:ext cx="61248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039AC"/>
                </a:solidFill>
              </a:rPr>
              <a:t>WGM2012 model from Bureau </a:t>
            </a:r>
            <a:r>
              <a:rPr lang="en-US" sz="1800" dirty="0" err="1">
                <a:solidFill>
                  <a:srgbClr val="0039AC"/>
                </a:solidFill>
              </a:rPr>
              <a:t>Gravimetríque</a:t>
            </a:r>
            <a:r>
              <a:rPr lang="en-US" sz="1800" dirty="0">
                <a:solidFill>
                  <a:srgbClr val="0039AC"/>
                </a:solidFill>
              </a:rPr>
              <a:t> International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111F52-E933-7340-A85F-96A4589A8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3625" r="7131" b="14954"/>
          <a:stretch/>
        </p:blipFill>
        <p:spPr>
          <a:xfrm>
            <a:off x="1828800" y="1363005"/>
            <a:ext cx="8610600" cy="503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2DFCA7-72D1-6BD8-5BD8-2380B3A3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09" y="1032185"/>
            <a:ext cx="1420813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47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BBF5801F-3782-5D43-A697-241A45CDF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87" y="372269"/>
            <a:ext cx="566934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32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Gravity  Measurements: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8A507A-F540-2B40-AC97-5C7F07DB5BB0}"/>
              </a:ext>
            </a:extLst>
          </p:cNvPr>
          <p:cNvGrpSpPr/>
          <p:nvPr/>
        </p:nvGrpSpPr>
        <p:grpSpPr>
          <a:xfrm>
            <a:off x="2043112" y="1229519"/>
            <a:ext cx="8192357" cy="5256709"/>
            <a:chOff x="542925" y="1336675"/>
            <a:chExt cx="8192357" cy="5256709"/>
          </a:xfrm>
        </p:grpSpPr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963E889E-7A0A-DC4D-8C0D-691EDE182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925" y="1336675"/>
              <a:ext cx="6853238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rgbClr val="0039AC"/>
                  </a:solidFill>
                  <a:latin typeface="Arial" charset="0"/>
                </a:rPr>
                <a:t>I. </a:t>
              </a:r>
              <a:r>
                <a:rPr lang="en-US" sz="2400" i="1" dirty="0">
                  <a:solidFill>
                    <a:srgbClr val="FF0000"/>
                  </a:solidFill>
                  <a:latin typeface="Arial Black" charset="0"/>
                </a:rPr>
                <a:t>Absolute Gravity</a:t>
              </a:r>
              <a:r>
                <a:rPr lang="en-US" sz="800" i="1" dirty="0">
                  <a:solidFill>
                    <a:srgbClr val="FF0000"/>
                  </a:solidFill>
                  <a:latin typeface="Arial Black" charset="0"/>
                </a:rPr>
                <a:t> 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</a:rPr>
                <a:t>:</a:t>
              </a:r>
            </a:p>
            <a:p>
              <a:r>
                <a:rPr lang="en-US" sz="2400" dirty="0">
                  <a:solidFill>
                    <a:schemeClr val="accent2"/>
                  </a:solidFill>
                  <a:latin typeface="Arial" charset="0"/>
                </a:rPr>
                <a:t>   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</a:rPr>
                <a:t>Measure the total field 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  <a:sym typeface="Symbol" charset="0"/>
                </a:rPr>
                <a:t> time of a falling body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DECE5E-47E6-BB46-9791-B851ECC4C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800" y="2667000"/>
              <a:ext cx="990600" cy="3581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C8A86F6-4DAC-AB4C-9575-A562D2CB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0" y="2819400"/>
              <a:ext cx="304800" cy="228600"/>
            </a:xfrm>
            <a:custGeom>
              <a:avLst/>
              <a:gdLst>
                <a:gd name="T0" fmla="*/ 96 w 192"/>
                <a:gd name="T1" fmla="*/ 0 h 144"/>
                <a:gd name="T2" fmla="*/ 192 w 192"/>
                <a:gd name="T3" fmla="*/ 144 h 144"/>
                <a:gd name="T4" fmla="*/ 0 w 192"/>
                <a:gd name="T5" fmla="*/ 144 h 144"/>
                <a:gd name="T6" fmla="*/ 96 w 192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44">
                  <a:moveTo>
                    <a:pt x="96" y="0"/>
                  </a:moveTo>
                  <a:lnTo>
                    <a:pt x="192" y="144"/>
                  </a:lnTo>
                  <a:lnTo>
                    <a:pt x="0" y="14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072C657E-51E9-1B44-AC06-4BCE9A037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850" y="2743200"/>
              <a:ext cx="742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prism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C2676623-9EE8-064B-B535-1D64DDFF5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950" y="2362200"/>
              <a:ext cx="984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vacuum</a:t>
              </a: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5745698F-AFAF-0748-9C85-206C8F6300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2800" y="2667000"/>
              <a:ext cx="838200" cy="533400"/>
            </a:xfrm>
            <a:prstGeom prst="line">
              <a:avLst/>
            </a:prstGeom>
            <a:noFill/>
            <a:ln w="9525">
              <a:solidFill>
                <a:srgbClr val="0039A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E31581-FCD3-6E4E-9A80-904B18FC9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800" y="3505200"/>
              <a:ext cx="2286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BF047C-F28A-664C-8239-AA1381D90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800" y="5410200"/>
              <a:ext cx="2286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26CA08-3101-7B42-84AE-F1DE5D72A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400" y="3505200"/>
              <a:ext cx="6096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6060BA-2F76-E840-B712-3378AFBAC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400" y="5410200"/>
              <a:ext cx="6096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DC904E-E189-6C40-BA21-665784C5D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76600"/>
              <a:ext cx="88900" cy="609600"/>
            </a:xfrm>
            <a:custGeom>
              <a:avLst/>
              <a:gdLst>
                <a:gd name="T0" fmla="*/ 0 w 56"/>
                <a:gd name="T1" fmla="*/ 0 h 384"/>
                <a:gd name="T2" fmla="*/ 48 w 56"/>
                <a:gd name="T3" fmla="*/ 96 h 384"/>
                <a:gd name="T4" fmla="*/ 48 w 56"/>
                <a:gd name="T5" fmla="*/ 240 h 384"/>
                <a:gd name="T6" fmla="*/ 0 w 56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84">
                  <a:moveTo>
                    <a:pt x="0" y="0"/>
                  </a:moveTo>
                  <a:cubicBezTo>
                    <a:pt x="20" y="28"/>
                    <a:pt x="40" y="56"/>
                    <a:pt x="48" y="96"/>
                  </a:cubicBezTo>
                  <a:cubicBezTo>
                    <a:pt x="56" y="136"/>
                    <a:pt x="56" y="192"/>
                    <a:pt x="48" y="240"/>
                  </a:cubicBezTo>
                  <a:cubicBezTo>
                    <a:pt x="40" y="288"/>
                    <a:pt x="8" y="360"/>
                    <a:pt x="0" y="38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82C8480-EE6F-E645-B51F-44A301E48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5181600"/>
              <a:ext cx="88900" cy="609600"/>
            </a:xfrm>
            <a:custGeom>
              <a:avLst/>
              <a:gdLst>
                <a:gd name="T0" fmla="*/ 0 w 56"/>
                <a:gd name="T1" fmla="*/ 0 h 384"/>
                <a:gd name="T2" fmla="*/ 48 w 56"/>
                <a:gd name="T3" fmla="*/ 96 h 384"/>
                <a:gd name="T4" fmla="*/ 48 w 56"/>
                <a:gd name="T5" fmla="*/ 240 h 384"/>
                <a:gd name="T6" fmla="*/ 0 w 56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84">
                  <a:moveTo>
                    <a:pt x="0" y="0"/>
                  </a:moveTo>
                  <a:cubicBezTo>
                    <a:pt x="20" y="28"/>
                    <a:pt x="40" y="56"/>
                    <a:pt x="48" y="96"/>
                  </a:cubicBezTo>
                  <a:cubicBezTo>
                    <a:pt x="56" y="136"/>
                    <a:pt x="56" y="192"/>
                    <a:pt x="48" y="240"/>
                  </a:cubicBezTo>
                  <a:cubicBezTo>
                    <a:pt x="40" y="288"/>
                    <a:pt x="8" y="360"/>
                    <a:pt x="0" y="38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76F8B408-2F02-1047-A937-7001F980D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0000" y="3657600"/>
              <a:ext cx="0" cy="1676400"/>
            </a:xfrm>
            <a:prstGeom prst="line">
              <a:avLst/>
            </a:prstGeom>
            <a:noFill/>
            <a:ln w="9525">
              <a:solidFill>
                <a:srgbClr val="0039AC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0C3A63B0-2B37-3D45-87DE-92D44C560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0" y="3352800"/>
              <a:ext cx="679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laser</a:t>
              </a:r>
            </a:p>
          </p:txBody>
        </p: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AE46481D-CE99-5745-96F4-4C3AFDA07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4125" y="4227513"/>
              <a:ext cx="635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~2m</a:t>
              </a: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D1A8A2E5-87DA-3E47-99ED-C6BFBD733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0925" y="2438400"/>
              <a:ext cx="5144357" cy="4154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>
                <a:buFontTx/>
                <a:buChar char="•"/>
              </a:pP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Must measure time to ~10</a:t>
              </a:r>
              <a:r>
                <a:rPr lang="en-US" sz="2400" baseline="300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-11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s;</a:t>
              </a: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  distance to ~10</a:t>
              </a:r>
              <a:r>
                <a:rPr lang="en-US" sz="2400" baseline="300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-9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m</a:t>
              </a: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  for 1 </a:t>
              </a:r>
              <a:r>
                <a:rPr lang="en-US" sz="2400" dirty="0" err="1">
                  <a:solidFill>
                    <a:srgbClr val="0039AC"/>
                  </a:solidFill>
                  <a:latin typeface="Symbol" charset="0"/>
                  <a:ea typeface="ＭＳ Ｐゴシック" charset="0"/>
                </a:rPr>
                <a:t>m</a:t>
              </a:r>
              <a:r>
                <a:rPr lang="en-US" sz="2400" dirty="0" err="1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gal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accuracy!</a:t>
              </a:r>
            </a:p>
            <a:p>
              <a:pPr algn="l"/>
              <a:endPara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endParaRPr>
            </a:p>
            <a:p>
              <a:pPr algn="l">
                <a:buFontTx/>
                <a:buChar char="•"/>
              </a:pP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Nevertheless this is the most </a:t>
              </a: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  accurate </a:t>
              </a:r>
              <a:r>
                <a:rPr lang="en-US" sz="2400" i="1" dirty="0">
                  <a:solidFill>
                    <a:srgbClr val="FF0000"/>
                  </a:solidFill>
                  <a:latin typeface="Arial Black" charset="0"/>
                  <a:ea typeface="ＭＳ Ｐゴシック" charset="0"/>
                </a:rPr>
                <a:t>ground-based</a:t>
              </a:r>
              <a:endParaRPr lang="en-US" sz="2400" dirty="0">
                <a:solidFill>
                  <a:srgbClr val="0039AC"/>
                </a:solidFill>
                <a:ea typeface="ＭＳ Ｐゴシック" charset="0"/>
              </a:endParaRP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  technique (to ~3 </a:t>
              </a:r>
              <a:r>
                <a:rPr lang="en-US" sz="2400" dirty="0">
                  <a:solidFill>
                    <a:srgbClr val="0039AC"/>
                  </a:solidFill>
                  <a:latin typeface="Symbol" charset="0"/>
                  <a:ea typeface="ＭＳ Ｐゴシック" charset="0"/>
                  <a:sym typeface="Symbol" charset="0"/>
                </a:rPr>
                <a:t>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gal)</a:t>
              </a:r>
            </a:p>
            <a:p>
              <a:pPr algn="l"/>
              <a:endPara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endParaRPr>
            </a:p>
            <a:p>
              <a:pPr algn="l">
                <a:buFontTx/>
                <a:buChar char="•"/>
              </a:pP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Disadvantages: unwieldy; requires</a:t>
              </a: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  significant power and a long time</a:t>
              </a:r>
            </a:p>
            <a:p>
              <a:pPr algn="l"/>
              <a:r>
                <a:rPr lang="en-US" dirty="0">
                  <a:solidFill>
                    <a:srgbClr val="0039AC"/>
                  </a:solidFill>
                </a:rPr>
                <a:t>  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(a day) to measure that accurately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20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3">
            <a:extLst>
              <a:ext uri="{FF2B5EF4-FFF2-40B4-BE49-F238E27FC236}">
                <a16:creationId xmlns:a16="http://schemas.microsoft.com/office/drawing/2014/main" id="{883BAEB2-3418-4044-B85B-EF2DCC7EA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369124"/>
            <a:ext cx="566934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32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Gravity  Measurements:</a:t>
            </a:r>
          </a:p>
        </p:txBody>
      </p:sp>
      <p:sp>
        <p:nvSpPr>
          <p:cNvPr id="69" name="Text Box 4">
            <a:extLst>
              <a:ext uri="{FF2B5EF4-FFF2-40B4-BE49-F238E27FC236}">
                <a16:creationId xmlns:a16="http://schemas.microsoft.com/office/drawing/2014/main" id="{81A90278-EE4F-5749-A05C-096CBD48D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1027936"/>
            <a:ext cx="61836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II.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Relative Gravity</a:t>
            </a:r>
            <a:r>
              <a:rPr lang="en-US" sz="800" i="1" dirty="0">
                <a:solidFill>
                  <a:srgbClr val="FF0000"/>
                </a:solidFill>
                <a:latin typeface="Arial Black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: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Measures difference in </a:t>
            </a:r>
            <a:r>
              <a:rPr lang="en-US" sz="2400" i="1" dirty="0">
                <a:solidFill>
                  <a:srgbClr val="0039AC"/>
                </a:solidFill>
                <a:latin typeface="Arial" charset="0"/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 at two locations.</a:t>
            </a:r>
            <a:endParaRPr lang="en-US" sz="2400" dirty="0">
              <a:solidFill>
                <a:srgbClr val="0039AC"/>
              </a:solidFill>
              <a:latin typeface="Arial" charset="0"/>
              <a:sym typeface="Symbol" charset="0"/>
            </a:endParaRPr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id="{6AB0C3E2-E449-D547-8522-EB4FCCB3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1964561"/>
            <a:ext cx="591162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i="1" dirty="0">
                <a:solidFill>
                  <a:srgbClr val="0039AC"/>
                </a:solidFill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Pendulum</a:t>
            </a:r>
            <a:r>
              <a:rPr lang="en-US" sz="8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 difference in period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>
              <a:buFontTx/>
              <a:buChar char="•"/>
            </a:pP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Errors in timing of period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 ~0.1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mgal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/>
            <a:endParaRPr lang="en-US" sz="12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Mass on a spring</a:t>
            </a:r>
            <a:r>
              <a:rPr lang="en-US" sz="8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:  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2400" i="1" dirty="0" err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D</a:t>
            </a:r>
            <a:r>
              <a:rPr lang="en-US" sz="2400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= </a:t>
            </a:r>
            <a:r>
              <a:rPr lang="en-US" sz="2400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i="1" dirty="0" err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D</a:t>
            </a:r>
            <a:r>
              <a:rPr lang="en-US" sz="2400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rPr>
              <a:t>l</a:t>
            </a:r>
            <a:endParaRPr lang="en-US" sz="2400" i="1" dirty="0">
              <a:solidFill>
                <a:schemeClr val="accent2"/>
              </a:solidFill>
              <a:latin typeface="Times New Roman" charset="0"/>
              <a:ea typeface="ＭＳ Ｐゴシック" charset="0"/>
              <a:sym typeface="Symbol" charset="0"/>
            </a:endParaRPr>
          </a:p>
          <a:p>
            <a:pPr algn="l"/>
            <a:r>
              <a:rPr lang="en-US" sz="2400" i="1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  <a:t>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or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D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 = </a:t>
            </a:r>
            <a:r>
              <a:rPr lang="en-US" sz="2400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 err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D</a:t>
            </a:r>
            <a:r>
              <a:rPr lang="en-US" sz="2400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rPr>
              <a:t>l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/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M</a:t>
            </a:r>
            <a:endParaRPr lang="en-US" sz="2400" i="1" dirty="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  <a:p>
            <a:pPr algn="l"/>
            <a:endParaRPr lang="en-US" sz="600" i="1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Worden and Lacoste-Romberg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are of this type</a:t>
            </a:r>
          </a:p>
          <a:p>
            <a:pPr algn="l"/>
            <a:endParaRPr lang="en-US" sz="600" dirty="0">
              <a:solidFill>
                <a:srgbClr val="0039AC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(</a:t>
            </a:r>
            <a:r>
              <a:rPr lang="ja-JP" altLang="en-US" sz="2400" dirty="0">
                <a:solidFill>
                  <a:srgbClr val="0039AC"/>
                </a:solidFill>
                <a:latin typeface="Arial"/>
                <a:ea typeface="ＭＳ Ｐゴシック" charset="0"/>
                <a:sym typeface="Symbol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zero-length</a:t>
            </a:r>
            <a:r>
              <a:rPr lang="ja-JP" altLang="en-US" sz="2400" dirty="0">
                <a:solidFill>
                  <a:srgbClr val="0039AC"/>
                </a:solidFill>
                <a:latin typeface="Arial"/>
                <a:ea typeface="ＭＳ Ｐゴシック" charset="0"/>
                <a:sym typeface="Symbol" charset="0"/>
              </a:rPr>
              <a:t>”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spring of L-R yields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errors around 6 </a:t>
            </a:r>
            <a:r>
              <a:rPr lang="en-US" sz="2400" dirty="0" err="1">
                <a:solidFill>
                  <a:srgbClr val="0039AC"/>
                </a:solidFill>
                <a:latin typeface="Symbol" charset="0"/>
                <a:ea typeface="ＭＳ Ｐゴシック" charset="0"/>
                <a:sym typeface="Symbol" charset="0"/>
              </a:rPr>
              <a:t>m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gal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3DF7135-75D8-EA4B-97DE-2FBAF7B266F0}"/>
              </a:ext>
            </a:extLst>
          </p:cNvPr>
          <p:cNvGrpSpPr>
            <a:grpSpLocks/>
          </p:cNvGrpSpPr>
          <p:nvPr/>
        </p:nvGrpSpPr>
        <p:grpSpPr bwMode="auto">
          <a:xfrm>
            <a:off x="8437563" y="2067749"/>
            <a:ext cx="1219200" cy="1676400"/>
            <a:chOff x="4366" y="1249"/>
            <a:chExt cx="768" cy="1056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32E838F-F704-374A-B196-8F587BE17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6" y="1249"/>
              <a:ext cx="576" cy="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Line 8">
              <a:extLst>
                <a:ext uri="{FF2B5EF4-FFF2-40B4-BE49-F238E27FC236}">
                  <a16:creationId xmlns:a16="http://schemas.microsoft.com/office/drawing/2014/main" id="{83485A98-5079-CB47-88D3-F40231E5B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4" y="1345"/>
              <a:ext cx="384" cy="816"/>
            </a:xfrm>
            <a:prstGeom prst="line">
              <a:avLst/>
            </a:prstGeom>
            <a:noFill/>
            <a:ln w="9525">
              <a:solidFill>
                <a:srgbClr val="0039A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6294B9E-757D-164C-B57A-1863E7B3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0" y="2161"/>
              <a:ext cx="144" cy="14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5952282-FBAA-C941-8A37-13059A805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4" y="1585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l</a:t>
              </a:r>
              <a:endParaRPr lang="en-US"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2C1534C-2672-B042-A266-28D39AED079A}"/>
              </a:ext>
            </a:extLst>
          </p:cNvPr>
          <p:cNvGrpSpPr>
            <a:grpSpLocks/>
          </p:cNvGrpSpPr>
          <p:nvPr/>
        </p:nvGrpSpPr>
        <p:grpSpPr bwMode="auto">
          <a:xfrm>
            <a:off x="7874000" y="4321999"/>
            <a:ext cx="2346325" cy="1660525"/>
            <a:chOff x="4144" y="2669"/>
            <a:chExt cx="1478" cy="104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2D74AC0-0E88-D243-8DD6-63B4B6296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" y="2669"/>
              <a:ext cx="576" cy="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3393A54-1D1B-0845-999F-DEBEEDBBA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2909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3300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4397E5A-BAC6-D541-A262-7370ACCEC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2957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3300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A07BA2A-AD48-EB48-97E1-5A86ADAC4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005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3300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5896014-11E0-BF46-86A9-D7832186C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053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3300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3FECA76-F174-C649-B9C1-7B0F38F25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101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3300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812350B-DB75-6E46-8ED7-421F930FC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149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3300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4F15185-F84F-C24D-A3A4-9EF8DE5AD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197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3300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6F80A4A-FC8B-6B42-B9EE-2662DCC15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245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3300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2EDA603-3C82-AD41-B9FB-1828E5133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293"/>
              <a:ext cx="192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3300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Line 22">
              <a:extLst>
                <a:ext uri="{FF2B5EF4-FFF2-40B4-BE49-F238E27FC236}">
                  <a16:creationId xmlns:a16="http://schemas.microsoft.com/office/drawing/2014/main" id="{FF6BD6BC-3363-3044-AA90-14041C1D9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8" y="276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Line 23">
              <a:extLst>
                <a:ext uri="{FF2B5EF4-FFF2-40B4-BE49-F238E27FC236}">
                  <a16:creationId xmlns:a16="http://schemas.microsoft.com/office/drawing/2014/main" id="{66C4239A-238E-B34B-B1CA-9796121C4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8" y="334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B0E743D-28C3-5445-9111-7D78FE8CB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485"/>
              <a:ext cx="192" cy="1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Text Box 25">
              <a:extLst>
                <a:ext uri="{FF2B5EF4-FFF2-40B4-BE49-F238E27FC236}">
                  <a16:creationId xmlns:a16="http://schemas.microsoft.com/office/drawing/2014/main" id="{72FA39ED-B4C1-D342-80B3-4B3B50785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0" y="3484"/>
              <a:ext cx="6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mass</a:t>
              </a:r>
              <a:r>
                <a:rPr lang="en-US" sz="1800" dirty="0">
                  <a:solidFill>
                    <a:schemeClr val="accent2"/>
                  </a:solidFill>
                  <a:latin typeface="Arial" charset="0"/>
                  <a:ea typeface="ＭＳ Ｐゴシック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M</a:t>
              </a:r>
              <a:endParaRPr 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EDD90BC-B538-1D43-898A-8B4ACD9C0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" y="3014"/>
              <a:ext cx="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39AC"/>
                  </a:solidFill>
                  <a:latin typeface="Arial" charset="0"/>
                  <a:ea typeface="ＭＳ Ｐゴシック" charset="0"/>
                  <a:sym typeface="Symbol" charset="0"/>
                </a:rPr>
                <a:t>length</a:t>
              </a:r>
              <a:r>
                <a:rPr lang="en-US" sz="1800" dirty="0">
                  <a:solidFill>
                    <a:schemeClr val="accent2"/>
                  </a:solidFill>
                  <a:latin typeface="Arial" charset="0"/>
                  <a:ea typeface="ＭＳ Ｐゴシック" charset="0"/>
                  <a:sym typeface="Symbol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sym typeface="Symbol" charset="0"/>
                </a:rPr>
                <a:t>l</a:t>
              </a:r>
              <a:endParaRPr lang="en-US" sz="1800" i="1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endParaRPr>
            </a:p>
          </p:txBody>
        </p:sp>
        <p:sp>
          <p:nvSpPr>
            <p:cNvPr id="90" name="Line 27">
              <a:extLst>
                <a:ext uri="{FF2B5EF4-FFF2-40B4-BE49-F238E27FC236}">
                  <a16:creationId xmlns:a16="http://schemas.microsoft.com/office/drawing/2014/main" id="{8D51796C-4222-8B42-AF6F-D7BFDF186C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6" y="2765"/>
              <a:ext cx="0" cy="288"/>
            </a:xfrm>
            <a:prstGeom prst="line">
              <a:avLst/>
            </a:prstGeom>
            <a:noFill/>
            <a:ln w="9525">
              <a:solidFill>
                <a:srgbClr val="0039A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Line 28">
              <a:extLst>
                <a:ext uri="{FF2B5EF4-FFF2-40B4-BE49-F238E27FC236}">
                  <a16:creationId xmlns:a16="http://schemas.microsoft.com/office/drawing/2014/main" id="{973EE970-5E40-044E-B721-57157A112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3245"/>
              <a:ext cx="0" cy="288"/>
            </a:xfrm>
            <a:prstGeom prst="line">
              <a:avLst/>
            </a:prstGeom>
            <a:noFill/>
            <a:ln w="9525">
              <a:solidFill>
                <a:srgbClr val="0039A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Text Box 29">
              <a:extLst>
                <a:ext uri="{FF2B5EF4-FFF2-40B4-BE49-F238E27FC236}">
                  <a16:creationId xmlns:a16="http://schemas.microsoft.com/office/drawing/2014/main" id="{3EC9A0E5-50D3-284C-919C-DC697AE1F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2" y="2788"/>
              <a:ext cx="66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spring </a:t>
              </a:r>
            </a:p>
            <a:p>
              <a:pPr algn="l"/>
              <a:r>
                <a:rPr lang="en-US" sz="18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constant</a:t>
              </a:r>
            </a:p>
            <a:p>
              <a:pPr algn="l"/>
              <a:r>
                <a:rPr lang="en-US" sz="1800" i="1" dirty="0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k</a:t>
              </a:r>
              <a:endParaRPr lang="en-US" sz="1800" i="1" dirty="0">
                <a:solidFill>
                  <a:schemeClr val="accent2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A93DAB9-F604-6548-A5E6-D7DD7C930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16" y="1366074"/>
            <a:ext cx="3143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A1EF1BC0-AF7F-7745-9457-4C3C3600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2486849"/>
            <a:ext cx="23336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83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ECFB931A-AD62-E347-BB7D-BD3B834CF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024" y="252413"/>
            <a:ext cx="566934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32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Gravity  Measurements: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483A4B3-9CA9-9041-A882-06EF29724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162" y="757238"/>
            <a:ext cx="740138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III.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Satellite Gravity</a:t>
            </a:r>
            <a:r>
              <a:rPr lang="en-US" sz="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: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Measure (from space) the height of an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equipotential surface 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(called the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geoid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,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i="1" dirty="0">
                <a:latin typeface="Times New Roman" charset="0"/>
              </a:rPr>
              <a:t>N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)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						relative to a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						reference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						ellipsoid.</a:t>
            </a:r>
            <a:endParaRPr lang="en-US" sz="2400" dirty="0">
              <a:solidFill>
                <a:srgbClr val="0039AC"/>
              </a:solidFill>
              <a:latin typeface="Arial" charset="0"/>
              <a:sym typeface="Symbo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2DB3A-F06A-024D-97D4-75785D51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37" y="1976438"/>
            <a:ext cx="4757737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74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3">
            <a:extLst>
              <a:ext uri="{FF2B5EF4-FFF2-40B4-BE49-F238E27FC236}">
                <a16:creationId xmlns:a16="http://schemas.microsoft.com/office/drawing/2014/main" id="{693CA4D7-F0CB-0549-A8F4-C65D53114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089" y="273050"/>
            <a:ext cx="566934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32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Gravity  Measurements: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E60FD0-6DF8-3149-9FD0-EDCE01E8F134}"/>
              </a:ext>
            </a:extLst>
          </p:cNvPr>
          <p:cNvGrpSpPr>
            <a:grpSpLocks/>
          </p:cNvGrpSpPr>
          <p:nvPr/>
        </p:nvGrpSpPr>
        <p:grpSpPr bwMode="auto">
          <a:xfrm>
            <a:off x="2213152" y="2430462"/>
            <a:ext cx="7834312" cy="4154488"/>
            <a:chOff x="864" y="1464"/>
            <a:chExt cx="4935" cy="2617"/>
          </a:xfrm>
        </p:grpSpPr>
        <p:sp>
          <p:nvSpPr>
            <p:cNvPr id="37" name="Text Box 5">
              <a:extLst>
                <a:ext uri="{FF2B5EF4-FFF2-40B4-BE49-F238E27FC236}">
                  <a16:creationId xmlns:a16="http://schemas.microsoft.com/office/drawing/2014/main" id="{8B900891-9655-C840-81C8-CD1649134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1464"/>
              <a:ext cx="4897" cy="2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>
                <a:buFontTx/>
                <a:buChar char="•"/>
              </a:pP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 </a:t>
              </a:r>
              <a:r>
                <a:rPr lang="en-US" sz="2400" i="1" dirty="0">
                  <a:solidFill>
                    <a:srgbClr val="0039AC"/>
                  </a:solidFill>
                  <a:latin typeface="Arial Black" charset="0"/>
                  <a:ea typeface="ＭＳ Ｐゴシック" charset="0"/>
                </a:rPr>
                <a:t>Ocean Altimetry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</a:rPr>
                <a:t>: Measure height of the ocean </a:t>
              </a: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  <a:sym typeface="Symbol" charset="0"/>
                </a:rPr>
                <a:t>   surface using radar or laser (e.g., SEASAT, JASON)</a:t>
              </a:r>
            </a:p>
            <a:p>
              <a:pPr algn="l"/>
              <a:endPara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endParaRPr>
            </a:p>
            <a:p>
              <a:pPr algn="l">
                <a:buFontTx/>
                <a:buChar char="•"/>
              </a:pP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  <a:sym typeface="Symbol" charset="0"/>
                </a:rPr>
                <a:t> </a:t>
              </a:r>
              <a:r>
                <a:rPr lang="en-US" sz="2400" i="1" dirty="0">
                  <a:solidFill>
                    <a:srgbClr val="0039AC"/>
                  </a:solidFill>
                  <a:latin typeface="Arial Black" charset="0"/>
                  <a:ea typeface="ＭＳ Ｐゴシック" charset="0"/>
                </a:rPr>
                <a:t>Satellite Ranging</a:t>
              </a:r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  <a:sym typeface="Symbol" charset="0"/>
                </a:rPr>
                <a:t>: Satellite orbits follow the geoid</a:t>
              </a:r>
            </a:p>
            <a:p>
              <a:pPr algn="l"/>
              <a:endPara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endParaRPr>
            </a:p>
            <a:p>
              <a:pPr algn="l"/>
              <a:endPara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endParaRPr>
            </a:p>
            <a:p>
              <a:pPr algn="l"/>
              <a:endPara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endParaRPr>
            </a:p>
            <a:p>
              <a:pPr algn="l"/>
              <a:endPara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endParaRP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  <a:sym typeface="Symbol" charset="0"/>
                </a:rPr>
                <a:t>   Measure orbits by ranging from the ground to the </a:t>
              </a: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  <a:sym typeface="Symbol" charset="0"/>
                </a:rPr>
                <a:t>   satellite or ranging between two satellites </a:t>
              </a:r>
            </a:p>
            <a:p>
              <a:pPr algn="l"/>
              <a:r>
                <a:rPr lang="en-US" sz="2400" dirty="0">
                  <a:solidFill>
                    <a:srgbClr val="0039AC"/>
                  </a:solidFill>
                  <a:latin typeface="Arial" charset="0"/>
                  <a:ea typeface="ＭＳ Ｐゴシック" charset="0"/>
                  <a:sym typeface="Symbol" charset="0"/>
                </a:rPr>
                <a:t>   (e.g., GRACE)     </a:t>
              </a: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82F535C-AE65-964D-9889-AEC4A0C88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616"/>
              <a:ext cx="4224" cy="360"/>
            </a:xfrm>
            <a:custGeom>
              <a:avLst/>
              <a:gdLst>
                <a:gd name="T0" fmla="*/ 0 w 4224"/>
                <a:gd name="T1" fmla="*/ 256 h 360"/>
                <a:gd name="T2" fmla="*/ 384 w 4224"/>
                <a:gd name="T3" fmla="*/ 160 h 360"/>
                <a:gd name="T4" fmla="*/ 672 w 4224"/>
                <a:gd name="T5" fmla="*/ 112 h 360"/>
                <a:gd name="T6" fmla="*/ 1056 w 4224"/>
                <a:gd name="T7" fmla="*/ 112 h 360"/>
                <a:gd name="T8" fmla="*/ 1488 w 4224"/>
                <a:gd name="T9" fmla="*/ 256 h 360"/>
                <a:gd name="T10" fmla="*/ 2064 w 4224"/>
                <a:gd name="T11" fmla="*/ 352 h 360"/>
                <a:gd name="T12" fmla="*/ 2400 w 4224"/>
                <a:gd name="T13" fmla="*/ 304 h 360"/>
                <a:gd name="T14" fmla="*/ 2736 w 4224"/>
                <a:gd name="T15" fmla="*/ 160 h 360"/>
                <a:gd name="T16" fmla="*/ 3072 w 4224"/>
                <a:gd name="T17" fmla="*/ 16 h 360"/>
                <a:gd name="T18" fmla="*/ 3456 w 4224"/>
                <a:gd name="T19" fmla="*/ 64 h 360"/>
                <a:gd name="T20" fmla="*/ 4032 w 4224"/>
                <a:gd name="T21" fmla="*/ 256 h 360"/>
                <a:gd name="T22" fmla="*/ 4224 w 4224"/>
                <a:gd name="T23" fmla="*/ 25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24" h="360">
                  <a:moveTo>
                    <a:pt x="0" y="256"/>
                  </a:moveTo>
                  <a:cubicBezTo>
                    <a:pt x="136" y="220"/>
                    <a:pt x="272" y="184"/>
                    <a:pt x="384" y="160"/>
                  </a:cubicBezTo>
                  <a:cubicBezTo>
                    <a:pt x="496" y="136"/>
                    <a:pt x="560" y="120"/>
                    <a:pt x="672" y="112"/>
                  </a:cubicBezTo>
                  <a:cubicBezTo>
                    <a:pt x="784" y="104"/>
                    <a:pt x="920" y="88"/>
                    <a:pt x="1056" y="112"/>
                  </a:cubicBezTo>
                  <a:cubicBezTo>
                    <a:pt x="1192" y="136"/>
                    <a:pt x="1320" y="216"/>
                    <a:pt x="1488" y="256"/>
                  </a:cubicBezTo>
                  <a:cubicBezTo>
                    <a:pt x="1656" y="296"/>
                    <a:pt x="1912" y="344"/>
                    <a:pt x="2064" y="352"/>
                  </a:cubicBezTo>
                  <a:cubicBezTo>
                    <a:pt x="2216" y="360"/>
                    <a:pt x="2288" y="336"/>
                    <a:pt x="2400" y="304"/>
                  </a:cubicBezTo>
                  <a:cubicBezTo>
                    <a:pt x="2512" y="272"/>
                    <a:pt x="2624" y="208"/>
                    <a:pt x="2736" y="160"/>
                  </a:cubicBezTo>
                  <a:cubicBezTo>
                    <a:pt x="2848" y="112"/>
                    <a:pt x="2952" y="32"/>
                    <a:pt x="3072" y="16"/>
                  </a:cubicBezTo>
                  <a:cubicBezTo>
                    <a:pt x="3192" y="0"/>
                    <a:pt x="3296" y="24"/>
                    <a:pt x="3456" y="64"/>
                  </a:cubicBezTo>
                  <a:cubicBezTo>
                    <a:pt x="3616" y="104"/>
                    <a:pt x="3904" y="224"/>
                    <a:pt x="4032" y="256"/>
                  </a:cubicBezTo>
                  <a:cubicBezTo>
                    <a:pt x="4160" y="288"/>
                    <a:pt x="4192" y="256"/>
                    <a:pt x="4224" y="25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Text Box 7">
              <a:extLst>
                <a:ext uri="{FF2B5EF4-FFF2-40B4-BE49-F238E27FC236}">
                  <a16:creationId xmlns:a16="http://schemas.microsoft.com/office/drawing/2014/main" id="{83239172-4912-B24E-934F-6EC16519A6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2739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/>
              <a:r>
                <a:rPr lang="en-US"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N</a:t>
              </a:r>
              <a:endParaRPr lang="en-US" sz="2400" i="1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Line 8">
              <a:extLst>
                <a:ext uri="{FF2B5EF4-FFF2-40B4-BE49-F238E27FC236}">
                  <a16:creationId xmlns:a16="http://schemas.microsoft.com/office/drawing/2014/main" id="{66638F51-0334-E74F-8FFC-72F69BDCA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288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FAEDFEA-9BEC-4D42-BA47-4BAB997BD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928"/>
              <a:ext cx="192" cy="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F885B4-3BF8-BE41-B759-A5529DAE3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120"/>
              <a:ext cx="96" cy="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6D16C39-7BE6-AD42-9694-511EC828F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832"/>
              <a:ext cx="96" cy="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Line 12">
              <a:extLst>
                <a:ext uri="{FF2B5EF4-FFF2-40B4-BE49-F238E27FC236}">
                  <a16:creationId xmlns:a16="http://schemas.microsoft.com/office/drawing/2014/main" id="{EED4F52C-FB87-3F43-977A-D713E5DC27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54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DB10877-EB6C-CE44-AC12-D0A3474BD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592"/>
              <a:ext cx="192" cy="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4335790-9E9F-724D-8C48-C38004E3D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84"/>
              <a:ext cx="96" cy="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61AD18F-79C5-6F4E-B04C-627927850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496"/>
              <a:ext cx="96" cy="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6" name="Text Box 16">
            <a:extLst>
              <a:ext uri="{FF2B5EF4-FFF2-40B4-BE49-F238E27FC236}">
                <a16:creationId xmlns:a16="http://schemas.microsoft.com/office/drawing/2014/main" id="{980A774F-581A-564B-87CA-0D27195A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502" y="823912"/>
            <a:ext cx="82609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III.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Satellite Gravity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: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Measure (from space) the height of an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equipotential </a:t>
            </a:r>
          </a:p>
          <a:p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   surface 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(called the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geoid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,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i="1" dirty="0">
                <a:latin typeface="Times New Roman" charset="0"/>
              </a:rPr>
              <a:t>N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) relative to a reference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 ellipsoid</a:t>
            </a:r>
            <a:endParaRPr lang="en-US" sz="2400" dirty="0">
              <a:solidFill>
                <a:srgbClr val="0039AC"/>
              </a:solidFill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5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D60040-00C2-7046-A889-0E87756E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7" y="800100"/>
            <a:ext cx="8458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57ECD155-1DDE-604F-B01A-3CEA46D1B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37" y="190500"/>
            <a:ext cx="867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GRACE designed for time-variable gravity, mostly hydrosphere</a:t>
            </a:r>
          </a:p>
        </p:txBody>
      </p:sp>
    </p:spTree>
    <p:extLst>
      <p:ext uri="{BB962C8B-B14F-4D97-AF65-F5344CB8AC3E}">
        <p14:creationId xmlns:p14="http://schemas.microsoft.com/office/powerpoint/2010/main" val="316454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">
            <a:extLst>
              <a:ext uri="{FF2B5EF4-FFF2-40B4-BE49-F238E27FC236}">
                <a16:creationId xmlns:a16="http://schemas.microsoft.com/office/drawing/2014/main" id="{DF7FEEDD-D9CB-8F47-A8EB-1A50CE229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341349"/>
            <a:ext cx="4440238" cy="331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">
            <a:extLst>
              <a:ext uri="{FF2B5EF4-FFF2-40B4-BE49-F238E27FC236}">
                <a16:creationId xmlns:a16="http://schemas.microsoft.com/office/drawing/2014/main" id="{A993F61D-F810-1F47-92A0-9EC4B7252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476286"/>
            <a:ext cx="4498975" cy="3227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48ED6A7E-1D1F-C44F-B0CE-85924A3814C0}"/>
              </a:ext>
            </a:extLst>
          </p:cNvPr>
          <p:cNvSpPr txBox="1">
            <a:spLocks/>
          </p:cNvSpPr>
          <p:nvPr/>
        </p:nvSpPr>
        <p:spPr bwMode="auto">
          <a:xfrm>
            <a:off x="1990725" y="809536"/>
            <a:ext cx="820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 Black" charset="0"/>
              </a:rPr>
              <a:t>GRACE Mass Trend 2003-2010: </a:t>
            </a:r>
            <a:r>
              <a:rPr lang="en-US" sz="1800" dirty="0">
                <a:latin typeface="Arial" charset="0"/>
              </a:rPr>
              <a:t>(Jacob et al., </a:t>
            </a:r>
            <a:r>
              <a:rPr lang="en-US" sz="1800" i="1" dirty="0">
                <a:latin typeface="Arial" charset="0"/>
              </a:rPr>
              <a:t>Nature</a:t>
            </a:r>
            <a:r>
              <a:rPr lang="en-US" sz="1800" dirty="0">
                <a:latin typeface="Arial" charset="0"/>
              </a:rPr>
              <a:t>, 2012)</a:t>
            </a:r>
            <a:endParaRPr lang="en-US" sz="2400" dirty="0">
              <a:latin typeface="Arial Black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C31F6D9-768B-5843-A7A9-61770C966E3C}"/>
              </a:ext>
            </a:extLst>
          </p:cNvPr>
          <p:cNvSpPr txBox="1">
            <a:spLocks/>
          </p:cNvSpPr>
          <p:nvPr/>
        </p:nvSpPr>
        <p:spPr bwMode="auto">
          <a:xfrm>
            <a:off x="2576513" y="4848136"/>
            <a:ext cx="245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Total mass trend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19882A7-B5AA-C446-9EF9-A567E31A0CFA}"/>
              </a:ext>
            </a:extLst>
          </p:cNvPr>
          <p:cNvSpPr txBox="1">
            <a:spLocks/>
          </p:cNvSpPr>
          <p:nvPr/>
        </p:nvSpPr>
        <p:spPr bwMode="auto">
          <a:xfrm>
            <a:off x="6318250" y="4848136"/>
            <a:ext cx="38972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Corrected for solid Earth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(i.e., the residual relates to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hydrology +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</a:rPr>
              <a:t>cryosphere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324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523AEFCC-C4FA-064B-AFB0-E403E01A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918" y="161925"/>
            <a:ext cx="74174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GRACE-derived mass trend over Greenland shows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melting and accumulation; net loss is 222±9 km</a:t>
            </a:r>
            <a:r>
              <a:rPr lang="en-US" sz="2400" baseline="300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3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/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yr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! 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902D67E-4531-4F47-A40F-4DC357A82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0722" y="1319357"/>
            <a:ext cx="306064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Contributions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to global sea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level change:</a:t>
            </a:r>
          </a:p>
          <a:p>
            <a:pPr algn="l"/>
            <a:endParaRPr lang="en-US" sz="6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Greenland: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0.61±0.02 mm/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yr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6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Antarctica: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0.45±0.20 mm/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yr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6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Continental: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0.41±0.08 mm/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yr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6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0039AC"/>
                </a:solidFill>
              </a:rPr>
              <a:t>T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otal Anthropogenic: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1.48±0.22 mm/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yr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Altimetry: 3.3 mm/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yr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" name="Picture 6" descr="A map of greenland with red dots&#10;&#10;Description automatically generated">
            <a:extLst>
              <a:ext uri="{FF2B5EF4-FFF2-40B4-BE49-F238E27FC236}">
                <a16:creationId xmlns:a16="http://schemas.microsoft.com/office/drawing/2014/main" id="{B82C8D0B-8177-BDFB-E8A1-8213CFEC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535" y="992922"/>
            <a:ext cx="4984187" cy="5865078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BC2C31EF-BEF8-1A4C-A160-32F759991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468" y="2618086"/>
            <a:ext cx="29290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Images from </a:t>
            </a:r>
            <a:r>
              <a:rPr lang="en-US" sz="18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polarportal.dk</a:t>
            </a:r>
            <a:endParaRPr lang="en-US" sz="18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" name="Picture 8" descr="A graph of a number of years&#10;&#10;Description automatically generated with medium confidence">
            <a:extLst>
              <a:ext uri="{FF2B5EF4-FFF2-40B4-BE49-F238E27FC236}">
                <a16:creationId xmlns:a16="http://schemas.microsoft.com/office/drawing/2014/main" id="{08DB7F3C-FAE7-FDD7-3ACB-E86993047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40" y="2987418"/>
            <a:ext cx="4866748" cy="27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2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35900</TotalTime>
  <Words>560</Words>
  <Application>Microsoft Macintosh PowerPoint</Application>
  <PresentationFormat>Widescreen</PresentationFormat>
  <Paragraphs>115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51</cp:revision>
  <cp:lastPrinted>2024-03-18T19:12:33Z</cp:lastPrinted>
  <dcterms:created xsi:type="dcterms:W3CDTF">2022-01-10T14:15:51Z</dcterms:created>
  <dcterms:modified xsi:type="dcterms:W3CDTF">2024-03-20T19:11:57Z</dcterms:modified>
</cp:coreProperties>
</file>