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93" r:id="rId2"/>
    <p:sldId id="306" r:id="rId3"/>
    <p:sldId id="297" r:id="rId4"/>
    <p:sldId id="280" r:id="rId5"/>
    <p:sldId id="274" r:id="rId6"/>
    <p:sldId id="307" r:id="rId7"/>
    <p:sldId id="308" r:id="rId8"/>
    <p:sldId id="272" r:id="rId9"/>
    <p:sldId id="277" r:id="rId10"/>
    <p:sldId id="28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9AC"/>
    <a:srgbClr val="A3A3E0"/>
    <a:srgbClr val="FB9491"/>
    <a:srgbClr val="FFFFFF"/>
    <a:srgbClr val="001CFF"/>
    <a:srgbClr val="A6A6A6"/>
    <a:srgbClr val="0046CD"/>
    <a:srgbClr val="0014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757"/>
    <p:restoredTop sz="97840"/>
  </p:normalViewPr>
  <p:slideViewPr>
    <p:cSldViewPr snapToGrid="0" snapToObjects="1">
      <p:cViewPr varScale="1">
        <p:scale>
          <a:sx n="218" d="100"/>
          <a:sy n="218" d="100"/>
        </p:scale>
        <p:origin x="216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AAD093-0389-CA48-9E5F-E8F7C95315DC}" type="datetimeFigureOut">
              <a:rPr lang="en-US" smtClean="0"/>
              <a:t>3/18/26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BC8ECB-8D36-A040-8E31-F92042CBE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859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7641C-8CB9-5E41-99E9-C8A4BEF995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E75745-1516-9449-BD5D-5F19438F06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40652-FEDB-2E4A-B8DB-D90538F9D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3/18/26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F76CB5-ACAD-3348-86C5-C0F68AE4C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46ECA-B641-4146-A4B1-EF4B92F85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042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036DF-AA04-A140-937E-CDCBF8686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CD5B59-2960-334C-86E7-79FEBCD875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5BD3D-6EBF-7B4A-943E-1664A3022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3/18/26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70CA9-EBB3-4C4D-9DF2-BBA35921E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311DD3-EC20-FB4E-B26A-92E04175B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64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8F4168-24EA-3E4E-8ACE-B6E0C92C99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E97E59-05EB-9349-BFD2-32D5965083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31616D-3542-364D-8C26-292EBFE1F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3/18/26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D3A45-BBC3-FB46-B4F0-F7F78F6B3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F114F-8D5C-F346-83EE-7EB807C6F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194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6230B-D4A4-4A4B-AC84-D15E8A05B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58D13-1B7D-FC4F-9230-0BAFF05B9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0CDAED-29B6-8F40-BE23-E666DB19A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3/18/26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406FF-6B3C-1148-95A5-C38431D2B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09295-452E-9E43-90DE-F16C7BB84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115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6CF45-13C7-DF4B-8D24-5AA039069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E01534-D0C7-CF42-9F6A-93B466CA3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80413-86EE-9B4F-959C-6887E6C60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3/18/26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DE4F0-18B4-C64F-9A26-D6E972B7C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AFF24-BD71-D144-AA77-B5B6E31BD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684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353C0-BED1-DF47-A9D7-9423B0D56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6AC81-0124-BD41-9575-839086ADDD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C06F59-1CDB-324E-9AAD-DB2052CC5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6CB5CF-988B-E245-A99B-0E4A36AAE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3/18/26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50CCF9-5BEA-B84D-B89C-7D0D88561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17CED7-6555-FD4A-9ED8-43D78DA20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94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20F37-26B4-D44A-9D78-533C4E2B7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B72A02-74FA-7044-BC9D-A5944D82B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D9D3CA-B505-0240-BBC2-0DC01666B1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667049-29B4-7047-8883-82B771138F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8DD144-A084-1B45-A947-CF94660E01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5A7335-BAF3-9B40-B61F-413CA4905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3/18/26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3EF31F-D030-E84C-90A4-9AA3EAF99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8595ED-A46A-CC41-A929-E74A17649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381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E33BC-2237-1949-B72F-6488522D9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9BA7C5-0FB4-DF42-AA3A-41B7E6241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3/18/26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D5F252-D71B-F645-8957-78B60BB3E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42DB99-6BC5-7147-A3B8-9ECA8BC5D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150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ABEBD7-6E81-9E41-A883-0492E4BD6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3/18/26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067740-1648-3148-92B8-61D3B6ADB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67BDC9-5E9B-5542-AC3E-95238D475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79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26C50-171B-494C-B3CB-91D669296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4CFC7-5E2F-9D45-A557-79DAD6EA2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C01FE0-0E17-7C4E-AB50-5AF31E8F14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E4E894-C0B8-E447-A926-053A6284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3/18/26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793B9A-6F22-9F4F-9196-4B5F27D24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9AF896-7BFA-974A-A63A-F686B2182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095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1CDB9-F651-004C-BE28-60334419E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812B5C-5229-6748-A227-72E6BA0C46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4E979C-3B27-354A-8C50-8E7B40FA9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B2BF51-7953-8147-A3F2-9DD98B238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3/18/26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DB73BB-B534-DE4D-A2F6-7F002FCE7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85022B-B707-E145-A298-1543E7A73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242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BFF541-98F2-C047-A9B1-FAAA4077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0EB22A-A9D8-AB44-BB89-9054E98FA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D24AA3-1AE0-E14C-81EC-B1EA2A68D1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700C9-8BFE-814F-993B-E78ED40E45EE}" type="datetimeFigureOut">
              <a:rPr lang="en-US" smtClean="0"/>
              <a:t>3/18/26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003DE-AB5F-A345-820A-F38DC09AD4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AACEE-6833-E44C-A086-C16D4C7A74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747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 Box 5">
            <a:extLst>
              <a:ext uri="{FF2B5EF4-FFF2-40B4-BE49-F238E27FC236}">
                <a16:creationId xmlns:a16="http://schemas.microsoft.com/office/drawing/2014/main" id="{16E93722-763D-1D46-9546-23B156640F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2256" y="44484"/>
            <a:ext cx="516827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 i="1" dirty="0">
                <a:solidFill>
                  <a:srgbClr val="0039AC"/>
                </a:solidFill>
                <a:latin typeface="Arial Black" charset="0"/>
              </a:rPr>
              <a:t>Geology 5660/6660</a:t>
            </a:r>
          </a:p>
          <a:p>
            <a:pPr algn="ctr"/>
            <a:r>
              <a:rPr lang="en-US" sz="3600" i="1" dirty="0">
                <a:solidFill>
                  <a:srgbClr val="0039AC"/>
                </a:solidFill>
                <a:latin typeface="Arial Black" charset="0"/>
              </a:rPr>
              <a:t>Applied Geophysics</a:t>
            </a:r>
            <a:endParaRPr lang="en-US" sz="3600" i="1" u="sng" dirty="0">
              <a:solidFill>
                <a:srgbClr val="0039AC"/>
              </a:solidFill>
              <a:latin typeface="Arial Black" charset="0"/>
            </a:endParaRPr>
          </a:p>
        </p:txBody>
      </p:sp>
      <p:sp>
        <p:nvSpPr>
          <p:cNvPr id="11" name="Text Box 26">
            <a:extLst>
              <a:ext uri="{FF2B5EF4-FFF2-40B4-BE49-F238E27FC236}">
                <a16:creationId xmlns:a16="http://schemas.microsoft.com/office/drawing/2014/main" id="{F200002D-1B4D-7B44-A839-6F39DD9EE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056" y="76200"/>
            <a:ext cx="191430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Mar 2026</a:t>
            </a:r>
          </a:p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400" i="1" dirty="0">
                <a:solidFill>
                  <a:srgbClr val="FF0000"/>
                </a:solidFill>
                <a:latin typeface="Arial Black" charset="0"/>
              </a:rPr>
              <a:t>(Lab 5)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Box 63">
            <a:extLst>
              <a:ext uri="{FF2B5EF4-FFF2-40B4-BE49-F238E27FC236}">
                <a16:creationId xmlns:a16="http://schemas.microsoft.com/office/drawing/2014/main" id="{FE71C6B1-EEA3-3344-A8EC-271316267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0540" y="2459504"/>
            <a:ext cx="529510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Lab 5 assignment (GPR)</a:t>
            </a:r>
          </a:p>
          <a:p>
            <a:endParaRPr lang="en-US" i="1" dirty="0">
              <a:solidFill>
                <a:srgbClr val="0039AC"/>
              </a:solidFill>
              <a:latin typeface="Arial Black" charset="0"/>
            </a:endParaRPr>
          </a:p>
          <a:p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Due</a:t>
            </a:r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 </a:t>
            </a:r>
            <a:r>
              <a:rPr lang="en-US" dirty="0">
                <a:solidFill>
                  <a:srgbClr val="0039AC"/>
                </a:solidFill>
                <a:latin typeface="Arial Black" charset="0"/>
              </a:rPr>
              <a:t>one (1!) week from Friday,</a:t>
            </a:r>
          </a:p>
          <a:p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27 March at 2:30 pm</a:t>
            </a:r>
          </a:p>
        </p:txBody>
      </p:sp>
      <p:sp>
        <p:nvSpPr>
          <p:cNvPr id="2" name="Text Box 27">
            <a:extLst>
              <a:ext uri="{FF2B5EF4-FFF2-40B4-BE49-F238E27FC236}">
                <a16:creationId xmlns:a16="http://schemas.microsoft.com/office/drawing/2014/main" id="{8A4F549D-2D24-C4D2-8EBC-B91D317C44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5743" y="6392543"/>
            <a:ext cx="35435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3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A.R. Lowry 2008-2026</a:t>
            </a:r>
            <a:endParaRPr lang="en-US" sz="2400" dirty="0">
              <a:solidFill>
                <a:srgbClr val="0039AC"/>
              </a:solidFill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575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01F9C08-5400-7E4F-AFEF-EE1FDB54D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943" y="1192213"/>
            <a:ext cx="8351966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dirty="0">
                <a:solidFill>
                  <a:schemeClr val="accent2"/>
                </a:solidFill>
                <a:cs typeface="ＭＳ Ｐゴシック" charset="0"/>
              </a:rPr>
              <a:t>        </a:t>
            </a:r>
            <a:r>
              <a:rPr lang="en-US" b="1" dirty="0">
                <a:solidFill>
                  <a:srgbClr val="0039AC"/>
                </a:solidFill>
                <a:cs typeface="ＭＳ Ｐゴシック" charset="0"/>
              </a:rPr>
              <a:t>b.</a:t>
            </a: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Find at least one diffraction in each of the profiles.</a:t>
            </a:r>
          </a:p>
          <a:p>
            <a:pPr eaLnBrk="0" hangingPunct="0"/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           First derive a </a:t>
            </a:r>
            <a:r>
              <a:rPr lang="ja-JP" altLang="en-US">
                <a:solidFill>
                  <a:srgbClr val="0039AC"/>
                </a:solidFill>
                <a:cs typeface="ＭＳ Ｐゴシック" charset="0"/>
              </a:rPr>
              <a:t>“</a:t>
            </a: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depth</a:t>
            </a:r>
            <a:r>
              <a:rPr lang="ja-JP" altLang="en-US">
                <a:solidFill>
                  <a:srgbClr val="0039AC"/>
                </a:solidFill>
                <a:cs typeface="ＭＳ Ｐゴシック" charset="0"/>
              </a:rPr>
              <a:t>”</a:t>
            </a: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equation for the diffraction</a:t>
            </a:r>
          </a:p>
          <a:p>
            <a:pPr eaLnBrk="0" hangingPunct="0"/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           hyperbola given some assumed velocity </a:t>
            </a:r>
            <a:r>
              <a:rPr lang="en-US" i="1" dirty="0">
                <a:latin typeface="Times New Roman" charset="0"/>
                <a:cs typeface="ＭＳ Ｐゴシック" charset="0"/>
              </a:rPr>
              <a:t>V</a:t>
            </a:r>
            <a:r>
              <a:rPr lang="en-US" i="1" baseline="-25000" dirty="0">
                <a:latin typeface="Times New Roman" charset="0"/>
                <a:cs typeface="ＭＳ Ｐゴシック" charset="0"/>
              </a:rPr>
              <a:t>a</a:t>
            </a: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. Then</a:t>
            </a:r>
          </a:p>
          <a:p>
            <a:pPr eaLnBrk="0" hangingPunct="0"/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           use the observed moveout in your diffraction</a:t>
            </a:r>
          </a:p>
          <a:p>
            <a:pPr eaLnBrk="0" hangingPunct="0"/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           hyperbolas to estimate </a:t>
            </a:r>
            <a:r>
              <a:rPr lang="en-US" i="1" dirty="0">
                <a:latin typeface="Times New Roman" charset="0"/>
                <a:cs typeface="ＭＳ Ｐゴシック" charset="0"/>
              </a:rPr>
              <a:t>V</a:t>
            </a:r>
            <a:r>
              <a:rPr lang="en-US" dirty="0">
                <a:latin typeface="Times New Roman" charset="0"/>
                <a:cs typeface="ＭＳ Ｐゴシック" charset="0"/>
              </a:rPr>
              <a:t>/</a:t>
            </a:r>
            <a:r>
              <a:rPr lang="en-US" i="1" dirty="0">
                <a:latin typeface="Times New Roman" charset="0"/>
                <a:cs typeface="ＭＳ Ｐゴシック" charset="0"/>
              </a:rPr>
              <a:t>V</a:t>
            </a:r>
            <a:r>
              <a:rPr lang="en-US" i="1" baseline="-25000" dirty="0">
                <a:latin typeface="Times New Roman" charset="0"/>
                <a:cs typeface="ＭＳ Ｐゴシック" charset="0"/>
              </a:rPr>
              <a:t>a</a:t>
            </a: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. Do you think they used</a:t>
            </a:r>
          </a:p>
          <a:p>
            <a:pPr eaLnBrk="0" hangingPunct="0"/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           a value typical of soil or of sediment?</a:t>
            </a:r>
          </a:p>
          <a:p>
            <a:pPr eaLnBrk="0" hangingPunct="0"/>
            <a:endParaRPr lang="en-US" dirty="0">
              <a:solidFill>
                <a:srgbClr val="0039AC"/>
              </a:solidFill>
              <a:cs typeface="ＭＳ Ｐゴシック" charset="0"/>
            </a:endParaRPr>
          </a:p>
          <a:p>
            <a:pPr eaLnBrk="0" hangingPunct="0"/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Be sure to include a clear description of all calculations and </a:t>
            </a:r>
          </a:p>
          <a:p>
            <a:pPr eaLnBrk="0" hangingPunct="0"/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assumptions that went into getting these numbers.  Also in </a:t>
            </a:r>
          </a:p>
          <a:p>
            <a:pPr eaLnBrk="0" hangingPunct="0"/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your write-ups, please include the number/letter scheme </a:t>
            </a:r>
          </a:p>
          <a:p>
            <a:pPr eaLnBrk="0" hangingPunct="0"/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used here (i.e., (1), (2), (3)a and (3)b) and separately</a:t>
            </a:r>
          </a:p>
          <a:p>
            <a:pPr eaLnBrk="0" hangingPunct="0"/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address </a:t>
            </a:r>
            <a:r>
              <a:rPr lang="en-US" i="1" dirty="0">
                <a:solidFill>
                  <a:srgbClr val="0039AC"/>
                </a:solidFill>
                <a:cs typeface="ＭＳ Ｐゴシック" charset="0"/>
              </a:rPr>
              <a:t>every question</a:t>
            </a: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under each part.</a:t>
            </a:r>
          </a:p>
        </p:txBody>
      </p:sp>
    </p:spTree>
    <p:extLst>
      <p:ext uri="{BB962C8B-B14F-4D97-AF65-F5344CB8AC3E}">
        <p14:creationId xmlns:p14="http://schemas.microsoft.com/office/powerpoint/2010/main" val="2103194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>
            <a:extLst>
              <a:ext uri="{FF2B5EF4-FFF2-40B4-BE49-F238E27FC236}">
                <a16:creationId xmlns:a16="http://schemas.microsoft.com/office/drawing/2014/main" id="{D59F4B4C-6056-7E46-B75C-BD3ABF912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8143" y="372269"/>
            <a:ext cx="56877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/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Lab 5: Ground Penetrating Radar</a:t>
            </a:r>
            <a:endParaRPr lang="en-US" dirty="0">
              <a:solidFill>
                <a:srgbClr val="0039AC"/>
              </a:solidFill>
              <a:latin typeface="Arial Black" charset="0"/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6A1A8233-5C35-CD44-AFC9-802AA5534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4037" y="916781"/>
            <a:ext cx="3849131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>
                <a:solidFill>
                  <a:srgbClr val="0039AC"/>
                </a:solidFill>
                <a:cs typeface="ＭＳ Ｐゴシック" charset="0"/>
              </a:rPr>
              <a:t>Introducing the field locale:</a:t>
            </a:r>
          </a:p>
          <a:p>
            <a:pPr eaLnBrk="0" hangingPunct="0"/>
            <a:r>
              <a:rPr lang="en-US">
                <a:solidFill>
                  <a:srgbClr val="0039AC"/>
                </a:solidFill>
                <a:cs typeface="ＭＳ Ｐゴシック" charset="0"/>
              </a:rPr>
              <a:t>Southern segment of the</a:t>
            </a:r>
          </a:p>
          <a:p>
            <a:pPr eaLnBrk="0" hangingPunct="0"/>
            <a:r>
              <a:rPr lang="en-US">
                <a:solidFill>
                  <a:srgbClr val="0039AC"/>
                </a:solidFill>
                <a:cs typeface="ＭＳ Ｐゴシック" charset="0"/>
              </a:rPr>
              <a:t>East Cache Fault (near</a:t>
            </a:r>
          </a:p>
          <a:p>
            <a:pPr eaLnBrk="0" hangingPunct="0"/>
            <a:r>
              <a:rPr lang="en-US">
                <a:solidFill>
                  <a:srgbClr val="0039AC"/>
                </a:solidFill>
                <a:cs typeface="ＭＳ Ｐゴシック" charset="0"/>
              </a:rPr>
              <a:t>Paradise)</a:t>
            </a:r>
          </a:p>
          <a:p>
            <a:pPr eaLnBrk="0" hangingPunct="0"/>
            <a:endParaRPr lang="en-US">
              <a:solidFill>
                <a:srgbClr val="0039AC"/>
              </a:solidFill>
              <a:cs typeface="ＭＳ Ｐゴシック" charset="0"/>
            </a:endParaRPr>
          </a:p>
          <a:p>
            <a:pPr eaLnBrk="0" hangingPunct="0">
              <a:buFontTx/>
              <a:buChar char="•"/>
            </a:pPr>
            <a:r>
              <a:rPr lang="en-US">
                <a:solidFill>
                  <a:srgbClr val="0039AC"/>
                </a:solidFill>
                <a:cs typeface="ＭＳ Ｐゴシック" charset="0"/>
              </a:rPr>
              <a:t> Three radar lines; </a:t>
            </a:r>
          </a:p>
          <a:p>
            <a:pPr eaLnBrk="0" hangingPunct="0"/>
            <a:r>
              <a:rPr lang="en-US">
                <a:solidFill>
                  <a:srgbClr val="0039AC"/>
                </a:solidFill>
                <a:cs typeface="ＭＳ Ｐゴシック" charset="0"/>
              </a:rPr>
              <a:t>      two trenches</a:t>
            </a:r>
          </a:p>
          <a:p>
            <a:pPr eaLnBrk="0" hangingPunct="0">
              <a:buFontTx/>
              <a:buChar char="•"/>
            </a:pPr>
            <a:r>
              <a:rPr lang="en-US">
                <a:solidFill>
                  <a:srgbClr val="0039AC"/>
                </a:solidFill>
                <a:cs typeface="ＭＳ Ｐゴシック" charset="0"/>
              </a:rPr>
              <a:t> Three (?) fault strands</a:t>
            </a:r>
          </a:p>
          <a:p>
            <a:pPr eaLnBrk="0" hangingPunct="0">
              <a:buFontTx/>
              <a:buChar char="•"/>
            </a:pPr>
            <a:r>
              <a:rPr lang="en-US">
                <a:solidFill>
                  <a:srgbClr val="0039AC"/>
                </a:solidFill>
                <a:cs typeface="ＭＳ Ｐゴシック" charset="0"/>
              </a:rPr>
              <a:t> East = west-dipping </a:t>
            </a:r>
          </a:p>
          <a:p>
            <a:pPr eaLnBrk="0" hangingPunct="0"/>
            <a:r>
              <a:rPr lang="en-US">
                <a:solidFill>
                  <a:srgbClr val="0039AC"/>
                </a:solidFill>
                <a:cs typeface="ＭＳ Ｐゴシック" charset="0"/>
              </a:rPr>
              <a:t>      listric normal fault</a:t>
            </a:r>
          </a:p>
          <a:p>
            <a:pPr eaLnBrk="0" hangingPunct="0">
              <a:buFontTx/>
              <a:buChar char="•"/>
            </a:pPr>
            <a:r>
              <a:rPr lang="en-US">
                <a:solidFill>
                  <a:srgbClr val="0039AC"/>
                </a:solidFill>
                <a:cs typeface="ＭＳ Ｐゴシック" charset="0"/>
              </a:rPr>
              <a:t> Central = antithetic</a:t>
            </a:r>
          </a:p>
          <a:p>
            <a:pPr eaLnBrk="0" hangingPunct="0">
              <a:buFontTx/>
              <a:buChar char="•"/>
            </a:pPr>
            <a:r>
              <a:rPr lang="en-US">
                <a:solidFill>
                  <a:srgbClr val="0039AC"/>
                </a:solidFill>
                <a:cs typeface="ＭＳ Ｐゴシック" charset="0"/>
              </a:rPr>
              <a:t> West = Bonneville </a:t>
            </a:r>
          </a:p>
          <a:p>
            <a:pPr eaLnBrk="0" hangingPunct="0"/>
            <a:r>
              <a:rPr lang="en-US">
                <a:solidFill>
                  <a:srgbClr val="0039AC"/>
                </a:solidFill>
                <a:cs typeface="ＭＳ Ｐゴシック" charset="0"/>
              </a:rPr>
              <a:t>      high-stand and/or (?)</a:t>
            </a:r>
          </a:p>
          <a:p>
            <a:pPr eaLnBrk="0" hangingPunct="0"/>
            <a:r>
              <a:rPr lang="en-US">
                <a:solidFill>
                  <a:srgbClr val="0039AC"/>
                </a:solidFill>
                <a:cs typeface="ＭＳ Ｐゴシック" charset="0"/>
              </a:rPr>
              <a:t>      west-dipping normal</a:t>
            </a:r>
          </a:p>
          <a:p>
            <a:pPr eaLnBrk="0" hangingPunct="0"/>
            <a:r>
              <a:rPr lang="en-US">
                <a:solidFill>
                  <a:srgbClr val="0039AC"/>
                </a:solidFill>
                <a:cs typeface="ＭＳ Ｐゴシック" charset="0"/>
              </a:rPr>
              <a:t>      fault</a:t>
            </a:r>
          </a:p>
        </p:txBody>
      </p:sp>
      <p:pic>
        <p:nvPicPr>
          <p:cNvPr id="10" name="Picture 9" descr="Untitled-1">
            <a:extLst>
              <a:ext uri="{FF2B5EF4-FFF2-40B4-BE49-F238E27FC236}">
                <a16:creationId xmlns:a16="http://schemas.microsoft.com/office/drawing/2014/main" id="{971FAF70-F575-EA46-B533-8EE4CF455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5" b="26654"/>
          <a:stretch>
            <a:fillRect/>
          </a:stretch>
        </p:blipFill>
        <p:spPr bwMode="auto">
          <a:xfrm>
            <a:off x="5634037" y="923131"/>
            <a:ext cx="473392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6">
            <a:extLst>
              <a:ext uri="{FF2B5EF4-FFF2-40B4-BE49-F238E27FC236}">
                <a16:creationId xmlns:a16="http://schemas.microsoft.com/office/drawing/2014/main" id="{975035DC-1661-B14B-A8CB-23D852ADA3C4}"/>
              </a:ext>
            </a:extLst>
          </p:cNvPr>
          <p:cNvSpPr>
            <a:spLocks noChangeShapeType="1"/>
          </p:cNvSpPr>
          <p:nvPr/>
        </p:nvSpPr>
        <p:spPr bwMode="auto">
          <a:xfrm>
            <a:off x="7005637" y="3209131"/>
            <a:ext cx="304800" cy="0"/>
          </a:xfrm>
          <a:prstGeom prst="line">
            <a:avLst/>
          </a:prstGeom>
          <a:noFill/>
          <a:ln w="38100">
            <a:solidFill>
              <a:srgbClr val="0039AC"/>
            </a:solidFill>
            <a:round/>
            <a:headEnd/>
            <a:tailEnd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noFill/>
              </a14:hiddenFill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>
              <a:solidFill>
                <a:srgbClr val="0039AC"/>
              </a:solidFill>
            </a:endParaRPr>
          </a:p>
        </p:txBody>
      </p:sp>
      <p:sp>
        <p:nvSpPr>
          <p:cNvPr id="12" name="Line 7">
            <a:extLst>
              <a:ext uri="{FF2B5EF4-FFF2-40B4-BE49-F238E27FC236}">
                <a16:creationId xmlns:a16="http://schemas.microsoft.com/office/drawing/2014/main" id="{3DD72EBA-BA92-984A-8B70-92F0AFBEED5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72437" y="2523331"/>
            <a:ext cx="381000" cy="0"/>
          </a:xfrm>
          <a:prstGeom prst="line">
            <a:avLst/>
          </a:prstGeom>
          <a:noFill/>
          <a:ln w="38100">
            <a:solidFill>
              <a:srgbClr val="0039AC"/>
            </a:solidFill>
            <a:round/>
            <a:headEnd/>
            <a:tailEnd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noFill/>
              </a14:hiddenFill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>
              <a:solidFill>
                <a:srgbClr val="0039AC"/>
              </a:solidFill>
            </a:endParaRPr>
          </a:p>
        </p:txBody>
      </p:sp>
      <p:sp>
        <p:nvSpPr>
          <p:cNvPr id="13" name="Line 8">
            <a:extLst>
              <a:ext uri="{FF2B5EF4-FFF2-40B4-BE49-F238E27FC236}">
                <a16:creationId xmlns:a16="http://schemas.microsoft.com/office/drawing/2014/main" id="{07FAC90E-C46B-A34C-9B7F-7C30F5F56A7D}"/>
              </a:ext>
            </a:extLst>
          </p:cNvPr>
          <p:cNvSpPr>
            <a:spLocks noChangeShapeType="1"/>
          </p:cNvSpPr>
          <p:nvPr/>
        </p:nvSpPr>
        <p:spPr bwMode="auto">
          <a:xfrm>
            <a:off x="9672637" y="3590131"/>
            <a:ext cx="228600" cy="0"/>
          </a:xfrm>
          <a:prstGeom prst="line">
            <a:avLst/>
          </a:prstGeom>
          <a:noFill/>
          <a:ln w="38100">
            <a:solidFill>
              <a:srgbClr val="0039AC"/>
            </a:solidFill>
            <a:round/>
            <a:headEnd/>
            <a:tailEnd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noFill/>
              </a14:hiddenFill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>
              <a:solidFill>
                <a:srgbClr val="0039AC"/>
              </a:solidFill>
            </a:endParaRP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A07B1D0E-6868-5C41-AFEE-E23743CE7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2612" y="2799556"/>
            <a:ext cx="471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>
                <a:solidFill>
                  <a:srgbClr val="0039AC"/>
                </a:solidFill>
                <a:cs typeface="ＭＳ Ｐゴシック" charset="0"/>
              </a:rPr>
              <a:t>W</a:t>
            </a:r>
          </a:p>
        </p:txBody>
      </p:sp>
      <p:sp>
        <p:nvSpPr>
          <p:cNvPr id="15" name="Text Box 10">
            <a:extLst>
              <a:ext uri="{FF2B5EF4-FFF2-40B4-BE49-F238E27FC236}">
                <a16:creationId xmlns:a16="http://schemas.microsoft.com/office/drawing/2014/main" id="{597A2B07-6823-6F44-824C-FC20D8AAC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8625" y="2104231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>
                <a:solidFill>
                  <a:srgbClr val="0039AC"/>
                </a:solidFill>
                <a:cs typeface="ＭＳ Ｐゴシック" charset="0"/>
              </a:rPr>
              <a:t>C</a:t>
            </a:r>
          </a:p>
        </p:txBody>
      </p:sp>
      <p:sp>
        <p:nvSpPr>
          <p:cNvPr id="16" name="Text Box 11">
            <a:extLst>
              <a:ext uri="{FF2B5EF4-FFF2-40B4-BE49-F238E27FC236}">
                <a16:creationId xmlns:a16="http://schemas.microsoft.com/office/drawing/2014/main" id="{8B48D4BC-5ABA-1E46-9295-85FC977F2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0087" y="3132931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>
                <a:solidFill>
                  <a:srgbClr val="0039AC"/>
                </a:solidFill>
                <a:cs typeface="ＭＳ Ｐゴシック" charset="0"/>
              </a:rPr>
              <a:t>E</a:t>
            </a:r>
          </a:p>
        </p:txBody>
      </p:sp>
      <p:sp>
        <p:nvSpPr>
          <p:cNvPr id="23" name="Text Box 12">
            <a:extLst>
              <a:ext uri="{FF2B5EF4-FFF2-40B4-BE49-F238E27FC236}">
                <a16:creationId xmlns:a16="http://schemas.microsoft.com/office/drawing/2014/main" id="{BB3B92F9-552B-8A44-BC38-D3234384A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1237" y="5996781"/>
            <a:ext cx="38782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sz="1600" i="1">
                <a:solidFill>
                  <a:srgbClr val="0039AC"/>
                </a:solidFill>
                <a:cs typeface="ＭＳ Ｐゴシック" charset="0"/>
              </a:rPr>
              <a:t>With thanks to Stephanie Davi &amp; cohorts!</a:t>
            </a:r>
          </a:p>
        </p:txBody>
      </p:sp>
    </p:spTree>
    <p:extLst>
      <p:ext uri="{BB962C8B-B14F-4D97-AF65-F5344CB8AC3E}">
        <p14:creationId xmlns:p14="http://schemas.microsoft.com/office/powerpoint/2010/main" val="3943750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05FD5A0-C17B-074F-8A18-C2DB60F51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731" y="1378744"/>
            <a:ext cx="8610600" cy="454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Text Box 4">
            <a:extLst>
              <a:ext uri="{FF2B5EF4-FFF2-40B4-BE49-F238E27FC236}">
                <a16:creationId xmlns:a16="http://schemas.microsoft.com/office/drawing/2014/main" id="{8C433058-700F-8841-B77C-F90EF3E51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7816" y="434181"/>
            <a:ext cx="89763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 eaLnBrk="0" hangingPunct="0"/>
            <a:r>
              <a:rPr lang="en-US" i="1" dirty="0">
                <a:solidFill>
                  <a:srgbClr val="0039AC"/>
                </a:solidFill>
                <a:latin typeface="Arial Black" charset="0"/>
                <a:cs typeface="ＭＳ Ｐゴシック" charset="0"/>
              </a:rPr>
              <a:t>Useful Things to Remember (Part 1):</a:t>
            </a:r>
          </a:p>
          <a:p>
            <a:pPr algn="ctr" eaLnBrk="0" hangingPunct="0"/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Diffractions appear in GPR much like they do in seismic sections</a:t>
            </a: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A7A3C304-8F12-2E40-845C-D2E8C0183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9294" y="5966619"/>
            <a:ext cx="5705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>
                <a:solidFill>
                  <a:srgbClr val="0039AC"/>
                </a:solidFill>
                <a:cs typeface="ＭＳ Ｐゴシック" charset="0"/>
              </a:rPr>
              <a:t>(From a Historical Cemetery in Alabama)</a:t>
            </a:r>
          </a:p>
        </p:txBody>
      </p:sp>
    </p:spTree>
    <p:extLst>
      <p:ext uri="{BB962C8B-B14F-4D97-AF65-F5344CB8AC3E}">
        <p14:creationId xmlns:p14="http://schemas.microsoft.com/office/powerpoint/2010/main" val="2911951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>
            <a:extLst>
              <a:ext uri="{FF2B5EF4-FFF2-40B4-BE49-F238E27FC236}">
                <a16:creationId xmlns:a16="http://schemas.microsoft.com/office/drawing/2014/main" id="{9E9FDCCC-F8C1-9949-BE0E-9AD038C31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9161" y="290513"/>
            <a:ext cx="711367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 eaLnBrk="0" hangingPunct="0"/>
            <a:r>
              <a:rPr lang="en-US" i="1" dirty="0">
                <a:solidFill>
                  <a:srgbClr val="0039AC"/>
                </a:solidFill>
                <a:latin typeface="Arial Black" charset="0"/>
                <a:cs typeface="ＭＳ Ｐゴシック" charset="0"/>
              </a:rPr>
              <a:t>Useful Things to Remember (Part 2):</a:t>
            </a:r>
          </a:p>
          <a:p>
            <a:pPr algn="ctr" eaLnBrk="0" hangingPunct="0"/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Multiples look different than we’ve seen previously:</a:t>
            </a: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5A3FBB8A-D866-2442-894B-808E3D17B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5" y="5014913"/>
            <a:ext cx="867904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>
                <a:solidFill>
                  <a:srgbClr val="0039AC"/>
                </a:solidFill>
                <a:cs typeface="ＭＳ Ｐゴシック" charset="0"/>
              </a:rPr>
              <a:t>Because we usually have common-offset or zero-offset source</a:t>
            </a:r>
          </a:p>
          <a:p>
            <a:pPr eaLnBrk="0" hangingPunct="0"/>
            <a:r>
              <a:rPr lang="en-US">
                <a:solidFill>
                  <a:srgbClr val="0039AC"/>
                </a:solidFill>
                <a:cs typeface="ＭＳ Ｐゴシック" charset="0"/>
              </a:rPr>
              <a:t>and receivers, look for reflections that consistently arrive at </a:t>
            </a:r>
          </a:p>
          <a:p>
            <a:pPr eaLnBrk="0" hangingPunct="0"/>
            <a:r>
              <a:rPr lang="en-US">
                <a:solidFill>
                  <a:srgbClr val="0039AC"/>
                </a:solidFill>
                <a:cs typeface="ＭＳ Ｐゴシック" charset="0"/>
              </a:rPr>
              <a:t>twice (or more) the two-way travel-time of </a:t>
            </a:r>
            <a:r>
              <a:rPr lang="ja-JP" altLang="en-US">
                <a:solidFill>
                  <a:srgbClr val="0039AC"/>
                </a:solidFill>
                <a:cs typeface="ＭＳ Ｐゴシック" charset="0"/>
              </a:rPr>
              <a:t>“</a:t>
            </a:r>
            <a:r>
              <a:rPr lang="en-US">
                <a:solidFill>
                  <a:srgbClr val="0039AC"/>
                </a:solidFill>
                <a:cs typeface="ＭＳ Ｐゴシック" charset="0"/>
              </a:rPr>
              <a:t>earlier</a:t>
            </a:r>
            <a:r>
              <a:rPr lang="ja-JP" altLang="en-US">
                <a:solidFill>
                  <a:srgbClr val="0039AC"/>
                </a:solidFill>
                <a:cs typeface="ＭＳ Ｐゴシック" charset="0"/>
              </a:rPr>
              <a:t>”</a:t>
            </a:r>
            <a:r>
              <a:rPr lang="en-US">
                <a:solidFill>
                  <a:srgbClr val="0039AC"/>
                </a:solidFill>
                <a:cs typeface="ＭＳ Ｐゴシック" charset="0"/>
              </a:rPr>
              <a:t> reflections.</a:t>
            </a:r>
          </a:p>
          <a:p>
            <a:pPr eaLnBrk="0" hangingPunct="0"/>
            <a:r>
              <a:rPr lang="en-US">
                <a:solidFill>
                  <a:srgbClr val="0039AC"/>
                </a:solidFill>
                <a:cs typeface="ＭＳ Ｐゴシック" charset="0"/>
              </a:rPr>
              <a:t>Can also get </a:t>
            </a:r>
            <a:r>
              <a:rPr lang="ja-JP" altLang="en-US">
                <a:solidFill>
                  <a:srgbClr val="0039AC"/>
                </a:solidFill>
                <a:cs typeface="ＭＳ Ｐゴシック" charset="0"/>
              </a:rPr>
              <a:t>“</a:t>
            </a:r>
            <a:r>
              <a:rPr lang="en-US">
                <a:solidFill>
                  <a:srgbClr val="0039AC"/>
                </a:solidFill>
                <a:cs typeface="ＭＳ Ｐゴシック" charset="0"/>
              </a:rPr>
              <a:t>ringing</a:t>
            </a:r>
            <a:r>
              <a:rPr lang="ja-JP" altLang="en-US">
                <a:solidFill>
                  <a:srgbClr val="0039AC"/>
                </a:solidFill>
                <a:cs typeface="ＭＳ Ｐゴシック" charset="0"/>
              </a:rPr>
              <a:t>”</a:t>
            </a:r>
            <a:r>
              <a:rPr lang="en-US">
                <a:solidFill>
                  <a:srgbClr val="0039AC"/>
                </a:solidFill>
                <a:cs typeface="ＭＳ Ｐゴシック" charset="0"/>
              </a:rPr>
              <a:t> of the ground surface…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C295D2-C7E0-4540-8DE7-E4D4ECF20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04913"/>
            <a:ext cx="8534400" cy="369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1149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line0">
            <a:extLst>
              <a:ext uri="{FF2B5EF4-FFF2-40B4-BE49-F238E27FC236}">
                <a16:creationId xmlns:a16="http://schemas.microsoft.com/office/drawing/2014/main" id="{94A53A1E-967D-5544-A743-3071800AA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920" y="628650"/>
            <a:ext cx="7312025" cy="34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936D2E-0B46-C74E-8104-024C5B104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41520" y="4741863"/>
            <a:ext cx="5257800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5">
            <a:extLst>
              <a:ext uri="{FF2B5EF4-FFF2-40B4-BE49-F238E27FC236}">
                <a16:creationId xmlns:a16="http://schemas.microsoft.com/office/drawing/2014/main" id="{684A67E1-0055-0D4B-8C9E-79B56133B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6932" y="6338888"/>
            <a:ext cx="62404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800">
                <a:solidFill>
                  <a:srgbClr val="0039AC"/>
                </a:solidFill>
              </a:rPr>
              <a:t>East dipping layers of the Tertiary Salt Lake Formation (T</a:t>
            </a:r>
            <a:r>
              <a:rPr lang="en-US" sz="1800" baseline="-25000">
                <a:solidFill>
                  <a:srgbClr val="0039AC"/>
                </a:solidFill>
              </a:rPr>
              <a:t>SL</a:t>
            </a:r>
            <a:r>
              <a:rPr lang="en-US" sz="1800">
                <a:solidFill>
                  <a:srgbClr val="0039AC"/>
                </a:solidFill>
              </a:rPr>
              <a:t>)</a:t>
            </a:r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D2B7292D-5FD0-0A43-B6F1-68FB675CA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2057" y="152400"/>
            <a:ext cx="39749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39AC"/>
                </a:solidFill>
              </a:rPr>
              <a:t>Western Fault Strand (</a:t>
            </a:r>
            <a:r>
              <a:rPr lang="ja-JP" altLang="en-US">
                <a:solidFill>
                  <a:srgbClr val="0039AC"/>
                </a:solidFill>
              </a:rPr>
              <a:t>“</a:t>
            </a:r>
            <a:r>
              <a:rPr lang="en-US" dirty="0">
                <a:solidFill>
                  <a:srgbClr val="0039AC"/>
                </a:solidFill>
              </a:rPr>
              <a:t>W</a:t>
            </a:r>
            <a:r>
              <a:rPr lang="ja-JP" altLang="en-US">
                <a:solidFill>
                  <a:srgbClr val="0039AC"/>
                </a:solidFill>
              </a:rPr>
              <a:t>”</a:t>
            </a:r>
            <a:r>
              <a:rPr lang="en-US" dirty="0">
                <a:solidFill>
                  <a:srgbClr val="0039AC"/>
                </a:solidFill>
              </a:rPr>
              <a:t>)</a:t>
            </a:r>
          </a:p>
        </p:txBody>
      </p:sp>
      <p:sp>
        <p:nvSpPr>
          <p:cNvPr id="17" name="Line 7">
            <a:extLst>
              <a:ext uri="{FF2B5EF4-FFF2-40B4-BE49-F238E27FC236}">
                <a16:creationId xmlns:a16="http://schemas.microsoft.com/office/drawing/2014/main" id="{047401F8-A000-DD49-B028-56B3438D1AA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75045" y="5716588"/>
            <a:ext cx="461962" cy="630237"/>
          </a:xfrm>
          <a:prstGeom prst="line">
            <a:avLst/>
          </a:prstGeom>
          <a:noFill/>
          <a:ln w="50800">
            <a:solidFill>
              <a:srgbClr val="0039AC"/>
            </a:solidFill>
            <a:round/>
            <a:headEnd/>
            <a:tailEnd type="triangle" w="med" len="med"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3D7D54-1A5B-DE4C-B580-147D3D2F9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4832" y="1689100"/>
            <a:ext cx="625475" cy="41751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0000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9" name="Line 9">
            <a:extLst>
              <a:ext uri="{FF2B5EF4-FFF2-40B4-BE49-F238E27FC236}">
                <a16:creationId xmlns:a16="http://schemas.microsoft.com/office/drawing/2014/main" id="{8FAB7C36-0C31-4C43-BE28-4352CA8E04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66545" y="1698625"/>
            <a:ext cx="5368925" cy="159861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0" name="Line 10">
            <a:extLst>
              <a:ext uri="{FF2B5EF4-FFF2-40B4-BE49-F238E27FC236}">
                <a16:creationId xmlns:a16="http://schemas.microsoft.com/office/drawing/2014/main" id="{20F19F4B-B449-0C40-A8FC-DA978234983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13282" y="1689100"/>
            <a:ext cx="327025" cy="159861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3E6B90C-2BA4-B645-B792-4E30710A5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4982" y="1381125"/>
            <a:ext cx="665163" cy="436563"/>
          </a:xfrm>
          <a:prstGeom prst="rect">
            <a:avLst/>
          </a:prstGeom>
          <a:noFill/>
          <a:ln w="25400">
            <a:solidFill>
              <a:srgbClr val="0039AC"/>
            </a:solidFill>
            <a:miter lim="800000"/>
            <a:headEnd/>
            <a:tailEnd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900DA84-23C0-9741-AB07-A7148B4CC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3582" y="4735513"/>
            <a:ext cx="5268913" cy="1389062"/>
          </a:xfrm>
          <a:prstGeom prst="rect">
            <a:avLst/>
          </a:prstGeom>
          <a:noFill/>
          <a:ln w="38100">
            <a:solidFill>
              <a:srgbClr val="0039AC"/>
            </a:solidFill>
            <a:miter lim="800000"/>
            <a:headEnd/>
            <a:tailEnd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id="{A2C117FF-5C6B-E748-8487-ECDCFD2FEBE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24057" y="1381125"/>
            <a:ext cx="3590925" cy="3344863"/>
          </a:xfrm>
          <a:prstGeom prst="line">
            <a:avLst/>
          </a:prstGeom>
          <a:noFill/>
          <a:ln w="25400">
            <a:solidFill>
              <a:srgbClr val="0039AC"/>
            </a:solidFill>
            <a:round/>
            <a:headEnd/>
            <a:tailEnd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5" name="Line 14">
            <a:extLst>
              <a:ext uri="{FF2B5EF4-FFF2-40B4-BE49-F238E27FC236}">
                <a16:creationId xmlns:a16="http://schemas.microsoft.com/office/drawing/2014/main" id="{0EEBD37C-B5E4-F44B-B26E-362F49CD2D4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280145" y="1371600"/>
            <a:ext cx="1012825" cy="3354388"/>
          </a:xfrm>
          <a:prstGeom prst="line">
            <a:avLst/>
          </a:prstGeom>
          <a:noFill/>
          <a:ln w="25400">
            <a:solidFill>
              <a:srgbClr val="0039AC"/>
            </a:solidFill>
            <a:round/>
            <a:headEnd/>
            <a:tailEnd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4771AAA-2F5D-034A-B543-1417597D0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69720" y="3295650"/>
            <a:ext cx="563880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FD59B0AE-A91B-8F4D-AA06-7053FA9A5F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8132" y="3306763"/>
            <a:ext cx="5645150" cy="11906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8" name="Text Box 17">
            <a:extLst>
              <a:ext uri="{FF2B5EF4-FFF2-40B4-BE49-F238E27FC236}">
                <a16:creationId xmlns:a16="http://schemas.microsoft.com/office/drawing/2014/main" id="{E5EBF85A-E4BB-C045-BAD0-FC51994BB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3255" y="4876800"/>
            <a:ext cx="2547492" cy="1200329"/>
          </a:xfrm>
          <a:prstGeom prst="rect">
            <a:avLst/>
          </a:prstGeom>
          <a:solidFill>
            <a:srgbClr val="C8C8C8"/>
          </a:solidFill>
          <a:ln>
            <a:noFill/>
          </a:ln>
          <a:extLs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 eaLnBrk="0" hangingPunct="0"/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Antennae for </a:t>
            </a:r>
          </a:p>
          <a:p>
            <a:pPr algn="ctr" eaLnBrk="0" hangingPunct="0"/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Paradise surveys</a:t>
            </a:r>
          </a:p>
          <a:p>
            <a:pPr algn="ctr" eaLnBrk="0" hangingPunct="0"/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= 100 MHz!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47AB13E-5A0C-4241-9469-5ACEAE5B5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504" y="4845050"/>
            <a:ext cx="2560637" cy="1239838"/>
          </a:xfrm>
          <a:prstGeom prst="rect">
            <a:avLst/>
          </a:prstGeom>
          <a:noFill/>
          <a:ln w="50800">
            <a:solidFill>
              <a:srgbClr val="0039AC"/>
            </a:solidFill>
            <a:miter lim="800000"/>
            <a:headEnd/>
            <a:tailEnd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3075F54-224E-8F47-854F-47FB03F14C70}"/>
              </a:ext>
            </a:extLst>
          </p:cNvPr>
          <p:cNvSpPr/>
          <p:nvPr/>
        </p:nvSpPr>
        <p:spPr>
          <a:xfrm>
            <a:off x="293716" y="1352204"/>
            <a:ext cx="1629295" cy="187313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39AC"/>
                </a:solidFill>
              </a:rPr>
              <a:t>Ribbons are spaced 1 m apart for scale; no vertical exaggeration!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0355435-8B9D-4443-8F5A-A4BC9A462FC7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1923011" y="2288771"/>
            <a:ext cx="919942" cy="1341120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9731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ine1">
            <a:extLst>
              <a:ext uri="{FF2B5EF4-FFF2-40B4-BE49-F238E27FC236}">
                <a16:creationId xmlns:a16="http://schemas.microsoft.com/office/drawing/2014/main" id="{04A9A06D-4765-6545-B024-FB76CEACA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5" y="977901"/>
            <a:ext cx="8686800" cy="505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4">
            <a:extLst>
              <a:ext uri="{FF2B5EF4-FFF2-40B4-BE49-F238E27FC236}">
                <a16:creationId xmlns:a16="http://schemas.microsoft.com/office/drawing/2014/main" id="{FC69E391-65A7-024A-AA91-2EF0EC0C1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5138" y="319088"/>
            <a:ext cx="37609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39AC"/>
                </a:solidFill>
              </a:rPr>
              <a:t>Central Fault Strand (</a:t>
            </a:r>
            <a:r>
              <a:rPr lang="ja-JP" altLang="en-US">
                <a:solidFill>
                  <a:srgbClr val="0039AC"/>
                </a:solidFill>
              </a:rPr>
              <a:t>“</a:t>
            </a:r>
            <a:r>
              <a:rPr lang="en-US" dirty="0">
                <a:solidFill>
                  <a:srgbClr val="0039AC"/>
                </a:solidFill>
              </a:rPr>
              <a:t>C</a:t>
            </a:r>
            <a:r>
              <a:rPr lang="ja-JP" altLang="en-US">
                <a:solidFill>
                  <a:srgbClr val="0039AC"/>
                </a:solidFill>
              </a:rPr>
              <a:t>”</a:t>
            </a:r>
            <a:r>
              <a:rPr lang="en-US" dirty="0">
                <a:solidFill>
                  <a:srgbClr val="0039AC"/>
                </a:solidFill>
              </a:rPr>
              <a:t>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CE0B07E-28CD-6148-9A0B-767A75E91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83063" y="1601788"/>
            <a:ext cx="4494212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2A03EE2-1FBD-6749-A682-C2A48161F7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5100" y="4549776"/>
            <a:ext cx="635000" cy="7350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0AD1B0-0E20-AC4A-A19C-3FF48672D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3063" y="1581151"/>
            <a:ext cx="4505325" cy="192563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5" name="Line 8">
            <a:extLst>
              <a:ext uri="{FF2B5EF4-FFF2-40B4-BE49-F238E27FC236}">
                <a16:creationId xmlns:a16="http://schemas.microsoft.com/office/drawing/2014/main" id="{5E967635-1038-5643-8B2D-2E4793781696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3063" y="3506788"/>
            <a:ext cx="1062037" cy="177641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6" name="Line 9">
            <a:extLst>
              <a:ext uri="{FF2B5EF4-FFF2-40B4-BE49-F238E27FC236}">
                <a16:creationId xmlns:a16="http://schemas.microsoft.com/office/drawing/2014/main" id="{04DAAF97-3351-5C4B-9CDC-FB5D9F3922C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70575" y="3497263"/>
            <a:ext cx="2817813" cy="17748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7" name="Text Box 10">
            <a:extLst>
              <a:ext uri="{FF2B5EF4-FFF2-40B4-BE49-F238E27FC236}">
                <a16:creationId xmlns:a16="http://schemas.microsoft.com/office/drawing/2014/main" id="{665199BE-7CD0-C244-A790-F516AD61BB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075" y="6081713"/>
            <a:ext cx="87976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>
                <a:solidFill>
                  <a:srgbClr val="0039AC"/>
                </a:solidFill>
                <a:cs typeface="ＭＳ Ｐゴシック" charset="0"/>
              </a:rPr>
              <a:t>Note relatively poor data quality (ringing, poor trace correlation)</a:t>
            </a:r>
          </a:p>
        </p:txBody>
      </p:sp>
    </p:spTree>
    <p:extLst>
      <p:ext uri="{BB962C8B-B14F-4D97-AF65-F5344CB8AC3E}">
        <p14:creationId xmlns:p14="http://schemas.microsoft.com/office/powerpoint/2010/main" val="2995127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3">
            <a:extLst>
              <a:ext uri="{FF2B5EF4-FFF2-40B4-BE49-F238E27FC236}">
                <a16:creationId xmlns:a16="http://schemas.microsoft.com/office/drawing/2014/main" id="{49740E34-3677-0E4E-8AC0-CB8E170A5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9425" y="413544"/>
            <a:ext cx="38106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39AC"/>
                </a:solidFill>
              </a:rPr>
              <a:t>Eastern Fault Strand (</a:t>
            </a:r>
            <a:r>
              <a:rPr lang="ja-JP" altLang="en-US">
                <a:solidFill>
                  <a:srgbClr val="0039AC"/>
                </a:solidFill>
              </a:rPr>
              <a:t>“</a:t>
            </a:r>
            <a:r>
              <a:rPr lang="en-US" dirty="0">
                <a:solidFill>
                  <a:srgbClr val="0039AC"/>
                </a:solidFill>
              </a:rPr>
              <a:t>E</a:t>
            </a:r>
            <a:r>
              <a:rPr lang="ja-JP" altLang="en-US">
                <a:solidFill>
                  <a:srgbClr val="0039AC"/>
                </a:solidFill>
              </a:rPr>
              <a:t>”</a:t>
            </a:r>
            <a:r>
              <a:rPr lang="en-US" dirty="0">
                <a:solidFill>
                  <a:srgbClr val="0039AC"/>
                </a:solidFill>
              </a:rPr>
              <a:t>)</a:t>
            </a:r>
          </a:p>
        </p:txBody>
      </p:sp>
      <p:pic>
        <p:nvPicPr>
          <p:cNvPr id="25" name="Picture 24" descr="line3">
            <a:extLst>
              <a:ext uri="{FF2B5EF4-FFF2-40B4-BE49-F238E27FC236}">
                <a16:creationId xmlns:a16="http://schemas.microsoft.com/office/drawing/2014/main" id="{4E87F9CB-14C1-3047-B97A-61A3E504C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946944"/>
            <a:ext cx="8610600" cy="496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C414768-9A3D-3440-BA7A-5BDC015DB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2575" y="4466431"/>
            <a:ext cx="190500" cy="132080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7C60B88-68A2-F842-A1BE-04A4D2722D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1900" y="3080544"/>
            <a:ext cx="190500" cy="132080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9E14875-8A04-3A45-9D62-DB3D58228F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7900" y="3918744"/>
            <a:ext cx="331788" cy="777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9" name="Text Box 8">
            <a:extLst>
              <a:ext uri="{FF2B5EF4-FFF2-40B4-BE49-F238E27FC236}">
                <a16:creationId xmlns:a16="http://schemas.microsoft.com/office/drawing/2014/main" id="{B5EACF55-9DC8-1346-A888-87A9ECDF4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4550" y="3648869"/>
            <a:ext cx="590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sz="1600">
                <a:cs typeface="ＭＳ Ｐゴシック" charset="0"/>
              </a:rPr>
              <a:t>road</a:t>
            </a:r>
          </a:p>
        </p:txBody>
      </p:sp>
      <p:sp>
        <p:nvSpPr>
          <p:cNvPr id="30" name="Text Box 9">
            <a:extLst>
              <a:ext uri="{FF2B5EF4-FFF2-40B4-BE49-F238E27FC236}">
                <a16:creationId xmlns:a16="http://schemas.microsoft.com/office/drawing/2014/main" id="{E306765D-CF51-CA49-9D05-12427A15A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5575" y="5987256"/>
            <a:ext cx="43781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>
                <a:solidFill>
                  <a:srgbClr val="0039AC"/>
                </a:solidFill>
                <a:cs typeface="ＭＳ Ｐゴシック" charset="0"/>
              </a:rPr>
              <a:t>(No trench dug on this section)</a:t>
            </a:r>
          </a:p>
        </p:txBody>
      </p:sp>
    </p:spTree>
    <p:extLst>
      <p:ext uri="{BB962C8B-B14F-4D97-AF65-F5344CB8AC3E}">
        <p14:creationId xmlns:p14="http://schemas.microsoft.com/office/powerpoint/2010/main" val="1255946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3">
            <a:extLst>
              <a:ext uri="{FF2B5EF4-FFF2-40B4-BE49-F238E27FC236}">
                <a16:creationId xmlns:a16="http://schemas.microsoft.com/office/drawing/2014/main" id="{3D4DE9D1-97B2-6B44-A5E1-8DE41A271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938" y="243513"/>
            <a:ext cx="8222123" cy="637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i="1" dirty="0">
                <a:solidFill>
                  <a:srgbClr val="0039AC"/>
                </a:solidFill>
                <a:latin typeface="Arial Black" charset="0"/>
                <a:cs typeface="ＭＳ Ｐゴシック" charset="0"/>
              </a:rPr>
              <a:t>Lab 5:</a:t>
            </a:r>
          </a:p>
          <a:p>
            <a:pPr eaLnBrk="0" hangingPunct="0"/>
            <a:endParaRPr lang="en-US" sz="1200" dirty="0">
              <a:solidFill>
                <a:srgbClr val="0039AC"/>
              </a:solidFill>
              <a:cs typeface="ＭＳ Ｐゴシック" charset="0"/>
            </a:endParaRPr>
          </a:p>
          <a:p>
            <a:pPr eaLnBrk="0" hangingPunct="0">
              <a:buFont typeface="Arial" charset="0"/>
              <a:buAutoNum type="arabicParenBoth"/>
            </a:pP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Carefully compare the information contained in trench</a:t>
            </a:r>
          </a:p>
          <a:p>
            <a:pPr eaLnBrk="0" hangingPunct="0"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       sections with information in each radar profile.  What </a:t>
            </a:r>
          </a:p>
          <a:p>
            <a:pPr eaLnBrk="0" hangingPunct="0"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       correlative features can you identify? Are there major </a:t>
            </a:r>
          </a:p>
          <a:p>
            <a:pPr eaLnBrk="0" hangingPunct="0"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       features in any of the radar profiles that seem to be </a:t>
            </a:r>
          </a:p>
          <a:p>
            <a:pPr eaLnBrk="0" hangingPunct="0"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       missing in the trench? Why do you think they chose</a:t>
            </a:r>
          </a:p>
          <a:p>
            <a:pPr eaLnBrk="0" hangingPunct="0"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       to trench where they did, based on the radar images?</a:t>
            </a:r>
          </a:p>
          <a:p>
            <a:pPr eaLnBrk="0" hangingPunct="0">
              <a:buFont typeface="Arial" charset="0"/>
              <a:buNone/>
            </a:pPr>
            <a:endParaRPr lang="en-US" sz="1200" dirty="0">
              <a:solidFill>
                <a:srgbClr val="0039AC"/>
              </a:solidFill>
              <a:cs typeface="ＭＳ Ｐゴシック" charset="0"/>
            </a:endParaRPr>
          </a:p>
          <a:p>
            <a:pPr eaLnBrk="0" hangingPunct="0"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(2) Using the information you’ve gleaned from the trench</a:t>
            </a:r>
          </a:p>
          <a:p>
            <a:pPr eaLnBrk="0" hangingPunct="0"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       data and whatever else you may have available, draw</a:t>
            </a:r>
          </a:p>
          <a:p>
            <a:pPr eaLnBrk="0" hangingPunct="0"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       an interpretive line drawing from each radar profile</a:t>
            </a:r>
          </a:p>
          <a:p>
            <a:pPr eaLnBrk="0" hangingPunct="0"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       and label the features. Be sure to note any features</a:t>
            </a:r>
          </a:p>
          <a:p>
            <a:pPr eaLnBrk="0" hangingPunct="0"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       (such as offset horizontal beds and/or diffraction</a:t>
            </a:r>
          </a:p>
          <a:p>
            <a:pPr eaLnBrk="0" hangingPunct="0"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       arrivals) that might indicate a fault trace, and discuss </a:t>
            </a:r>
          </a:p>
          <a:p>
            <a:pPr eaLnBrk="0" hangingPunct="0"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       whether and/or why (and where) you would (or would </a:t>
            </a:r>
          </a:p>
          <a:p>
            <a:pPr eaLnBrk="0" hangingPunct="0"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       not) recommend any additional trenching based on </a:t>
            </a:r>
          </a:p>
          <a:p>
            <a:pPr eaLnBrk="0" hangingPunct="0"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       these profiles.</a:t>
            </a:r>
          </a:p>
        </p:txBody>
      </p:sp>
    </p:spTree>
    <p:extLst>
      <p:ext uri="{BB962C8B-B14F-4D97-AF65-F5344CB8AC3E}">
        <p14:creationId xmlns:p14="http://schemas.microsoft.com/office/powerpoint/2010/main" val="2729927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>
            <a:extLst>
              <a:ext uri="{FF2B5EF4-FFF2-40B4-BE49-F238E27FC236}">
                <a16:creationId xmlns:a16="http://schemas.microsoft.com/office/drawing/2014/main" id="{969305AA-B9BC-8B40-8BF5-826D7F80B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5937" y="1821656"/>
            <a:ext cx="931761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(3) Recall that radar velocity is given by</a:t>
            </a:r>
          </a:p>
          <a:p>
            <a:pPr eaLnBrk="0" hangingPunct="0"/>
            <a:endParaRPr lang="en-US" dirty="0">
              <a:solidFill>
                <a:srgbClr val="0039AC"/>
              </a:solidFill>
              <a:cs typeface="ＭＳ Ｐゴシック" charset="0"/>
            </a:endParaRPr>
          </a:p>
          <a:p>
            <a:pPr eaLnBrk="0" hangingPunct="0"/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       </a:t>
            </a:r>
            <a:r>
              <a:rPr lang="en-US" b="1" dirty="0">
                <a:solidFill>
                  <a:srgbClr val="0039AC"/>
                </a:solidFill>
                <a:cs typeface="ＭＳ Ｐゴシック" charset="0"/>
              </a:rPr>
              <a:t>a.</a:t>
            </a: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Try to find a horizon on each of the W, C radar profiles </a:t>
            </a:r>
          </a:p>
          <a:p>
            <a:pPr eaLnBrk="0" hangingPunct="0"/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       that you can calibrate to true depth by comparison to the </a:t>
            </a:r>
          </a:p>
          <a:p>
            <a:pPr eaLnBrk="0" hangingPunct="0"/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       trench photos. Assuming that </a:t>
            </a:r>
            <a:r>
              <a:rPr lang="en-US" i="1" dirty="0">
                <a:latin typeface="Symbol" charset="0"/>
                <a:cs typeface="ＭＳ Ｐゴシック" charset="0"/>
                <a:sym typeface="Symbol" charset="0"/>
              </a:rPr>
              <a:t></a:t>
            </a:r>
            <a:r>
              <a:rPr lang="en-US" dirty="0">
                <a:cs typeface="ＭＳ Ｐゴシック" charset="0"/>
              </a:rPr>
              <a:t> </a:t>
            </a:r>
            <a:r>
              <a:rPr lang="en-US" dirty="0">
                <a:latin typeface="Times New Roman" charset="0"/>
                <a:cs typeface="ＭＳ Ｐゴシック" charset="0"/>
              </a:rPr>
              <a:t>= 1</a:t>
            </a: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, </a:t>
            </a:r>
            <a:r>
              <a:rPr lang="en-US" i="1" dirty="0">
                <a:latin typeface="Symbol" charset="0"/>
                <a:cs typeface="ＭＳ Ｐゴシック" charset="0"/>
                <a:sym typeface="Symbol" charset="0"/>
              </a:rPr>
              <a:t></a:t>
            </a:r>
            <a:r>
              <a:rPr lang="en-US" i="1" baseline="-25000" dirty="0">
                <a:latin typeface="Times New Roman" charset="0"/>
                <a:cs typeface="ＭＳ Ｐゴシック" charset="0"/>
              </a:rPr>
              <a:t>true</a:t>
            </a:r>
            <a:r>
              <a:rPr lang="en-US" dirty="0">
                <a:solidFill>
                  <a:schemeClr val="accent2"/>
                </a:solidFill>
                <a:cs typeface="ＭＳ Ｐゴシック" charset="0"/>
              </a:rPr>
              <a:t> </a:t>
            </a: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is the true (real part</a:t>
            </a:r>
          </a:p>
          <a:p>
            <a:pPr eaLnBrk="0" hangingPunct="0"/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       of) dielectric permittivity of the medium and </a:t>
            </a:r>
            <a:r>
              <a:rPr lang="en-US" i="1" dirty="0">
                <a:latin typeface="Symbol" charset="0"/>
                <a:cs typeface="ＭＳ Ｐゴシック" charset="0"/>
                <a:sym typeface="Symbol" charset="0"/>
              </a:rPr>
              <a:t></a:t>
            </a:r>
            <a:r>
              <a:rPr lang="en-US" i="1" baseline="-25000" dirty="0">
                <a:latin typeface="Times New Roman" charset="0"/>
                <a:cs typeface="ＭＳ Ｐゴシック" charset="0"/>
              </a:rPr>
              <a:t>assumed</a:t>
            </a:r>
            <a:r>
              <a:rPr lang="en-US" dirty="0">
                <a:cs typeface="ＭＳ Ｐゴシック" charset="0"/>
              </a:rPr>
              <a:t> </a:t>
            </a: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is the </a:t>
            </a:r>
          </a:p>
          <a:p>
            <a:pPr eaLnBrk="0" hangingPunct="0"/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       permittivity that was assumed in order to convert time to </a:t>
            </a:r>
          </a:p>
          <a:p>
            <a:pPr eaLnBrk="0" hangingPunct="0"/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       depth in the images, what is the approximate </a:t>
            </a:r>
          </a:p>
          <a:p>
            <a:pPr eaLnBrk="0" hangingPunct="0"/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        ratio of </a:t>
            </a:r>
            <a:r>
              <a:rPr lang="en-US" i="1" dirty="0">
                <a:latin typeface="Symbol" charset="0"/>
                <a:cs typeface="ＭＳ Ｐゴシック" charset="0"/>
                <a:sym typeface="Symbol" charset="0"/>
              </a:rPr>
              <a:t></a:t>
            </a:r>
            <a:r>
              <a:rPr lang="en-US" i="1" baseline="-25000" dirty="0">
                <a:latin typeface="Times New Roman" charset="0"/>
                <a:cs typeface="ＭＳ Ｐゴシック" charset="0"/>
              </a:rPr>
              <a:t>true</a:t>
            </a:r>
            <a:r>
              <a:rPr lang="en-US" dirty="0">
                <a:cs typeface="ＭＳ Ｐゴシック" charset="0"/>
              </a:rPr>
              <a:t>/</a:t>
            </a:r>
            <a:r>
              <a:rPr lang="en-US" i="1" dirty="0">
                <a:latin typeface="Symbol" charset="0"/>
                <a:cs typeface="ＭＳ Ｐゴシック" charset="0"/>
                <a:sym typeface="Symbol" charset="0"/>
              </a:rPr>
              <a:t></a:t>
            </a:r>
            <a:r>
              <a:rPr lang="en-US" i="1" baseline="-25000" dirty="0">
                <a:latin typeface="Times New Roman" charset="0"/>
                <a:cs typeface="ＭＳ Ｐゴシック" charset="0"/>
              </a:rPr>
              <a:t>assumed</a:t>
            </a:r>
            <a:r>
              <a:rPr lang="en-US" dirty="0">
                <a:solidFill>
                  <a:schemeClr val="accent2"/>
                </a:solidFill>
                <a:cs typeface="ＭＳ Ｐゴシック" charset="0"/>
              </a:rPr>
              <a:t> </a:t>
            </a: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for each profile?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214ED1-09B9-684C-BE13-0489B1206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537" y="1658144"/>
            <a:ext cx="1306513" cy="92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:mc="http://schemas.openxmlformats.org/markup-compatibility/2006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:mc="http://schemas.openxmlformats.org/markup-compatibility/2006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:mc="http://schemas.openxmlformats.org/markup-compatibility/2006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13361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21362</TotalTime>
  <Words>669</Words>
  <Application>Microsoft Macintosh PowerPoint</Application>
  <PresentationFormat>Widescreen</PresentationFormat>
  <Paragraphs>88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ＭＳ Ｐゴシック</vt:lpstr>
      <vt:lpstr>Arial</vt:lpstr>
      <vt:lpstr>Arial Black</vt:lpstr>
      <vt:lpstr>Calibri</vt:lpstr>
      <vt:lpstr>Calibri Light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 Lowry</dc:creator>
  <cp:lastModifiedBy>Tony Lowry</cp:lastModifiedBy>
  <cp:revision>55</cp:revision>
  <cp:lastPrinted>2022-01-10T14:45:35Z</cp:lastPrinted>
  <dcterms:created xsi:type="dcterms:W3CDTF">2022-01-10T14:15:51Z</dcterms:created>
  <dcterms:modified xsi:type="dcterms:W3CDTF">2026-03-18T20:00:09Z</dcterms:modified>
</cp:coreProperties>
</file>