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81" r:id="rId4"/>
    <p:sldId id="317" r:id="rId5"/>
    <p:sldId id="367" r:id="rId6"/>
    <p:sldId id="299" r:id="rId7"/>
    <p:sldId id="312" r:id="rId8"/>
    <p:sldId id="313" r:id="rId9"/>
    <p:sldId id="314" r:id="rId10"/>
    <p:sldId id="298" r:id="rId11"/>
    <p:sldId id="292" r:id="rId12"/>
    <p:sldId id="307" r:id="rId13"/>
    <p:sldId id="309" r:id="rId14"/>
    <p:sldId id="306" r:id="rId15"/>
    <p:sldId id="3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A3A3E0"/>
    <a:srgbClr val="0039AC"/>
    <a:srgbClr val="FB9491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7840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4448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ACAE5E0-3B46-F38C-629A-57D819AE459A}"/>
              </a:ext>
            </a:extLst>
          </p:cNvPr>
          <p:cNvSpPr txBox="1"/>
          <p:nvPr/>
        </p:nvSpPr>
        <p:spPr>
          <a:xfrm>
            <a:off x="108850" y="6367861"/>
            <a:ext cx="677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Read for Mon 22 Apr: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We’re done with text!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  <p:sp>
        <p:nvSpPr>
          <p:cNvPr id="4" name="Text Box 77">
            <a:extLst>
              <a:ext uri="{FF2B5EF4-FFF2-40B4-BE49-F238E27FC236}">
                <a16:creationId xmlns:a16="http://schemas.microsoft.com/office/drawing/2014/main" id="{FB8B806B-C8A9-6986-4F11-63E632FF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47" y="1178588"/>
            <a:ext cx="1010084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 err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(MT)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Magnetotelluric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(MT)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measures 3D magnetic field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H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, horizontal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electrical field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 time series to get electrical resistivity structure: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                              where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</a:rPr>
              <a:t>sd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is averaged resistivity over an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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-dependent skin depth.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Passive method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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sources include lightning strikes (10,000–1 Hz;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ionospheric resonances (1–.001 Hz);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ionospheric disturbances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.001</a:t>
            </a:r>
            <a:r>
              <a:rPr lang="en-US" sz="2400" dirty="0">
                <a:solidFill>
                  <a:srgbClr val="333399"/>
                </a:solidFill>
                <a:latin typeface="Arial"/>
                <a:ea typeface="ＭＳ Ｐゴシック" charset="0"/>
                <a:sym typeface="Symbol" charset="0"/>
              </a:rPr>
              <a:t>–</a:t>
            </a:r>
            <a:r>
              <a:rPr lang="en-US" sz="2400" dirty="0">
                <a:solidFill>
                  <a:srgbClr val="333399"/>
                </a:solidFill>
                <a:latin typeface="ヒラギノ角ゴ Pro W3" charset="0"/>
                <a:ea typeface="ＭＳ Ｐゴシック" charset="0"/>
                <a:sym typeface="Symbol" charset="0"/>
              </a:rPr>
              <a:t>very low Hz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)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Some (minor but growing) applications in oil &amp; mining; commonly used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in large scale studies of tectonics, melts and volatile/fluid transport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EarthScope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data show evidence of (primarily E-W trending) small-scale</a:t>
            </a:r>
          </a:p>
          <a:p>
            <a:pPr algn="l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melt bodies under W-C Snake River Plain and widespread melt in</a:t>
            </a:r>
          </a:p>
          <a:p>
            <a:pPr algn="l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lower crust of the Basin-Range province!</a:t>
            </a:r>
          </a:p>
          <a:p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Likely to grow in usage in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651F0-EE7B-5CA6-B27A-687840E1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3" y="2283587"/>
            <a:ext cx="3124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 Box 26">
            <a:extLst>
              <a:ext uri="{FF2B5EF4-FFF2-40B4-BE49-F238E27FC236}">
                <a16:creationId xmlns:a16="http://schemas.microsoft.com/office/drawing/2014/main" id="{96EAF723-BBB4-23D0-9211-3531B276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Apr 2024</a:t>
            </a: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01B76D9-B4A1-5AE6-7EC8-1543FB975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381475-2C8B-0E13-342D-66FB33C8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01600"/>
            <a:ext cx="3914775" cy="64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F7842-3E0A-10EF-CAE4-7675A976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01600"/>
            <a:ext cx="5183188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F8E1E4B-47D8-95C5-B84D-12986E1D7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146050"/>
            <a:ext cx="19462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Generally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speaking,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low gamma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means clean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sandstone or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limestone;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high gamma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indicates 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presence of </a:t>
            </a:r>
          </a:p>
          <a:p>
            <a:pPr eaLnBrk="0" hangingPunct="0"/>
            <a:r>
              <a:rPr lang="en-US" sz="2400" i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shale.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9580EB1-24E4-A800-AFAF-B6BA25B875FA}"/>
              </a:ext>
            </a:extLst>
          </p:cNvPr>
          <p:cNvSpPr txBox="1"/>
          <p:nvPr/>
        </p:nvSpPr>
        <p:spPr>
          <a:xfrm>
            <a:off x="1749425" y="6393418"/>
            <a:ext cx="329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 err="1">
                <a:latin typeface="Arial"/>
                <a:cs typeface="Arial"/>
              </a:rPr>
              <a:t>Proc</a:t>
            </a:r>
            <a:r>
              <a:rPr lang="en-US" sz="1800" i="1" dirty="0">
                <a:latin typeface="Arial"/>
                <a:cs typeface="Arial"/>
              </a:rPr>
              <a:t> </a:t>
            </a:r>
            <a:r>
              <a:rPr lang="en-US" sz="1800" i="1" dirty="0" err="1">
                <a:latin typeface="Arial"/>
                <a:cs typeface="Arial"/>
              </a:rPr>
              <a:t>Oc</a:t>
            </a:r>
            <a:r>
              <a:rPr lang="en-US" sz="1800" i="1" dirty="0">
                <a:latin typeface="Arial"/>
                <a:cs typeface="Arial"/>
              </a:rPr>
              <a:t> Drill </a:t>
            </a:r>
            <a:r>
              <a:rPr lang="en-US" sz="1800" i="1" dirty="0" err="1">
                <a:latin typeface="Arial"/>
                <a:cs typeface="Arial"/>
              </a:rPr>
              <a:t>Prog</a:t>
            </a:r>
            <a:r>
              <a:rPr lang="en-US" sz="1800" i="1" dirty="0">
                <a:latin typeface="Arial"/>
                <a:cs typeface="Arial"/>
              </a:rPr>
              <a:t> v198, 2001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DCFE7-6B93-D238-C612-77FB8B64DADD}"/>
              </a:ext>
            </a:extLst>
          </p:cNvPr>
          <p:cNvSpPr txBox="1"/>
          <p:nvPr/>
        </p:nvSpPr>
        <p:spPr>
          <a:xfrm>
            <a:off x="7389401" y="6472837"/>
            <a:ext cx="2781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(courtesy Kansas Geological Survey)</a:t>
            </a:r>
          </a:p>
        </p:txBody>
      </p:sp>
    </p:spTree>
    <p:extLst>
      <p:ext uri="{BB962C8B-B14F-4D97-AF65-F5344CB8AC3E}">
        <p14:creationId xmlns:p14="http://schemas.microsoft.com/office/powerpoint/2010/main" val="112136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2EECE9-A470-481C-4279-C6E39F7A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0175"/>
            <a:ext cx="8229600" cy="5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F6183620-A033-E24A-39BF-2C59736A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905500"/>
            <a:ext cx="7881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Profile of Permian to Upper Cretaceous </a:t>
            </a:r>
            <a:r>
              <a:rPr lang="en-US" sz="2400" i="1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-logs for a basin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 western Kansas</a:t>
            </a:r>
          </a:p>
        </p:txBody>
      </p:sp>
    </p:spTree>
    <p:extLst>
      <p:ext uri="{BB962C8B-B14F-4D97-AF65-F5344CB8AC3E}">
        <p14:creationId xmlns:p14="http://schemas.microsoft.com/office/powerpoint/2010/main" val="139085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2BB6AF4E-5D02-2331-B6DB-4B733D04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001" y="2274838"/>
            <a:ext cx="31497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/>
                <a:ea typeface="ＭＳ Ｐゴシック" charset="0"/>
                <a:cs typeface="Arial"/>
              </a:rPr>
              <a:t>Aside:</a:t>
            </a:r>
          </a:p>
          <a:p>
            <a:pPr algn="l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Aero-spectral </a:t>
            </a:r>
          </a:p>
          <a:p>
            <a:pPr algn="l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gamma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also has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applications in mining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industry and other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exploration problems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9E892F-47D5-4470-C721-570D557B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066" y="4588626"/>
            <a:ext cx="3864930" cy="2258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4BC3C6-63E8-069F-F2FB-6F1E725E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65" y="44333"/>
            <a:ext cx="3852000" cy="228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192CB-1BDA-B9B9-2B17-834C11288CCE}"/>
              </a:ext>
            </a:extLst>
          </p:cNvPr>
          <p:cNvSpPr txBox="1"/>
          <p:nvPr/>
        </p:nvSpPr>
        <p:spPr>
          <a:xfrm>
            <a:off x="3069297" y="1185949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5EFD0-8E46-CD14-36C0-E12B36A6D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297" y="2305742"/>
            <a:ext cx="3846040" cy="2267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83E773-0D82-6585-2E8D-EA6E3CBE6A41}"/>
              </a:ext>
            </a:extLst>
          </p:cNvPr>
          <p:cNvSpPr txBox="1"/>
          <p:nvPr/>
        </p:nvSpPr>
        <p:spPr>
          <a:xfrm>
            <a:off x="3069297" y="3521825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A13ED-AA07-2547-E745-A373194B4C7A}"/>
              </a:ext>
            </a:extLst>
          </p:cNvPr>
          <p:cNvSpPr txBox="1"/>
          <p:nvPr/>
        </p:nvSpPr>
        <p:spPr>
          <a:xfrm>
            <a:off x="2920538" y="5807825"/>
            <a:ext cx="910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AD191E-850F-90A2-5179-48F72CCC0E12}"/>
              </a:ext>
            </a:extLst>
          </p:cNvPr>
          <p:cNvSpPr txBox="1"/>
          <p:nvPr/>
        </p:nvSpPr>
        <p:spPr>
          <a:xfrm rot="16200000">
            <a:off x="515390" y="3244335"/>
            <a:ext cx="426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Duval et al., USGS Open File Rep 2005-1413</a:t>
            </a:r>
          </a:p>
        </p:txBody>
      </p:sp>
    </p:spTree>
    <p:extLst>
      <p:ext uri="{BB962C8B-B14F-4D97-AF65-F5344CB8AC3E}">
        <p14:creationId xmlns:p14="http://schemas.microsoft.com/office/powerpoint/2010/main" val="308246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C30889-B887-8AA0-059C-3FACD351FB04}"/>
              </a:ext>
            </a:extLst>
          </p:cNvPr>
          <p:cNvSpPr/>
          <p:nvPr/>
        </p:nvSpPr>
        <p:spPr bwMode="auto">
          <a:xfrm>
            <a:off x="1889616" y="1504340"/>
            <a:ext cx="8412768" cy="37870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B102D-BD55-BA22-11FC-BD428D0BAEAB}"/>
              </a:ext>
            </a:extLst>
          </p:cNvPr>
          <p:cNvSpPr/>
          <p:nvPr/>
        </p:nvSpPr>
        <p:spPr bwMode="auto">
          <a:xfrm>
            <a:off x="5190937" y="3536959"/>
            <a:ext cx="226121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CE8064BA-C889-D083-E741-6C3CE6BD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363" y="5548312"/>
            <a:ext cx="620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Total 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i="1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natural radioactivity of various rocks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0ED0678-230C-12E1-EBC5-AC0CC6EA1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801" y="852487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Nuclear Logging: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BE0AB5-8F6F-F06A-B294-5754F5E5D579}"/>
              </a:ext>
            </a:extLst>
          </p:cNvPr>
          <p:cNvCxnSpPr/>
          <p:nvPr/>
        </p:nvCxnSpPr>
        <p:spPr bwMode="auto">
          <a:xfrm>
            <a:off x="7248338" y="4851018"/>
            <a:ext cx="1066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E1D61422-DBD6-57D0-9AF8-03E9505C1DF6}"/>
              </a:ext>
            </a:extLst>
          </p:cNvPr>
          <p:cNvSpPr txBox="1"/>
          <p:nvPr/>
        </p:nvSpPr>
        <p:spPr>
          <a:xfrm>
            <a:off x="1990538" y="1896459"/>
            <a:ext cx="254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Anhydrite and Gypsum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43ACB22B-04D2-9465-8D96-698E794C6F7C}"/>
              </a:ext>
            </a:extLst>
          </p:cNvPr>
          <p:cNvSpPr txBox="1"/>
          <p:nvPr/>
        </p:nvSpPr>
        <p:spPr>
          <a:xfrm>
            <a:off x="1990538" y="2159541"/>
            <a:ext cx="210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Gabbro and Basalt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55D5EBD4-3732-ECC5-BA11-6139AADC4C39}"/>
              </a:ext>
            </a:extLst>
          </p:cNvPr>
          <p:cNvSpPr txBox="1"/>
          <p:nvPr/>
        </p:nvSpPr>
        <p:spPr>
          <a:xfrm>
            <a:off x="1990538" y="2412618"/>
            <a:ext cx="65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Coal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F0A29115-BA49-9ED6-2C09-1309866F28BD}"/>
              </a:ext>
            </a:extLst>
          </p:cNvPr>
          <p:cNvSpPr txBox="1"/>
          <p:nvPr/>
        </p:nvSpPr>
        <p:spPr>
          <a:xfrm>
            <a:off x="1990538" y="2681621"/>
            <a:ext cx="26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Limestone and Dolomite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21981C58-3D9C-EA61-480C-C25194AC0924}"/>
              </a:ext>
            </a:extLst>
          </p:cNvPr>
          <p:cNvSpPr txBox="1"/>
          <p:nvPr/>
        </p:nvSpPr>
        <p:spPr>
          <a:xfrm>
            <a:off x="1990538" y="2940271"/>
            <a:ext cx="295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Sandstone - </a:t>
            </a:r>
            <a:r>
              <a:rPr lang="en-US" sz="1800" dirty="0" err="1"/>
              <a:t>Orthoquartzite</a:t>
            </a:r>
            <a:endParaRPr lang="en-US" sz="1800" dirty="0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1CB945B1-2C75-C0CB-F7BF-956FB49E771A}"/>
              </a:ext>
            </a:extLst>
          </p:cNvPr>
          <p:cNvSpPr txBox="1"/>
          <p:nvPr/>
        </p:nvSpPr>
        <p:spPr>
          <a:xfrm>
            <a:off x="1990538" y="3197780"/>
            <a:ext cx="9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Caliche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A752A9A-0DEA-17A0-6F79-89A6EE3AB46C}"/>
              </a:ext>
            </a:extLst>
          </p:cNvPr>
          <p:cNvSpPr txBox="1"/>
          <p:nvPr/>
        </p:nvSpPr>
        <p:spPr>
          <a:xfrm>
            <a:off x="1990538" y="3455115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Shale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BBB8A02D-AD1D-ADBE-0022-ED77306D6894}"/>
              </a:ext>
            </a:extLst>
          </p:cNvPr>
          <p:cNvSpPr txBox="1"/>
          <p:nvPr/>
        </p:nvSpPr>
        <p:spPr>
          <a:xfrm>
            <a:off x="1990538" y="3719686"/>
            <a:ext cx="20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Schist and Gneiss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CE0D3271-5ECC-9666-EA92-5F3335EBFF39}"/>
              </a:ext>
            </a:extLst>
          </p:cNvPr>
          <p:cNvSpPr txBox="1"/>
          <p:nvPr/>
        </p:nvSpPr>
        <p:spPr>
          <a:xfrm>
            <a:off x="1990538" y="3982768"/>
            <a:ext cx="228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Granite and Rhyolite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6FBA7569-7919-AC0C-016D-A1A2A8BA31BD}"/>
              </a:ext>
            </a:extLst>
          </p:cNvPr>
          <p:cNvSpPr txBox="1"/>
          <p:nvPr/>
        </p:nvSpPr>
        <p:spPr>
          <a:xfrm>
            <a:off x="1990538" y="4247165"/>
            <a:ext cx="311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Potash and Phosphate Beds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772D3D7E-DAB8-9452-9452-0B2E47806F1C}"/>
              </a:ext>
            </a:extLst>
          </p:cNvPr>
          <p:cNvSpPr txBox="1"/>
          <p:nvPr/>
        </p:nvSpPr>
        <p:spPr>
          <a:xfrm>
            <a:off x="4550450" y="4639659"/>
            <a:ext cx="268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Increasing Total Gamma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C965D350-B52A-BE11-35BF-30EF93801502}"/>
              </a:ext>
            </a:extLst>
          </p:cNvPr>
          <p:cNvSpPr txBox="1"/>
          <p:nvPr/>
        </p:nvSpPr>
        <p:spPr>
          <a:xfrm>
            <a:off x="7152742" y="2365153"/>
            <a:ext cx="164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Some </a:t>
            </a:r>
            <a:r>
              <a:rPr lang="en-US" sz="1800" dirty="0" err="1"/>
              <a:t>Lignites</a:t>
            </a:r>
            <a:endParaRPr lang="en-US" sz="1800" dirty="0"/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E260A4C7-86DF-55C9-74AC-66BEEAD992EC}"/>
              </a:ext>
            </a:extLst>
          </p:cNvPr>
          <p:cNvSpPr txBox="1"/>
          <p:nvPr/>
        </p:nvSpPr>
        <p:spPr>
          <a:xfrm>
            <a:off x="7522250" y="2921541"/>
            <a:ext cx="91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 err="1"/>
              <a:t>Arkose</a:t>
            </a:r>
            <a:endParaRPr lang="en-US" sz="1800" dirty="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C88DBF67-BFBF-28E2-6134-8D97793998D3}"/>
              </a:ext>
            </a:extLst>
          </p:cNvPr>
          <p:cNvSpPr txBox="1"/>
          <p:nvPr/>
        </p:nvSpPr>
        <p:spPr>
          <a:xfrm>
            <a:off x="5129818" y="3397645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Red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7B8C9D55-7335-C6AE-EE4E-B45FAE2AF7AB}"/>
              </a:ext>
            </a:extLst>
          </p:cNvPr>
          <p:cNvSpPr txBox="1"/>
          <p:nvPr/>
        </p:nvSpPr>
        <p:spPr>
          <a:xfrm>
            <a:off x="5954416" y="3403218"/>
            <a:ext cx="11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 err="1"/>
              <a:t>Bentonite</a:t>
            </a:r>
            <a:endParaRPr lang="en-US" sz="1800" dirty="0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721FB8A8-5E72-AF41-BE7A-E2F9618D097C}"/>
              </a:ext>
            </a:extLst>
          </p:cNvPr>
          <p:cNvSpPr txBox="1"/>
          <p:nvPr/>
        </p:nvSpPr>
        <p:spPr>
          <a:xfrm>
            <a:off x="8789576" y="3420459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Organic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B1577-B550-9C54-9A1F-C36B1AE474A6}"/>
              </a:ext>
            </a:extLst>
          </p:cNvPr>
          <p:cNvSpPr/>
          <p:nvPr/>
        </p:nvSpPr>
        <p:spPr bwMode="auto">
          <a:xfrm>
            <a:off x="4820294" y="1966911"/>
            <a:ext cx="1781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F6C1F-EC88-FF0A-EDB5-487614D24C46}"/>
              </a:ext>
            </a:extLst>
          </p:cNvPr>
          <p:cNvSpPr/>
          <p:nvPr/>
        </p:nvSpPr>
        <p:spPr bwMode="auto">
          <a:xfrm>
            <a:off x="5024291" y="2241559"/>
            <a:ext cx="1781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9AADD2-BBAF-1F6E-BA9A-0E6DF52D0580}"/>
              </a:ext>
            </a:extLst>
          </p:cNvPr>
          <p:cNvSpPr/>
          <p:nvPr/>
        </p:nvSpPr>
        <p:spPr bwMode="auto">
          <a:xfrm>
            <a:off x="5124977" y="2483071"/>
            <a:ext cx="20674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7B9FDB-3200-EFEA-6E99-EE6C5A98C3B8}"/>
              </a:ext>
            </a:extLst>
          </p:cNvPr>
          <p:cNvCxnSpPr>
            <a:endCxn id="28" idx="1"/>
          </p:cNvCxnSpPr>
          <p:nvPr/>
        </p:nvCxnSpPr>
        <p:spPr bwMode="auto">
          <a:xfrm flipV="1">
            <a:off x="5360458" y="2549819"/>
            <a:ext cx="1792284" cy="17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7276095-9F09-CDF9-9771-2372CC297991}"/>
              </a:ext>
            </a:extLst>
          </p:cNvPr>
          <p:cNvSpPr/>
          <p:nvPr/>
        </p:nvSpPr>
        <p:spPr bwMode="auto">
          <a:xfrm>
            <a:off x="5171065" y="2756158"/>
            <a:ext cx="315814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8A3E04-7DD6-A3CB-3C1B-A3BB88208A2D}"/>
              </a:ext>
            </a:extLst>
          </p:cNvPr>
          <p:cNvSpPr/>
          <p:nvPr/>
        </p:nvSpPr>
        <p:spPr bwMode="auto">
          <a:xfrm>
            <a:off x="5593789" y="2757718"/>
            <a:ext cx="20674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0ABE89-3018-4BBB-FEC2-D82CEEEDEEEC}"/>
              </a:ext>
            </a:extLst>
          </p:cNvPr>
          <p:cNvSpPr/>
          <p:nvPr/>
        </p:nvSpPr>
        <p:spPr bwMode="auto">
          <a:xfrm>
            <a:off x="5195551" y="3033712"/>
            <a:ext cx="331553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9A88A3-E19C-369E-70D9-14296B6B7F13}"/>
              </a:ext>
            </a:extLst>
          </p:cNvPr>
          <p:cNvCxnSpPr>
            <a:endCxn id="29" idx="1"/>
          </p:cNvCxnSpPr>
          <p:nvPr/>
        </p:nvCxnSpPr>
        <p:spPr bwMode="auto">
          <a:xfrm flipV="1">
            <a:off x="5571938" y="3106207"/>
            <a:ext cx="1950312" cy="37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8878F0D-D2CC-F4E8-2962-87C21A143034}"/>
              </a:ext>
            </a:extLst>
          </p:cNvPr>
          <p:cNvSpPr/>
          <p:nvPr/>
        </p:nvSpPr>
        <p:spPr bwMode="auto">
          <a:xfrm>
            <a:off x="5504118" y="3279624"/>
            <a:ext cx="3390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1DC3B-F0AB-2C2D-272F-92AD4CD069A7}"/>
              </a:ext>
            </a:extLst>
          </p:cNvPr>
          <p:cNvCxnSpPr/>
          <p:nvPr/>
        </p:nvCxnSpPr>
        <p:spPr bwMode="auto">
          <a:xfrm flipV="1">
            <a:off x="5876738" y="3354786"/>
            <a:ext cx="724948" cy="13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F7ECC7-0690-EA12-C6A8-6DF843DEE3D9}"/>
              </a:ext>
            </a:extLst>
          </p:cNvPr>
          <p:cNvCxnSpPr>
            <a:endCxn id="32" idx="1"/>
          </p:cNvCxnSpPr>
          <p:nvPr/>
        </p:nvCxnSpPr>
        <p:spPr bwMode="auto">
          <a:xfrm flipV="1">
            <a:off x="7544099" y="3605125"/>
            <a:ext cx="1245477" cy="25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4F3201-67F3-D3BA-7EFA-61D049CB489A}"/>
              </a:ext>
            </a:extLst>
          </p:cNvPr>
          <p:cNvCxnSpPr/>
          <p:nvPr/>
        </p:nvCxnSpPr>
        <p:spPr bwMode="auto">
          <a:xfrm flipV="1">
            <a:off x="5899722" y="3877739"/>
            <a:ext cx="2287977" cy="5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26CE9A-C7A3-4543-3ED4-93787A50710E}"/>
              </a:ext>
            </a:extLst>
          </p:cNvPr>
          <p:cNvCxnSpPr/>
          <p:nvPr/>
        </p:nvCxnSpPr>
        <p:spPr bwMode="auto">
          <a:xfrm>
            <a:off x="7804722" y="4083272"/>
            <a:ext cx="1290912" cy="70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E9C34E1-1F1B-D0D9-5383-2611A3A595A3}"/>
              </a:ext>
            </a:extLst>
          </p:cNvPr>
          <p:cNvCxnSpPr/>
          <p:nvPr/>
        </p:nvCxnSpPr>
        <p:spPr bwMode="auto">
          <a:xfrm>
            <a:off x="8772338" y="4345005"/>
            <a:ext cx="1371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AF96105-327A-FA8B-F05F-C6FE8A8D2E1A}"/>
              </a:ext>
            </a:extLst>
          </p:cNvPr>
          <p:cNvSpPr/>
          <p:nvPr/>
        </p:nvSpPr>
        <p:spPr bwMode="auto">
          <a:xfrm>
            <a:off x="7377991" y="4012889"/>
            <a:ext cx="3390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ECA1B9-2103-DAC7-77E4-822E00C816F1}"/>
              </a:ext>
            </a:extLst>
          </p:cNvPr>
          <p:cNvSpPr/>
          <p:nvPr/>
        </p:nvSpPr>
        <p:spPr bwMode="auto">
          <a:xfrm>
            <a:off x="8315138" y="4275971"/>
            <a:ext cx="339039" cy="140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1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26893C3-9B07-B595-6674-EFD0E3A0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72" y="114300"/>
            <a:ext cx="517686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ja-JP" alt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Formation Density</a:t>
            </a:r>
            <a:r>
              <a:rPr lang="ja-JP" alt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”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(</a:t>
            </a:r>
            <a:r>
              <a:rPr lang="en-US" sz="2400" b="1" i="1" dirty="0"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2400" i="1" dirty="0">
                <a:latin typeface="Arial Black" charset="0"/>
                <a:ea typeface="ＭＳ Ｐゴシック" charset="0"/>
              </a:rPr>
              <a:t>-</a:t>
            </a:r>
            <a:r>
              <a:rPr lang="en-US" sz="2400" b="1" i="1" dirty="0"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) logs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estimate density of electrons in the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total formation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(rock matrix plus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pore fluids) by measuring Compton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scattering of gamma rays</a:t>
            </a: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(generated by a </a:t>
            </a:r>
            <a:r>
              <a:rPr lang="en-US" dirty="0">
                <a:solidFill>
                  <a:srgbClr val="333399"/>
                </a:solidFill>
              </a:rPr>
              <a:t>radioactive Cesium 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source on the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wireline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tool). Gamma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rays detected relate directly to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electron density in the medium.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Porosity can be determined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IF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the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rock lithology and pore fluid type are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independently known!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7FB04-1EC9-4157-FB78-ED59A3DF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59" y="153988"/>
            <a:ext cx="4194175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compton">
            <a:extLst>
              <a:ext uri="{FF2B5EF4-FFF2-40B4-BE49-F238E27FC236}">
                <a16:creationId xmlns:a16="http://schemas.microsoft.com/office/drawing/2014/main" id="{B84421DA-2564-B94A-ECA7-81664AE3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34" y="4584700"/>
            <a:ext cx="2803525" cy="2159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1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86AC404F-B979-0B0B-D0F3-D69B621E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998" y="452438"/>
            <a:ext cx="4101804" cy="58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Neutron Log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: Radioactive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source (Am-Be or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Pu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-Be)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emits fast neutrons; these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interact with/lose energy to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hydrogen atoms until they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slow to energies where they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scatter or are absorbed,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releasing a 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-ray.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Hence provides a measure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of concentration of H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atoms… After correcting for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borehole muds,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-salinity,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formation lithology, &amp; pore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fluid type (using other logs),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can use to estimate porosity.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BE4C8-CC91-64B7-D84E-8C569166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98" y="127000"/>
            <a:ext cx="44227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E7DEC5AD-DF16-9A5D-3B53-5CEDFBE0B224}"/>
              </a:ext>
            </a:extLst>
          </p:cNvPr>
          <p:cNvSpPr txBox="1"/>
          <p:nvPr/>
        </p:nvSpPr>
        <p:spPr>
          <a:xfrm>
            <a:off x="1901973" y="6361668"/>
            <a:ext cx="329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 err="1">
                <a:latin typeface="Arial"/>
                <a:cs typeface="Arial"/>
              </a:rPr>
              <a:t>Proc</a:t>
            </a:r>
            <a:r>
              <a:rPr lang="en-US" sz="1800" i="1" dirty="0">
                <a:latin typeface="Arial"/>
                <a:cs typeface="Arial"/>
              </a:rPr>
              <a:t> </a:t>
            </a:r>
            <a:r>
              <a:rPr lang="en-US" sz="1800" i="1" dirty="0" err="1">
                <a:latin typeface="Arial"/>
                <a:cs typeface="Arial"/>
              </a:rPr>
              <a:t>Oc</a:t>
            </a:r>
            <a:r>
              <a:rPr lang="en-US" sz="1800" i="1" dirty="0">
                <a:latin typeface="Arial"/>
                <a:cs typeface="Arial"/>
              </a:rPr>
              <a:t> Drill </a:t>
            </a:r>
            <a:r>
              <a:rPr lang="en-US" sz="1800" i="1" dirty="0" err="1">
                <a:latin typeface="Arial"/>
                <a:cs typeface="Arial"/>
              </a:rPr>
              <a:t>Prog</a:t>
            </a:r>
            <a:r>
              <a:rPr lang="en-US" sz="1800" i="1" dirty="0">
                <a:latin typeface="Arial"/>
                <a:cs typeface="Arial"/>
              </a:rPr>
              <a:t> v196, 2001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4888CA0-7302-D4CC-9F10-EEECA6A53CBB}"/>
              </a:ext>
            </a:extLst>
          </p:cNvPr>
          <p:cNvSpPr txBox="1"/>
          <p:nvPr/>
        </p:nvSpPr>
        <p:spPr>
          <a:xfrm>
            <a:off x="3349773" y="4775200"/>
            <a:ext cx="2045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/>
                <a:cs typeface="Arial"/>
              </a:rPr>
              <a:t>TNPH = neutron</a:t>
            </a:r>
          </a:p>
          <a:p>
            <a:pPr algn="l"/>
            <a:r>
              <a:rPr lang="en-US" sz="2000" dirty="0">
                <a:latin typeface="Arial"/>
                <a:cs typeface="Arial"/>
              </a:rPr>
              <a:t>RHOB = </a:t>
            </a:r>
            <a:r>
              <a:rPr lang="en-US" sz="2000" i="1" dirty="0">
                <a:latin typeface="Symbol" charset="2"/>
                <a:cs typeface="Symbol" charset="2"/>
              </a:rPr>
              <a:t>g–g</a:t>
            </a:r>
          </a:p>
        </p:txBody>
      </p:sp>
    </p:spTree>
    <p:extLst>
      <p:ext uri="{BB962C8B-B14F-4D97-AF65-F5344CB8AC3E}">
        <p14:creationId xmlns:p14="http://schemas.microsoft.com/office/powerpoint/2010/main" val="220479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7033A3EB-6E2A-B202-DC4C-8F21C0D04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681" y="151180"/>
            <a:ext cx="8790638" cy="65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Wireline</a:t>
            </a:r>
            <a:r>
              <a:rPr lang="en-US" sz="36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Logging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describes a suite of geophysical tools that are lowered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into a well (often oil &amp; gas; sometimes water, mining, or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environmental monitoring) to record physical properties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the down-hole environment.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i="1" u="sng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Much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cheaper than coring (~$15–60 per m, plus transport);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provides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 situ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information on medium that can’t be gained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from core &amp; enables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ground-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truthing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of physical properties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imaged by surface geophysics. </a:t>
            </a: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Main types include: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Electrical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(resistivity, spontaneous potential)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Nuclear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(active and passive gamma, neutron)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Seismic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(sonic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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acoustic (i.e. P-wave), velocity log)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•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Other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(caliper, temperature, camera, magnetic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susceptibility, …)</a:t>
            </a:r>
          </a:p>
        </p:txBody>
      </p:sp>
    </p:spTree>
    <p:extLst>
      <p:ext uri="{BB962C8B-B14F-4D97-AF65-F5344CB8AC3E}">
        <p14:creationId xmlns:p14="http://schemas.microsoft.com/office/powerpoint/2010/main" val="102070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olstring_selection_matrix">
            <a:extLst>
              <a:ext uri="{FF2B5EF4-FFF2-40B4-BE49-F238E27FC236}">
                <a16:creationId xmlns:a16="http://schemas.microsoft.com/office/drawing/2014/main" id="{BD306FE1-0F20-08D5-2B06-C801AE72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00038"/>
            <a:ext cx="8458200" cy="6257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16725E74-4F86-27DC-085A-D429275A497F}"/>
              </a:ext>
            </a:extLst>
          </p:cNvPr>
          <p:cNvSpPr txBox="1">
            <a:spLocks/>
          </p:cNvSpPr>
          <p:nvPr/>
        </p:nvSpPr>
        <p:spPr bwMode="auto">
          <a:xfrm>
            <a:off x="1905000" y="488950"/>
            <a:ext cx="4435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Applications matrix (from the</a:t>
            </a:r>
          </a:p>
          <a:p>
            <a:pPr algn="l"/>
            <a:r>
              <a:rPr lang="en-US" sz="2400">
                <a:latin typeface="Arial" charset="0"/>
              </a:rPr>
              <a:t>IODP-USIO website at Lamont-</a:t>
            </a:r>
          </a:p>
          <a:p>
            <a:pPr algn="l"/>
            <a:r>
              <a:rPr lang="en-US" sz="2400">
                <a:latin typeface="Arial" charset="0"/>
              </a:rPr>
              <a:t>Doherty)</a:t>
            </a:r>
          </a:p>
        </p:txBody>
      </p:sp>
    </p:spTree>
    <p:extLst>
      <p:ext uri="{BB962C8B-B14F-4D97-AF65-F5344CB8AC3E}">
        <p14:creationId xmlns:p14="http://schemas.microsoft.com/office/powerpoint/2010/main" val="390109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F7411-897A-E43E-746F-6D138C85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81" y="151606"/>
            <a:ext cx="4826000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57D30F7F-8332-3C31-74CF-2BFC54A6E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143" y="2178844"/>
            <a:ext cx="36226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Typically a single wireline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tool will include several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different sources and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sensors to maximize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efficiency…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0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4">
            <a:extLst>
              <a:ext uri="{FF2B5EF4-FFF2-40B4-BE49-F238E27FC236}">
                <a16:creationId xmlns:a16="http://schemas.microsoft.com/office/drawing/2014/main" id="{FE9DAA7D-B9CD-87A2-DA75-DD9D4CA8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4171" y="-1764833"/>
            <a:ext cx="4719637" cy="839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0941B6F0-C5A4-0A89-066E-38D0077E9418}"/>
              </a:ext>
            </a:extLst>
          </p:cNvPr>
          <p:cNvSpPr txBox="1">
            <a:spLocks/>
          </p:cNvSpPr>
          <p:nvPr/>
        </p:nvSpPr>
        <p:spPr bwMode="auto">
          <a:xfrm>
            <a:off x="1658202" y="4847898"/>
            <a:ext cx="88755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Borehole television or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televiewer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(acoustic reflection) is useful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to get fracture orientations, breakouts &amp; drilling-induced tension</a:t>
            </a:r>
          </a:p>
          <a:p>
            <a:r>
              <a:rPr lang="en-US" sz="2400" dirty="0">
                <a:solidFill>
                  <a:srgbClr val="333399"/>
                </a:solidFill>
                <a:latin typeface="Arial" charset="0"/>
              </a:rPr>
              <a:t>fractures (</a:t>
            </a:r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 stress orientation; </a:t>
            </a:r>
            <a:r>
              <a:rPr lang="en-US" dirty="0">
                <a:solidFill>
                  <a:srgbClr val="333399"/>
                </a:solidFill>
                <a:sym typeface="Symbol" charset="0"/>
              </a:rPr>
              <a:t>caliper also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gives this). </a:t>
            </a:r>
            <a:r>
              <a:rPr lang="en-US" dirty="0">
                <a:solidFill>
                  <a:srgbClr val="333399"/>
                </a:solidFill>
                <a:sym typeface="Symbol" charset="0"/>
              </a:rPr>
              <a:t>W</a:t>
            </a:r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hen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compared to unrolled images of core, image correlation enables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correction to true depth &amp; orientation of the core.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0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F82D615E-B02D-37EF-FD2C-E7A6C8758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039" y="100013"/>
            <a:ext cx="878883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Electrical Logging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is perhaps most similar to 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stuff we</a:t>
            </a:r>
            <a:r>
              <a:rPr lang="en-US">
                <a:solidFill>
                  <a:srgbClr val="333399"/>
                </a:solidFill>
              </a:rPr>
              <a:t>’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ve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already seen.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Resistivity logging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uses four or more electrodes (two+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current, two+ voltage) to measure apparent resistivity of the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well environment. Often use different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spacings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to image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shallow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and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deep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; may also measure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of borehole fluid.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8C049-CE66-B712-8C41-6E5A50E3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31" y="2595563"/>
            <a:ext cx="109061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31148226-3265-E574-3E24-968B7BD2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419" y="2614613"/>
            <a:ext cx="421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Recall resistivity dependence: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A61CE11-49E7-E1A3-F780-F302B194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256" y="3071813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Low </a:t>
            </a:r>
            <a:r>
              <a:rPr lang="en-US" sz="2400" i="1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latin typeface="Arial" charset="0"/>
              <a:ea typeface="ＭＳ Ｐゴシック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6BFCD1D-52F8-D3B7-94FD-8CDA5931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319" y="3071813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 </a:t>
            </a:r>
            <a:r>
              <a:rPr lang="en-US" sz="2400" i="1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latin typeface="Arial" charset="0"/>
              <a:ea typeface="ＭＳ Ｐゴシック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C85260C-5AAA-E14E-ED46-4DBD42F44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969" y="3482975"/>
            <a:ext cx="162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shale, clay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814CA149-D42E-C466-DACA-B881DB0F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406" y="3482975"/>
            <a:ext cx="306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sandstone, limestone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4A4C04AE-4A5D-AAEF-EA40-A4365096F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969" y="3949700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brine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8A05FA5A-FBF5-35DE-1EDE-2C13B9F98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206" y="3949700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freshwater, hydrocarbon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06F8933B-D834-CC73-E68D-F5A12D5A0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769" y="4421188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21F7FF60-A671-C096-1D12-44822522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669" y="44196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505FF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9A9A90E-0C44-E47D-2D3E-6D18D20E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756" y="3482975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Lithology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227AFBB-D87D-2118-2471-36CCBB396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069" y="3948113"/>
            <a:ext cx="157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Pore Fluid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E28CF241-CDEE-A8AB-5426-2004A0143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919" y="44196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Porosity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420154-6108-3229-2B68-368FEFF7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119" y="3105150"/>
            <a:ext cx="7499350" cy="1811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 i="1"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F610E2-589F-D5EE-1D4A-394DE87E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244" y="3525838"/>
            <a:ext cx="5610225" cy="1389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5D1C9AF3-F8AB-5532-06E9-E23E0E0A9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0481" y="3956050"/>
            <a:ext cx="7519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7C69287C-CA81-3569-560F-741FF65F3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594" y="4416425"/>
            <a:ext cx="7519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2A065183-D691-242D-3829-1C6A50CE7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0031" y="3116263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62FFACCB-3C7D-B9D2-BFA9-2F2202ED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219" y="5053013"/>
            <a:ext cx="74847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So resistivity is used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 combination with other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logs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to infer lithology, porosity, pore fluids.</a:t>
            </a:r>
            <a:r>
              <a:rPr lang="en-US" dirty="0">
                <a:solidFill>
                  <a:srgbClr val="333399"/>
                </a:solidFill>
              </a:rPr>
              <a:t> FMS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(formation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microscanner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; here “focused”) also yields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dip, structure, foliation &amp; correlation to core...</a:t>
            </a:r>
          </a:p>
        </p:txBody>
      </p:sp>
    </p:spTree>
    <p:extLst>
      <p:ext uri="{BB962C8B-B14F-4D97-AF65-F5344CB8AC3E}">
        <p14:creationId xmlns:p14="http://schemas.microsoft.com/office/powerpoint/2010/main" val="227820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id="{E8D76253-3651-CF6D-9842-6A237F843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768" y="3330575"/>
            <a:ext cx="355730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900" dirty="0">
                <a:solidFill>
                  <a:srgbClr val="0505FF"/>
                </a:solidFill>
                <a:latin typeface="Arial" charset="0"/>
                <a:ea typeface="ＭＳ Ｐゴシック" charset="0"/>
              </a:rPr>
              <a:t>fresh water or hydrocarbon</a:t>
            </a:r>
          </a:p>
          <a:p>
            <a:pPr eaLnBrk="0" hangingPunct="0"/>
            <a:r>
              <a:rPr lang="en-US" sz="1900" dirty="0">
                <a:solidFill>
                  <a:srgbClr val="0505FF"/>
                </a:solidFill>
                <a:latin typeface="Arial" charset="0"/>
                <a:ea typeface="ＭＳ Ｐゴシック" charset="0"/>
              </a:rPr>
              <a:t>in porous limestone/sandstone;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0C517D-E89C-7FAD-082E-2147D20A6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268" y="3316287"/>
            <a:ext cx="3359150" cy="674688"/>
          </a:xfrm>
          <a:prstGeom prst="rect">
            <a:avLst/>
          </a:prstGeom>
          <a:solidFill>
            <a:srgbClr val="FF4D3C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95865E-C355-447D-3B03-92652952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06" y="4206875"/>
            <a:ext cx="42100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755F8-0B0A-310D-4871-947A21689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1" y="187325"/>
            <a:ext cx="1701800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8EC7E7E9-43F0-2C30-DAA2-1586A564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956" y="217487"/>
            <a:ext cx="632476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Spontaneous Potential Logging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we</a:t>
            </a:r>
            <a:r>
              <a:rPr lang="en-US" dirty="0">
                <a:solidFill>
                  <a:srgbClr val="333399"/>
                </a:solidFill>
              </a:rPr>
              <a:t>’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already seen… Low SP indicates interaction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of brine fluids with drilling mud disturbance.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F9968-F966-B817-901F-ED5302CD1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393" y="1579562"/>
            <a:ext cx="6500813" cy="2559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FF4E33A-F9FE-A1B6-761E-F78CA13B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768" y="1639887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Low SP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C9F5816B-2562-D0F4-7C64-3AB17067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818" y="164147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 SP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4661CBD-A6BF-6D54-D8AD-08F29094C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368" y="25019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Low </a:t>
            </a:r>
            <a:r>
              <a:rPr lang="en-US" sz="2400" i="1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D6790A5-DCAE-0605-8B31-6EBD0F7F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443" y="3427412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 </a:t>
            </a:r>
            <a:r>
              <a:rPr lang="en-US" sz="2400" i="1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</a:t>
            </a:r>
            <a:endParaRPr lang="en-US" sz="2400" i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63E6B10C-1C9E-6464-4122-14B7AF957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993" y="2405062"/>
            <a:ext cx="2463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brine in porous</a:t>
            </a:r>
          </a:p>
          <a:p>
            <a:pPr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limestone, sandstone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14CDD2EE-ADB6-F06D-A048-FDBEA7FD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5731" y="2527300"/>
            <a:ext cx="7604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shale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F61C5D65-52FE-10DC-3C24-FEA5B3EF2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331" y="3332162"/>
            <a:ext cx="17399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tight limestone</a:t>
            </a:r>
          </a:p>
          <a:p>
            <a:pPr eaLnBrk="0" hangingPunct="0"/>
            <a:r>
              <a:rPr lang="en-US" sz="1900">
                <a:solidFill>
                  <a:srgbClr val="0505FF"/>
                </a:solidFill>
                <a:latin typeface="Arial" charset="0"/>
                <a:ea typeface="ＭＳ Ｐゴシック" charset="0"/>
              </a:rPr>
              <a:t>or sandstone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4B7467-69B3-0739-DE48-5D895BDA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343" y="2289175"/>
            <a:ext cx="5249863" cy="184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8DA8B817-F69C-BCAD-7F67-227187C53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3756" y="1589087"/>
            <a:ext cx="0" cy="152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34E62E8C-90B8-1CD0-CF43-E798A17A4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5393" y="3138487"/>
            <a:ext cx="650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8B7788AB-CB25-C36A-7F67-F873EB91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581" y="4479925"/>
            <a:ext cx="41640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So SP is used </a:t>
            </a:r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 </a:t>
            </a:r>
          </a:p>
          <a:p>
            <a:pPr algn="l" eaLnBrk="0" hangingPunct="0"/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combination with other </a:t>
            </a:r>
          </a:p>
          <a:p>
            <a:pPr algn="l" eaLnBrk="0" hangingPunct="0"/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logs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(especially resistivity)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to infer lithology, pore fluid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type, permeability</a:t>
            </a: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4E9CAD6F-8B36-9C03-E5B5-8668AD0D3F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8668" y="3300412"/>
            <a:ext cx="658813" cy="4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7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6F6C35A4-D8C4-424B-24F5-A98578862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986" y="165894"/>
            <a:ext cx="881202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Induced Potential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also gets used in a borehole context, but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as in the case of surface surveys, it is used primarily for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mining and environmental monitoring applications.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 descr="fig-2">
            <a:extLst>
              <a:ext uri="{FF2B5EF4-FFF2-40B4-BE49-F238E27FC236}">
                <a16:creationId xmlns:a16="http://schemas.microsoft.com/office/drawing/2014/main" id="{B0E411BF-C43E-58AD-F4A1-CD2EBFA4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86" y="1385094"/>
            <a:ext cx="6297613" cy="5307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683D2485-A4CA-6D4D-19F8-5C0706382354}"/>
              </a:ext>
            </a:extLst>
          </p:cNvPr>
          <p:cNvSpPr txBox="1">
            <a:spLocks/>
          </p:cNvSpPr>
          <p:nvPr/>
        </p:nvSpPr>
        <p:spPr bwMode="auto">
          <a:xfrm>
            <a:off x="8151111" y="1432719"/>
            <a:ext cx="22685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Here, cross-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borehole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imaging shows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high resistivity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associated with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a metasomatic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granite; high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chargeability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with sulfides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accompanying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trace deposits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of gold.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4F817C4F-1865-D7E3-7703-1ADB6A3A63D4}"/>
              </a:ext>
            </a:extLst>
          </p:cNvPr>
          <p:cNvSpPr txBox="1">
            <a:spLocks/>
          </p:cNvSpPr>
          <p:nvPr/>
        </p:nvSpPr>
        <p:spPr bwMode="auto">
          <a:xfrm>
            <a:off x="2451986" y="6033294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i="1">
                <a:solidFill>
                  <a:srgbClr val="333399"/>
                </a:solidFill>
                <a:latin typeface="Arial Black" charset="0"/>
              </a:rPr>
              <a:t>Resistivity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3888393B-80C8-7DE0-85E4-1548D1512F27}"/>
              </a:ext>
            </a:extLst>
          </p:cNvPr>
          <p:cNvSpPr txBox="1">
            <a:spLocks/>
          </p:cNvSpPr>
          <p:nvPr/>
        </p:nvSpPr>
        <p:spPr bwMode="auto">
          <a:xfrm>
            <a:off x="4968174" y="6033294"/>
            <a:ext cx="240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i="1">
                <a:solidFill>
                  <a:srgbClr val="333399"/>
                </a:solidFill>
                <a:latin typeface="Arial Black" charset="0"/>
              </a:rPr>
              <a:t>Chargeability</a:t>
            </a:r>
          </a:p>
        </p:txBody>
      </p:sp>
    </p:spTree>
    <p:extLst>
      <p:ext uri="{BB962C8B-B14F-4D97-AF65-F5344CB8AC3E}">
        <p14:creationId xmlns:p14="http://schemas.microsoft.com/office/powerpoint/2010/main" val="375332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365AC5F6-2284-02F0-ED36-2B925404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397" y="153988"/>
            <a:ext cx="6662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Nuclear Borehole Logging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E0AD548-CB09-4F3D-1273-47629BE4F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09" y="700088"/>
            <a:ext cx="728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uses either passive or active recording of radioactive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(nuclear fission) emissions.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208E34-7E10-95A7-3B7D-E810BDF9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784" y="1370013"/>
            <a:ext cx="41148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Natural Radioactivity 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logging records spectral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content of passively-sensed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gamma rays produced by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fission. Spectra are different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different radioactive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elements so measure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concentrations of K, U,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formation.</a:t>
            </a: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Radioactivity in sediments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generally means weathered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by-products of feldspar, so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11D53-886C-1667-71F1-90FCFEB1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93" y="1676292"/>
            <a:ext cx="43815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ADA00083-9F81-B91A-74A9-328444BA5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09" y="5873016"/>
            <a:ext cx="82869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mostly used to infer lithology (although it also has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implications for cementation, permeability,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strat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correlation).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0E737-868A-487D-0FD1-E1AC0FF2A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" t="3958" r="7462" b="4080"/>
          <a:stretch/>
        </p:blipFill>
        <p:spPr>
          <a:xfrm>
            <a:off x="113589" y="2307298"/>
            <a:ext cx="1732249" cy="224340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EBDFD4B-FE88-BDA1-E57E-4B7E68923D55}"/>
              </a:ext>
            </a:extLst>
          </p:cNvPr>
          <p:cNvSpPr/>
          <p:nvPr/>
        </p:nvSpPr>
        <p:spPr>
          <a:xfrm>
            <a:off x="85193" y="2254763"/>
            <a:ext cx="1806082" cy="233995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528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C185E-05CE-387D-15A4-6DFDCD83043F}"/>
              </a:ext>
            </a:extLst>
          </p:cNvPr>
          <p:cNvSpPr txBox="1"/>
          <p:nvPr/>
        </p:nvSpPr>
        <p:spPr>
          <a:xfrm>
            <a:off x="210509" y="4558844"/>
            <a:ext cx="152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(courtesy Kansas</a:t>
            </a:r>
          </a:p>
          <a:p>
            <a:r>
              <a:rPr lang="en-US" sz="1400" i="1" dirty="0"/>
              <a:t>Geological Survey)</a:t>
            </a:r>
          </a:p>
        </p:txBody>
      </p:sp>
    </p:spTree>
    <p:extLst>
      <p:ext uri="{BB962C8B-B14F-4D97-AF65-F5344CB8AC3E}">
        <p14:creationId xmlns:p14="http://schemas.microsoft.com/office/powerpoint/2010/main" val="393518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30879</TotalTime>
  <Words>1020</Words>
  <Application>Microsoft Macintosh PowerPoint</Application>
  <PresentationFormat>Widescreen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ヒラギノ角ゴ Pro W3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72</cp:revision>
  <cp:lastPrinted>2022-01-10T14:45:35Z</cp:lastPrinted>
  <dcterms:created xsi:type="dcterms:W3CDTF">2022-01-10T14:15:51Z</dcterms:created>
  <dcterms:modified xsi:type="dcterms:W3CDTF">2024-04-19T21:25:39Z</dcterms:modified>
</cp:coreProperties>
</file>