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75" r:id="rId2"/>
    <p:sldId id="374" r:id="rId3"/>
    <p:sldId id="384" r:id="rId4"/>
    <p:sldId id="385" r:id="rId5"/>
    <p:sldId id="306" r:id="rId6"/>
    <p:sldId id="370" r:id="rId7"/>
    <p:sldId id="387" r:id="rId8"/>
    <p:sldId id="388" r:id="rId9"/>
    <p:sldId id="318" r:id="rId10"/>
    <p:sldId id="319" r:id="rId11"/>
    <p:sldId id="320" r:id="rId12"/>
    <p:sldId id="322" r:id="rId13"/>
    <p:sldId id="323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FB9491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9"/>
    <p:restoredTop sz="96327"/>
  </p:normalViewPr>
  <p:slideViewPr>
    <p:cSldViewPr snapToGrid="0" snapToObjects="1">
      <p:cViewPr varScale="1">
        <p:scale>
          <a:sx n="223" d="100"/>
          <a:sy n="223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4/10/26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4448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96EAF723-BBB4-23D0-9211-3531B2764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46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Apr 2026</a:t>
            </a: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01B76D9-B4A1-5AE6-7EC8-1543FB97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7" name="Text Box 77">
            <a:extLst>
              <a:ext uri="{FF2B5EF4-FFF2-40B4-BE49-F238E27FC236}">
                <a16:creationId xmlns:a16="http://schemas.microsoft.com/office/drawing/2014/main" id="{231F1363-0820-3F66-A2FD-C538B90E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416" y="1255232"/>
            <a:ext cx="92432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Time:</a:t>
            </a:r>
            <a:r>
              <a:rPr lang="en-US" sz="24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Borehole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 logging</a:t>
            </a:r>
          </a:p>
          <a:p>
            <a:pPr algn="l" eaLnBrk="0" hangingPunct="0"/>
            <a:endParaRPr lang="en-US" sz="6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i="1" dirty="0">
                <a:solidFill>
                  <a:srgbClr val="333399"/>
                </a:solidFill>
              </a:rPr>
              <a:t>• </a:t>
            </a:r>
            <a:r>
              <a:rPr lang="en-US" i="1" dirty="0" err="1">
                <a:solidFill>
                  <a:srgbClr val="333399"/>
                </a:solidFill>
                <a:latin typeface="Arial Black" charset="0"/>
              </a:rPr>
              <a:t>Wireline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 Logging</a:t>
            </a:r>
            <a:r>
              <a:rPr lang="en-US" dirty="0">
                <a:solidFill>
                  <a:srgbClr val="333399"/>
                </a:solidFill>
              </a:rPr>
              <a:t> is the practice of lowering a geophysical</a:t>
            </a:r>
          </a:p>
          <a:p>
            <a:r>
              <a:rPr lang="en-US" dirty="0">
                <a:solidFill>
                  <a:srgbClr val="333399"/>
                </a:solidFill>
              </a:rPr>
              <a:t>   tool down a well to measure physical properties in situ</a:t>
            </a:r>
          </a:p>
          <a:p>
            <a:endParaRPr lang="en-US" sz="600" dirty="0">
              <a:solidFill>
                <a:srgbClr val="323399"/>
              </a:solidFill>
            </a:endParaRPr>
          </a:p>
          <a:p>
            <a:r>
              <a:rPr lang="en-US" dirty="0">
                <a:solidFill>
                  <a:srgbClr val="333399"/>
                </a:solidFill>
              </a:rPr>
              <a:t>• Single logs are (often) ambiguous; combine logs to get</a:t>
            </a:r>
          </a:p>
          <a:p>
            <a:r>
              <a:rPr lang="en-US" dirty="0">
                <a:solidFill>
                  <a:srgbClr val="333399"/>
                </a:solidFill>
              </a:rPr>
              <a:t>   lithology, porosity, pore fluid type</a:t>
            </a:r>
          </a:p>
          <a:p>
            <a:r>
              <a:rPr lang="en-US" dirty="0">
                <a:solidFill>
                  <a:srgbClr val="333399"/>
                </a:solidFill>
              </a:rPr>
              <a:t>• Important for: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 Relating core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Relating surface seismic to the in-situ borehole environment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Determining formation lithologies, porosity, fluid chemistry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Temperature for thermal/hydrocarbon maturation studies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   Guiding drilling operations</a:t>
            </a:r>
          </a:p>
          <a:p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• Borehole televiewer (from </a:t>
            </a:r>
            <a:r>
              <a:rPr lang="en-US" i="1" dirty="0">
                <a:solidFill>
                  <a:srgbClr val="333399"/>
                </a:solidFill>
                <a:sym typeface="Wingdings" pitchFamily="2" charset="2"/>
              </a:rPr>
              <a:t>P</a:t>
            </a:r>
            <a:r>
              <a:rPr lang="en-US" dirty="0">
                <a:solidFill>
                  <a:srgbClr val="333399"/>
                </a:solidFill>
                <a:sym typeface="Wingdings" pitchFamily="2" charset="2"/>
              </a:rPr>
              <a:t> reflections) </a:t>
            </a:r>
            <a:r>
              <a:rPr lang="en-US" dirty="0">
                <a:solidFill>
                  <a:srgbClr val="333399"/>
                </a:solidFill>
              </a:rPr>
              <a:t>gives fracture properties,</a:t>
            </a:r>
          </a:p>
          <a:p>
            <a:r>
              <a:rPr lang="en-US" dirty="0">
                <a:solidFill>
                  <a:srgbClr val="333399"/>
                </a:solidFill>
              </a:rPr>
              <a:t>   </a:t>
            </a:r>
            <a:r>
              <a:rPr lang="ja-JP" altLang="en-US">
                <a:solidFill>
                  <a:srgbClr val="333399"/>
                </a:solidFill>
              </a:rPr>
              <a:t>“</a:t>
            </a:r>
            <a:r>
              <a:rPr lang="en-US" dirty="0" err="1">
                <a:solidFill>
                  <a:srgbClr val="333399"/>
                </a:solidFill>
              </a:rPr>
              <a:t>dipmeter</a:t>
            </a:r>
            <a:r>
              <a:rPr lang="ja-JP" altLang="en-US">
                <a:solidFill>
                  <a:srgbClr val="333399"/>
                </a:solidFill>
              </a:rPr>
              <a:t>”</a:t>
            </a:r>
            <a:r>
              <a:rPr lang="en-US" dirty="0">
                <a:solidFill>
                  <a:srgbClr val="333399"/>
                </a:solidFill>
              </a:rPr>
              <a:t>, log/core correlation</a:t>
            </a:r>
            <a:endParaRPr lang="en-US" i="1" dirty="0">
              <a:solidFill>
                <a:srgbClr val="333399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0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2975513-8039-4145-1CE6-E8ED94A24721}"/>
              </a:ext>
            </a:extLst>
          </p:cNvPr>
          <p:cNvSpPr txBox="1">
            <a:spLocks/>
          </p:cNvSpPr>
          <p:nvPr/>
        </p:nvSpPr>
        <p:spPr bwMode="auto">
          <a:xfrm>
            <a:off x="1915319" y="396081"/>
            <a:ext cx="832291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3200" i="1" dirty="0">
                <a:solidFill>
                  <a:srgbClr val="333399"/>
                </a:solidFill>
                <a:latin typeface="Arial Black" charset="0"/>
              </a:rPr>
              <a:t>Vertical Seismic Profiling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 uses geophones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(or sources!) in the borehole and sources (or geophones!)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arranged along the ground surface to better characterize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seismic properties in the near-well environment</a:t>
            </a:r>
            <a:endParaRPr lang="en-US" sz="3200" i="1" dirty="0">
              <a:solidFill>
                <a:srgbClr val="333399"/>
              </a:solidFill>
              <a:latin typeface="Arial Black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7DA6B4-B4A8-DB1F-B379-50C5790E83D8}"/>
              </a:ext>
            </a:extLst>
          </p:cNvPr>
          <p:cNvGrpSpPr>
            <a:grpSpLocks/>
          </p:cNvGrpSpPr>
          <p:nvPr/>
        </p:nvGrpSpPr>
        <p:grpSpPr bwMode="auto">
          <a:xfrm>
            <a:off x="2485245" y="2251871"/>
            <a:ext cx="252414" cy="431801"/>
            <a:chOff x="2159" y="784"/>
            <a:chExt cx="159" cy="272"/>
          </a:xfrm>
        </p:grpSpPr>
        <p:sp>
          <p:nvSpPr>
            <p:cNvPr id="107" name="Line 5">
              <a:extLst>
                <a:ext uri="{FF2B5EF4-FFF2-40B4-BE49-F238E27FC236}">
                  <a16:creationId xmlns:a16="http://schemas.microsoft.com/office/drawing/2014/main" id="{80C1670C-DB22-AD80-58D9-302C12B9D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8" name="Line 6">
              <a:extLst>
                <a:ext uri="{FF2B5EF4-FFF2-40B4-BE49-F238E27FC236}">
                  <a16:creationId xmlns:a16="http://schemas.microsoft.com/office/drawing/2014/main" id="{597BFACC-F0F1-CE68-D670-A600800250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989"/>
              <a:ext cx="79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9" name="Line 7">
              <a:extLst>
                <a:ext uri="{FF2B5EF4-FFF2-40B4-BE49-F238E27FC236}">
                  <a16:creationId xmlns:a16="http://schemas.microsoft.com/office/drawing/2014/main" id="{D956B4C1-EC97-2CD0-A099-72B848964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0" name="Line 8">
              <a:extLst>
                <a:ext uri="{FF2B5EF4-FFF2-40B4-BE49-F238E27FC236}">
                  <a16:creationId xmlns:a16="http://schemas.microsoft.com/office/drawing/2014/main" id="{A33DC7D1-F6D3-7BE7-15BC-2C6A20647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3" y="988"/>
              <a:ext cx="71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1" name="Line 9">
              <a:extLst>
                <a:ext uri="{FF2B5EF4-FFF2-40B4-BE49-F238E27FC236}">
                  <a16:creationId xmlns:a16="http://schemas.microsoft.com/office/drawing/2014/main" id="{882A26B3-10BB-997D-0AB8-B110D28BB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984"/>
              <a:ext cx="1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2" name="Line 10">
              <a:extLst>
                <a:ext uri="{FF2B5EF4-FFF2-40B4-BE49-F238E27FC236}">
                  <a16:creationId xmlns:a16="http://schemas.microsoft.com/office/drawing/2014/main" id="{6A02F901-F1EE-9026-B2DF-AF5B68A3D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6" y="896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3" name="Line 11">
              <a:extLst>
                <a:ext uri="{FF2B5EF4-FFF2-40B4-BE49-F238E27FC236}">
                  <a16:creationId xmlns:a16="http://schemas.microsoft.com/office/drawing/2014/main" id="{335E023D-C35F-AB0A-50D9-5490F64D3E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0" y="892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4" name="Line 12">
              <a:extLst>
                <a:ext uri="{FF2B5EF4-FFF2-40B4-BE49-F238E27FC236}">
                  <a16:creationId xmlns:a16="http://schemas.microsoft.com/office/drawing/2014/main" id="{CDC5D592-DBAB-CEF3-AB6B-A17BC80DD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884"/>
              <a:ext cx="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5" name="Line 13">
              <a:extLst>
                <a:ext uri="{FF2B5EF4-FFF2-40B4-BE49-F238E27FC236}">
                  <a16:creationId xmlns:a16="http://schemas.microsoft.com/office/drawing/2014/main" id="{26AE509A-BFC0-04E6-9163-B1D41A89F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6" name="Line 14">
              <a:extLst>
                <a:ext uri="{FF2B5EF4-FFF2-40B4-BE49-F238E27FC236}">
                  <a16:creationId xmlns:a16="http://schemas.microsoft.com/office/drawing/2014/main" id="{FD6D0728-8CFE-8518-C1D7-224B623DB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17" name="Line 15">
              <a:extLst>
                <a:ext uri="{FF2B5EF4-FFF2-40B4-BE49-F238E27FC236}">
                  <a16:creationId xmlns:a16="http://schemas.microsoft.com/office/drawing/2014/main" id="{37F0DB28-E720-9BC4-7A66-C1FC6F59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784"/>
              <a:ext cx="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</p:grpSp>
      <p:sp>
        <p:nvSpPr>
          <p:cNvPr id="4" name="Line 16">
            <a:extLst>
              <a:ext uri="{FF2B5EF4-FFF2-40B4-BE49-F238E27FC236}">
                <a16:creationId xmlns:a16="http://schemas.microsoft.com/office/drawing/2014/main" id="{5215B827-D97D-16A2-6DA8-2CED66085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7619" y="2682081"/>
            <a:ext cx="9525" cy="3779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BFDF382D-F1DF-7F7A-CA4D-F14358E8C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1919" y="2682081"/>
            <a:ext cx="9525" cy="3779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B3A70-C20E-854C-1CFA-04D180D3688A}"/>
              </a:ext>
            </a:extLst>
          </p:cNvPr>
          <p:cNvSpPr>
            <a:spLocks/>
          </p:cNvSpPr>
          <p:nvPr/>
        </p:nvSpPr>
        <p:spPr bwMode="auto">
          <a:xfrm>
            <a:off x="2565414" y="3242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E2E6F-1110-ECA1-A0F4-E2533F40546B}"/>
              </a:ext>
            </a:extLst>
          </p:cNvPr>
          <p:cNvSpPr>
            <a:spLocks/>
          </p:cNvSpPr>
          <p:nvPr/>
        </p:nvSpPr>
        <p:spPr bwMode="auto">
          <a:xfrm>
            <a:off x="2565414" y="3394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B4C3D7-D9D9-1CED-0050-2937AD1F092C}"/>
              </a:ext>
            </a:extLst>
          </p:cNvPr>
          <p:cNvSpPr>
            <a:spLocks/>
          </p:cNvSpPr>
          <p:nvPr/>
        </p:nvSpPr>
        <p:spPr bwMode="auto">
          <a:xfrm>
            <a:off x="2565414" y="3547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BD03ED-7A41-80C3-F5FA-E23C89DB58DE}"/>
              </a:ext>
            </a:extLst>
          </p:cNvPr>
          <p:cNvSpPr>
            <a:spLocks/>
          </p:cNvSpPr>
          <p:nvPr/>
        </p:nvSpPr>
        <p:spPr bwMode="auto">
          <a:xfrm>
            <a:off x="2565414" y="3699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80B4EF-B488-B677-C0F1-4368404F0BD7}"/>
              </a:ext>
            </a:extLst>
          </p:cNvPr>
          <p:cNvSpPr>
            <a:spLocks/>
          </p:cNvSpPr>
          <p:nvPr/>
        </p:nvSpPr>
        <p:spPr bwMode="auto">
          <a:xfrm>
            <a:off x="2565414" y="3852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8DBE3B-B6ED-943C-68DE-09C735182334}"/>
              </a:ext>
            </a:extLst>
          </p:cNvPr>
          <p:cNvSpPr>
            <a:spLocks/>
          </p:cNvSpPr>
          <p:nvPr/>
        </p:nvSpPr>
        <p:spPr bwMode="auto">
          <a:xfrm>
            <a:off x="2565414" y="4004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8C4EF-D684-EF78-9408-DBB2E3E71852}"/>
              </a:ext>
            </a:extLst>
          </p:cNvPr>
          <p:cNvSpPr>
            <a:spLocks/>
          </p:cNvSpPr>
          <p:nvPr/>
        </p:nvSpPr>
        <p:spPr bwMode="auto">
          <a:xfrm>
            <a:off x="2565414" y="4156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DB9D8-1925-9818-4677-100A175400AF}"/>
              </a:ext>
            </a:extLst>
          </p:cNvPr>
          <p:cNvSpPr>
            <a:spLocks/>
          </p:cNvSpPr>
          <p:nvPr/>
        </p:nvSpPr>
        <p:spPr bwMode="auto">
          <a:xfrm>
            <a:off x="2565414" y="4309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55D2E-2E0C-93E4-34D2-FAFBE8C3CF5F}"/>
              </a:ext>
            </a:extLst>
          </p:cNvPr>
          <p:cNvSpPr>
            <a:spLocks/>
          </p:cNvSpPr>
          <p:nvPr/>
        </p:nvSpPr>
        <p:spPr bwMode="auto">
          <a:xfrm>
            <a:off x="2565414" y="4461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BB04B7-9D58-79DF-CA12-9CCA4C578045}"/>
              </a:ext>
            </a:extLst>
          </p:cNvPr>
          <p:cNvSpPr>
            <a:spLocks/>
          </p:cNvSpPr>
          <p:nvPr/>
        </p:nvSpPr>
        <p:spPr bwMode="auto">
          <a:xfrm>
            <a:off x="2565414" y="4614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E4CCD-7563-67D6-0914-30AE4C6FF92C}"/>
              </a:ext>
            </a:extLst>
          </p:cNvPr>
          <p:cNvSpPr>
            <a:spLocks/>
          </p:cNvSpPr>
          <p:nvPr/>
        </p:nvSpPr>
        <p:spPr bwMode="auto">
          <a:xfrm>
            <a:off x="2565414" y="4766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B5E13B-0AA0-250D-7120-10936ADCC65B}"/>
              </a:ext>
            </a:extLst>
          </p:cNvPr>
          <p:cNvSpPr>
            <a:spLocks/>
          </p:cNvSpPr>
          <p:nvPr/>
        </p:nvSpPr>
        <p:spPr bwMode="auto">
          <a:xfrm>
            <a:off x="2565414" y="4918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B6CAEB-257D-E8C0-D4B3-A037DCA04F98}"/>
              </a:ext>
            </a:extLst>
          </p:cNvPr>
          <p:cNvSpPr>
            <a:spLocks/>
          </p:cNvSpPr>
          <p:nvPr/>
        </p:nvSpPr>
        <p:spPr bwMode="auto">
          <a:xfrm>
            <a:off x="2565414" y="5071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8C1012-9612-5249-1C7F-38C6F22B4835}"/>
              </a:ext>
            </a:extLst>
          </p:cNvPr>
          <p:cNvSpPr>
            <a:spLocks/>
          </p:cNvSpPr>
          <p:nvPr/>
        </p:nvSpPr>
        <p:spPr bwMode="auto">
          <a:xfrm>
            <a:off x="2565414" y="52236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C8EA81-60BF-28FB-2ED1-498CC5D2CB81}"/>
              </a:ext>
            </a:extLst>
          </p:cNvPr>
          <p:cNvSpPr>
            <a:spLocks/>
          </p:cNvSpPr>
          <p:nvPr/>
        </p:nvSpPr>
        <p:spPr bwMode="auto">
          <a:xfrm>
            <a:off x="2565414" y="53760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E136BB-E81E-79AE-A885-EBDA602DF0F2}"/>
              </a:ext>
            </a:extLst>
          </p:cNvPr>
          <p:cNvSpPr>
            <a:spLocks/>
          </p:cNvSpPr>
          <p:nvPr/>
        </p:nvSpPr>
        <p:spPr bwMode="auto">
          <a:xfrm>
            <a:off x="2565414" y="55284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089522-77AC-6B25-EFE3-6423F9441E4D}"/>
              </a:ext>
            </a:extLst>
          </p:cNvPr>
          <p:cNvSpPr>
            <a:spLocks/>
          </p:cNvSpPr>
          <p:nvPr/>
        </p:nvSpPr>
        <p:spPr bwMode="auto">
          <a:xfrm>
            <a:off x="2565414" y="56808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9AC7E0-A994-9CE5-599F-B8E8B169BD34}"/>
              </a:ext>
            </a:extLst>
          </p:cNvPr>
          <p:cNvSpPr>
            <a:spLocks/>
          </p:cNvSpPr>
          <p:nvPr/>
        </p:nvSpPr>
        <p:spPr bwMode="auto">
          <a:xfrm>
            <a:off x="2565414" y="58332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4" name="Line 36">
            <a:extLst>
              <a:ext uri="{FF2B5EF4-FFF2-40B4-BE49-F238E27FC236}">
                <a16:creationId xmlns:a16="http://schemas.microsoft.com/office/drawing/2014/main" id="{03297CFB-63C5-0B4A-DE30-8E79158E0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831" y="2682081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25" name="AutoShape 37">
            <a:extLst>
              <a:ext uri="{FF2B5EF4-FFF2-40B4-BE49-F238E27FC236}">
                <a16:creationId xmlns:a16="http://schemas.microsoft.com/office/drawing/2014/main" id="{6F1D0952-2606-A2C2-F756-767B43D06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6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6" name="AutoShape 38">
            <a:extLst>
              <a:ext uri="{FF2B5EF4-FFF2-40B4-BE49-F238E27FC236}">
                <a16:creationId xmlns:a16="http://schemas.microsoft.com/office/drawing/2014/main" id="{6A126E10-C207-AF76-B6CB-DAE5ED9C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86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7" name="AutoShape 39">
            <a:extLst>
              <a:ext uri="{FF2B5EF4-FFF2-40B4-BE49-F238E27FC236}">
                <a16:creationId xmlns:a16="http://schemas.microsoft.com/office/drawing/2014/main" id="{C7CB3226-18DF-94AC-67AC-22CE3FD9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0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8" name="AutoShape 40">
            <a:extLst>
              <a:ext uri="{FF2B5EF4-FFF2-40B4-BE49-F238E27FC236}">
                <a16:creationId xmlns:a16="http://schemas.microsoft.com/office/drawing/2014/main" id="{8595A3AC-D5E2-0BF9-8B6C-C423D5713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4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29" name="AutoShape 41">
            <a:extLst>
              <a:ext uri="{FF2B5EF4-FFF2-40B4-BE49-F238E27FC236}">
                <a16:creationId xmlns:a16="http://schemas.microsoft.com/office/drawing/2014/main" id="{D90F2DC3-AAA5-C892-5E4B-47ACFD45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8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0" name="AutoShape 42">
            <a:extLst>
              <a:ext uri="{FF2B5EF4-FFF2-40B4-BE49-F238E27FC236}">
                <a16:creationId xmlns:a16="http://schemas.microsoft.com/office/drawing/2014/main" id="{50BDFB8B-8A8D-206A-8F8A-82D2979F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1" name="AutoShape 43">
            <a:extLst>
              <a:ext uri="{FF2B5EF4-FFF2-40B4-BE49-F238E27FC236}">
                <a16:creationId xmlns:a16="http://schemas.microsoft.com/office/drawing/2014/main" id="{6C0A39A9-A385-0E70-D84A-C0DEC4F8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6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2" name="AutoShape 44">
            <a:extLst>
              <a:ext uri="{FF2B5EF4-FFF2-40B4-BE49-F238E27FC236}">
                <a16:creationId xmlns:a16="http://schemas.microsoft.com/office/drawing/2014/main" id="{F5DCF748-83F9-F093-83CA-522004889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0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3" name="AutoShape 45">
            <a:extLst>
              <a:ext uri="{FF2B5EF4-FFF2-40B4-BE49-F238E27FC236}">
                <a16:creationId xmlns:a16="http://schemas.microsoft.com/office/drawing/2014/main" id="{480AF257-8806-D253-F658-0B70897C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4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4" name="AutoShape 46">
            <a:extLst>
              <a:ext uri="{FF2B5EF4-FFF2-40B4-BE49-F238E27FC236}">
                <a16:creationId xmlns:a16="http://schemas.microsoft.com/office/drawing/2014/main" id="{E9B8220F-DD7B-8BE5-80A6-01BFACF4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78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5" name="AutoShape 47">
            <a:extLst>
              <a:ext uri="{FF2B5EF4-FFF2-40B4-BE49-F238E27FC236}">
                <a16:creationId xmlns:a16="http://schemas.microsoft.com/office/drawing/2014/main" id="{B3BF5827-C5D3-428E-20C9-64BEA8D62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231" y="2534443"/>
            <a:ext cx="107950" cy="107950"/>
          </a:xfrm>
          <a:prstGeom prst="cloudCallout">
            <a:avLst>
              <a:gd name="adj1" fmla="val -9375"/>
              <a:gd name="adj2" fmla="val 80731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36" name="Line 48">
            <a:extLst>
              <a:ext uri="{FF2B5EF4-FFF2-40B4-BE49-F238E27FC236}">
                <a16:creationId xmlns:a16="http://schemas.microsoft.com/office/drawing/2014/main" id="{0EECC96F-58C2-D018-2EE7-2B73F320B6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56681"/>
            <a:ext cx="1792287" cy="59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7" name="Line 49">
            <a:extLst>
              <a:ext uri="{FF2B5EF4-FFF2-40B4-BE49-F238E27FC236}">
                <a16:creationId xmlns:a16="http://schemas.microsoft.com/office/drawing/2014/main" id="{D9863B22-A30D-1C79-E469-BF5DB7D5C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90018"/>
            <a:ext cx="1763712" cy="7143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8" name="Line 50">
            <a:extLst>
              <a:ext uri="{FF2B5EF4-FFF2-40B4-BE49-F238E27FC236}">
                <a16:creationId xmlns:a16="http://schemas.microsoft.com/office/drawing/2014/main" id="{E9B1EA8A-1EF3-0EEA-6E6D-339956F530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78906"/>
            <a:ext cx="1743075" cy="877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39" name="Line 51">
            <a:extLst>
              <a:ext uri="{FF2B5EF4-FFF2-40B4-BE49-F238E27FC236}">
                <a16:creationId xmlns:a16="http://schemas.microsoft.com/office/drawing/2014/main" id="{ADBBFF6F-6C8D-1913-9710-EA74559F18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2081"/>
            <a:ext cx="1773237" cy="10271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0" name="Line 52">
            <a:extLst>
              <a:ext uri="{FF2B5EF4-FFF2-40B4-BE49-F238E27FC236}">
                <a16:creationId xmlns:a16="http://schemas.microsoft.com/office/drawing/2014/main" id="{C493ED36-1AD0-C259-FDBE-98D93BCFA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70968"/>
            <a:ext cx="1752600" cy="1190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1" name="Line 53">
            <a:extLst>
              <a:ext uri="{FF2B5EF4-FFF2-40B4-BE49-F238E27FC236}">
                <a16:creationId xmlns:a16="http://schemas.microsoft.com/office/drawing/2014/main" id="{257A3CD3-C134-9E9B-5CC5-C89F7C0994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3031"/>
            <a:ext cx="1762125" cy="13509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2" name="Line 54">
            <a:extLst>
              <a:ext uri="{FF2B5EF4-FFF2-40B4-BE49-F238E27FC236}">
                <a16:creationId xmlns:a16="http://schemas.microsoft.com/office/drawing/2014/main" id="{750BBFD8-43AC-6B74-69C9-96DEDFB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4618"/>
            <a:ext cx="1784350" cy="1501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3" name="Line 55">
            <a:extLst>
              <a:ext uri="{FF2B5EF4-FFF2-40B4-BE49-F238E27FC236}">
                <a16:creationId xmlns:a16="http://schemas.microsoft.com/office/drawing/2014/main" id="{3DB64A39-5815-CA67-2E8D-7C1F0FF8C5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5256"/>
            <a:ext cx="1773237" cy="16335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4" name="Line 56">
            <a:extLst>
              <a:ext uri="{FF2B5EF4-FFF2-40B4-BE49-F238E27FC236}">
                <a16:creationId xmlns:a16="http://schemas.microsoft.com/office/drawing/2014/main" id="{563F3D64-1C78-55D0-3DE7-33FBA42DE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6206"/>
            <a:ext cx="1771650" cy="1804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5" name="Line 57">
            <a:extLst>
              <a:ext uri="{FF2B5EF4-FFF2-40B4-BE49-F238E27FC236}">
                <a16:creationId xmlns:a16="http://schemas.microsoft.com/office/drawing/2014/main" id="{3F0966D2-C081-3522-8E62-21315EC22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8431"/>
            <a:ext cx="1792287" cy="1935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6" name="Line 58">
            <a:extLst>
              <a:ext uri="{FF2B5EF4-FFF2-40B4-BE49-F238E27FC236}">
                <a16:creationId xmlns:a16="http://schemas.microsoft.com/office/drawing/2014/main" id="{7CBA60B7-8308-B600-2BD8-AC7742205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0493"/>
            <a:ext cx="1773237" cy="2095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7" name="Line 59">
            <a:extLst>
              <a:ext uri="{FF2B5EF4-FFF2-40B4-BE49-F238E27FC236}">
                <a16:creationId xmlns:a16="http://schemas.microsoft.com/office/drawing/2014/main" id="{C2C44201-6EEA-A2EB-51EC-CC963C9B4A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9381"/>
            <a:ext cx="1782762" cy="22590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8" name="Line 60">
            <a:extLst>
              <a:ext uri="{FF2B5EF4-FFF2-40B4-BE49-F238E27FC236}">
                <a16:creationId xmlns:a16="http://schemas.microsoft.com/office/drawing/2014/main" id="{C9413704-26F0-097D-2782-2A8068F4AB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2081"/>
            <a:ext cx="1773237" cy="23987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49" name="Line 61">
            <a:extLst>
              <a:ext uri="{FF2B5EF4-FFF2-40B4-BE49-F238E27FC236}">
                <a16:creationId xmlns:a16="http://schemas.microsoft.com/office/drawing/2014/main" id="{D7BD1BAF-4757-5027-FD1F-24F47558D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63031"/>
            <a:ext cx="1782762" cy="25701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0" name="Line 62">
            <a:extLst>
              <a:ext uri="{FF2B5EF4-FFF2-40B4-BE49-F238E27FC236}">
                <a16:creationId xmlns:a16="http://schemas.microsoft.com/office/drawing/2014/main" id="{99D36651-DCA4-0A59-0C1E-26A885BC72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55093"/>
            <a:ext cx="1792287" cy="273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1" name="Line 63">
            <a:extLst>
              <a:ext uri="{FF2B5EF4-FFF2-40B4-BE49-F238E27FC236}">
                <a16:creationId xmlns:a16="http://schemas.microsoft.com/office/drawing/2014/main" id="{16EFCEE6-4D37-B3C1-66DC-013C7562F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5256"/>
            <a:ext cx="1771650" cy="28527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2" name="Line 64">
            <a:extLst>
              <a:ext uri="{FF2B5EF4-FFF2-40B4-BE49-F238E27FC236}">
                <a16:creationId xmlns:a16="http://schemas.microsoft.com/office/drawing/2014/main" id="{34721C1E-BE96-66E4-D664-583625887A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96368"/>
            <a:ext cx="1782762" cy="29940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3" name="Line 65">
            <a:extLst>
              <a:ext uri="{FF2B5EF4-FFF2-40B4-BE49-F238E27FC236}">
                <a16:creationId xmlns:a16="http://schemas.microsoft.com/office/drawing/2014/main" id="{6C3FD2B3-8511-0180-5CBC-AF4451005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48744" y="2686843"/>
            <a:ext cx="1792287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03143EE-C3E9-0176-BC5B-062770B71239}"/>
              </a:ext>
            </a:extLst>
          </p:cNvPr>
          <p:cNvGrpSpPr>
            <a:grpSpLocks/>
          </p:cNvGrpSpPr>
          <p:nvPr/>
        </p:nvGrpSpPr>
        <p:grpSpPr bwMode="auto">
          <a:xfrm>
            <a:off x="5304645" y="2242346"/>
            <a:ext cx="252414" cy="431801"/>
            <a:chOff x="2159" y="784"/>
            <a:chExt cx="159" cy="272"/>
          </a:xfrm>
        </p:grpSpPr>
        <p:sp>
          <p:nvSpPr>
            <p:cNvPr id="96" name="Line 67">
              <a:extLst>
                <a:ext uri="{FF2B5EF4-FFF2-40B4-BE49-F238E27FC236}">
                  <a16:creationId xmlns:a16="http://schemas.microsoft.com/office/drawing/2014/main" id="{ED54B24A-117D-86E8-D897-62652F858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7" name="Line 68">
              <a:extLst>
                <a:ext uri="{FF2B5EF4-FFF2-40B4-BE49-F238E27FC236}">
                  <a16:creationId xmlns:a16="http://schemas.microsoft.com/office/drawing/2014/main" id="{77D19F97-4120-AE92-DADD-DDDD35D015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9" y="989"/>
              <a:ext cx="79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8" name="Line 69">
              <a:extLst>
                <a:ext uri="{FF2B5EF4-FFF2-40B4-BE49-F238E27FC236}">
                  <a16:creationId xmlns:a16="http://schemas.microsoft.com/office/drawing/2014/main" id="{6B47494A-C28E-DA59-CE26-D9E343E73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56" y="787"/>
              <a:ext cx="62" cy="2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99" name="Line 70">
              <a:extLst>
                <a:ext uri="{FF2B5EF4-FFF2-40B4-BE49-F238E27FC236}">
                  <a16:creationId xmlns:a16="http://schemas.microsoft.com/office/drawing/2014/main" id="{7D6D4828-F046-A53D-00CD-2D581A2944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43" y="988"/>
              <a:ext cx="71" cy="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0" name="Line 71">
              <a:extLst>
                <a:ext uri="{FF2B5EF4-FFF2-40B4-BE49-F238E27FC236}">
                  <a16:creationId xmlns:a16="http://schemas.microsoft.com/office/drawing/2014/main" id="{95CF9266-80B1-E33E-9D18-75E1990D8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6" y="984"/>
              <a:ext cx="1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1" name="Line 72">
              <a:extLst>
                <a:ext uri="{FF2B5EF4-FFF2-40B4-BE49-F238E27FC236}">
                  <a16:creationId xmlns:a16="http://schemas.microsoft.com/office/drawing/2014/main" id="{BF510334-D821-3B34-7E76-370328A3E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6" y="896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2" name="Line 73">
              <a:extLst>
                <a:ext uri="{FF2B5EF4-FFF2-40B4-BE49-F238E27FC236}">
                  <a16:creationId xmlns:a16="http://schemas.microsoft.com/office/drawing/2014/main" id="{83C28D1F-617C-9E06-5532-212EA2DC3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0" y="892"/>
              <a:ext cx="10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3" name="Line 74">
              <a:extLst>
                <a:ext uri="{FF2B5EF4-FFF2-40B4-BE49-F238E27FC236}">
                  <a16:creationId xmlns:a16="http://schemas.microsoft.com/office/drawing/2014/main" id="{90BF4675-62C2-2FB9-4694-A95CF304F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6" y="884"/>
              <a:ext cx="8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4" name="Line 75">
              <a:extLst>
                <a:ext uri="{FF2B5EF4-FFF2-40B4-BE49-F238E27FC236}">
                  <a16:creationId xmlns:a16="http://schemas.microsoft.com/office/drawing/2014/main" id="{88859B7C-AD2B-BA9E-670F-3DB427BA2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2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5" name="Line 76">
              <a:extLst>
                <a:ext uri="{FF2B5EF4-FFF2-40B4-BE49-F238E27FC236}">
                  <a16:creationId xmlns:a16="http://schemas.microsoft.com/office/drawing/2014/main" id="{11498721-AB9A-466D-E504-996B36C34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792"/>
              <a:ext cx="60" cy="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  <p:sp>
          <p:nvSpPr>
            <p:cNvPr id="106" name="Line 77">
              <a:extLst>
                <a:ext uri="{FF2B5EF4-FFF2-40B4-BE49-F238E27FC236}">
                  <a16:creationId xmlns:a16="http://schemas.microsoft.com/office/drawing/2014/main" id="{77449690-712C-15B2-0146-BD067BCAF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784"/>
              <a:ext cx="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 sz="2400" i="1">
                <a:latin typeface="Arial Black" charset="0"/>
              </a:endParaRPr>
            </a:p>
          </p:txBody>
        </p:sp>
      </p:grpSp>
      <p:sp>
        <p:nvSpPr>
          <p:cNvPr id="55" name="Line 78">
            <a:extLst>
              <a:ext uri="{FF2B5EF4-FFF2-40B4-BE49-F238E27FC236}">
                <a16:creationId xmlns:a16="http://schemas.microsoft.com/office/drawing/2014/main" id="{3012E56E-1202-40A0-97DA-6D4CAAC35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6544" y="2672556"/>
            <a:ext cx="14287" cy="3103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6" name="Line 79">
            <a:extLst>
              <a:ext uri="{FF2B5EF4-FFF2-40B4-BE49-F238E27FC236}">
                <a16:creationId xmlns:a16="http://schemas.microsoft.com/office/drawing/2014/main" id="{8EF152E2-83CD-562A-4E2A-BD71646DFA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7031" y="2672556"/>
            <a:ext cx="23813" cy="3103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5D9765-7E62-09B9-40EA-B541BD50A095}"/>
              </a:ext>
            </a:extLst>
          </p:cNvPr>
          <p:cNvSpPr>
            <a:spLocks/>
          </p:cNvSpPr>
          <p:nvPr/>
        </p:nvSpPr>
        <p:spPr bwMode="auto">
          <a:xfrm>
            <a:off x="5598319" y="2594768"/>
            <a:ext cx="71437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7A5B75A-0C35-391E-05D6-2C6F6C00F0A9}"/>
              </a:ext>
            </a:extLst>
          </p:cNvPr>
          <p:cNvSpPr>
            <a:spLocks/>
          </p:cNvSpPr>
          <p:nvPr/>
        </p:nvSpPr>
        <p:spPr bwMode="auto">
          <a:xfrm>
            <a:off x="57046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289EE8-43EC-F05D-9BC2-A223FC74BE86}"/>
              </a:ext>
            </a:extLst>
          </p:cNvPr>
          <p:cNvSpPr>
            <a:spLocks/>
          </p:cNvSpPr>
          <p:nvPr/>
        </p:nvSpPr>
        <p:spPr bwMode="auto">
          <a:xfrm>
            <a:off x="58126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FF79763-2DB6-FDA8-17EE-86C2F340BE42}"/>
              </a:ext>
            </a:extLst>
          </p:cNvPr>
          <p:cNvSpPr>
            <a:spLocks/>
          </p:cNvSpPr>
          <p:nvPr/>
        </p:nvSpPr>
        <p:spPr bwMode="auto">
          <a:xfrm>
            <a:off x="59205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E65EB9A-E860-0AFC-844A-3F6F673100A3}"/>
              </a:ext>
            </a:extLst>
          </p:cNvPr>
          <p:cNvSpPr>
            <a:spLocks/>
          </p:cNvSpPr>
          <p:nvPr/>
        </p:nvSpPr>
        <p:spPr bwMode="auto">
          <a:xfrm>
            <a:off x="60285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15758CD-A8DB-24EA-7418-788D374AFB8B}"/>
              </a:ext>
            </a:extLst>
          </p:cNvPr>
          <p:cNvSpPr>
            <a:spLocks/>
          </p:cNvSpPr>
          <p:nvPr/>
        </p:nvSpPr>
        <p:spPr bwMode="auto">
          <a:xfrm>
            <a:off x="61364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BD3A2C1-8EDD-8C1A-4B48-3E7344BCACED}"/>
              </a:ext>
            </a:extLst>
          </p:cNvPr>
          <p:cNvSpPr>
            <a:spLocks/>
          </p:cNvSpPr>
          <p:nvPr/>
        </p:nvSpPr>
        <p:spPr bwMode="auto">
          <a:xfrm>
            <a:off x="62444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A0AE909-0CEF-1F1A-8032-FB2FBDA361ED}"/>
              </a:ext>
            </a:extLst>
          </p:cNvPr>
          <p:cNvSpPr>
            <a:spLocks/>
          </p:cNvSpPr>
          <p:nvPr/>
        </p:nvSpPr>
        <p:spPr bwMode="auto">
          <a:xfrm>
            <a:off x="63523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946ADF-CFB5-8A97-4710-62A2950F2A4D}"/>
              </a:ext>
            </a:extLst>
          </p:cNvPr>
          <p:cNvSpPr>
            <a:spLocks/>
          </p:cNvSpPr>
          <p:nvPr/>
        </p:nvSpPr>
        <p:spPr bwMode="auto">
          <a:xfrm>
            <a:off x="64603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D58AB0B-4939-B270-8A81-2EC60FC93AA8}"/>
              </a:ext>
            </a:extLst>
          </p:cNvPr>
          <p:cNvSpPr>
            <a:spLocks/>
          </p:cNvSpPr>
          <p:nvPr/>
        </p:nvSpPr>
        <p:spPr bwMode="auto">
          <a:xfrm>
            <a:off x="65682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55C5F4-397D-B45F-2EDA-5FA0A895FE71}"/>
              </a:ext>
            </a:extLst>
          </p:cNvPr>
          <p:cNvSpPr>
            <a:spLocks/>
          </p:cNvSpPr>
          <p:nvPr/>
        </p:nvSpPr>
        <p:spPr bwMode="auto">
          <a:xfrm>
            <a:off x="66762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5C1BC1-38DA-10F9-3857-DB067420AD9A}"/>
              </a:ext>
            </a:extLst>
          </p:cNvPr>
          <p:cNvSpPr>
            <a:spLocks/>
          </p:cNvSpPr>
          <p:nvPr/>
        </p:nvSpPr>
        <p:spPr bwMode="auto">
          <a:xfrm>
            <a:off x="67841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C7D9496-4B62-5E24-0AC6-85072D3340DA}"/>
              </a:ext>
            </a:extLst>
          </p:cNvPr>
          <p:cNvSpPr>
            <a:spLocks/>
          </p:cNvSpPr>
          <p:nvPr/>
        </p:nvSpPr>
        <p:spPr bwMode="auto">
          <a:xfrm>
            <a:off x="68921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CBAC4E-4C24-9804-451E-003F6F592210}"/>
              </a:ext>
            </a:extLst>
          </p:cNvPr>
          <p:cNvSpPr>
            <a:spLocks/>
          </p:cNvSpPr>
          <p:nvPr/>
        </p:nvSpPr>
        <p:spPr bwMode="auto">
          <a:xfrm>
            <a:off x="70000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DD89F8-64A3-7657-CE28-41983323A703}"/>
              </a:ext>
            </a:extLst>
          </p:cNvPr>
          <p:cNvSpPr>
            <a:spLocks/>
          </p:cNvSpPr>
          <p:nvPr/>
        </p:nvSpPr>
        <p:spPr bwMode="auto">
          <a:xfrm>
            <a:off x="71080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2814BE7-DB33-CE2C-4904-07894F5B4AC4}"/>
              </a:ext>
            </a:extLst>
          </p:cNvPr>
          <p:cNvSpPr>
            <a:spLocks/>
          </p:cNvSpPr>
          <p:nvPr/>
        </p:nvSpPr>
        <p:spPr bwMode="auto">
          <a:xfrm>
            <a:off x="72159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80BE8B8-9B0A-37D9-331F-E23F00F74C9D}"/>
              </a:ext>
            </a:extLst>
          </p:cNvPr>
          <p:cNvSpPr>
            <a:spLocks/>
          </p:cNvSpPr>
          <p:nvPr/>
        </p:nvSpPr>
        <p:spPr bwMode="auto">
          <a:xfrm>
            <a:off x="732393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199C4CD-8C54-CEAA-169B-73A0043EC7EE}"/>
              </a:ext>
            </a:extLst>
          </p:cNvPr>
          <p:cNvSpPr>
            <a:spLocks/>
          </p:cNvSpPr>
          <p:nvPr/>
        </p:nvSpPr>
        <p:spPr bwMode="auto">
          <a:xfrm>
            <a:off x="7431881" y="2594768"/>
            <a:ext cx="71438" cy="71438"/>
          </a:xfrm>
          <a:prstGeom prst="rect">
            <a:avLst/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5" name="Line 98">
            <a:extLst>
              <a:ext uri="{FF2B5EF4-FFF2-40B4-BE49-F238E27FC236}">
                <a16:creationId xmlns:a16="http://schemas.microsoft.com/office/drawing/2014/main" id="{7C85D28B-6089-2BF9-D609-0991FAADB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9831" y="2672556"/>
            <a:ext cx="25908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6" name="Line 99">
            <a:extLst>
              <a:ext uri="{FF2B5EF4-FFF2-40B4-BE49-F238E27FC236}">
                <a16:creationId xmlns:a16="http://schemas.microsoft.com/office/drawing/2014/main" id="{856B77A7-4B54-4D71-6CC9-F1FCAFF9F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56681"/>
            <a:ext cx="2005012" cy="3176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7" name="Line 100">
            <a:extLst>
              <a:ext uri="{FF2B5EF4-FFF2-40B4-BE49-F238E27FC236}">
                <a16:creationId xmlns:a16="http://schemas.microsoft.com/office/drawing/2014/main" id="{D6839C67-DC60-C3AF-B213-700BCA566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48743"/>
            <a:ext cx="1884362" cy="3184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8" name="Line 101">
            <a:extLst>
              <a:ext uri="{FF2B5EF4-FFF2-40B4-BE49-F238E27FC236}">
                <a16:creationId xmlns:a16="http://schemas.microsoft.com/office/drawing/2014/main" id="{491FD188-AEF9-44E5-061D-41801C738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56681"/>
            <a:ext cx="1763712" cy="31765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9" name="Line 102">
            <a:extLst>
              <a:ext uri="{FF2B5EF4-FFF2-40B4-BE49-F238E27FC236}">
                <a16:creationId xmlns:a16="http://schemas.microsoft.com/office/drawing/2014/main" id="{4316A930-A378-AAE7-881E-35D034F6C7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9381"/>
            <a:ext cx="1681162" cy="31638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0" name="Line 103">
            <a:extLst>
              <a:ext uri="{FF2B5EF4-FFF2-40B4-BE49-F238E27FC236}">
                <a16:creationId xmlns:a16="http://schemas.microsoft.com/office/drawing/2014/main" id="{456A16EB-B929-8CCF-EFB4-BA8B92CDFD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581150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1" name="Line 104">
            <a:extLst>
              <a:ext uri="{FF2B5EF4-FFF2-40B4-BE49-F238E27FC236}">
                <a16:creationId xmlns:a16="http://schemas.microsoft.com/office/drawing/2014/main" id="{73C4CE55-96E1-BFA0-BAE1-918A7F828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460500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2" name="Line 105">
            <a:extLst>
              <a:ext uri="{FF2B5EF4-FFF2-40B4-BE49-F238E27FC236}">
                <a16:creationId xmlns:a16="http://schemas.microsoft.com/office/drawing/2014/main" id="{BB029E62-7897-8BE5-4088-C4995EC3BE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8906"/>
            <a:ext cx="1360487" cy="3154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3" name="Line 106">
            <a:extLst>
              <a:ext uri="{FF2B5EF4-FFF2-40B4-BE49-F238E27FC236}">
                <a16:creationId xmlns:a16="http://schemas.microsoft.com/office/drawing/2014/main" id="{47549717-565D-F73B-F236-DAD872CC3A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8906"/>
            <a:ext cx="1238250" cy="31543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4" name="Line 107">
            <a:extLst>
              <a:ext uri="{FF2B5EF4-FFF2-40B4-BE49-F238E27FC236}">
                <a16:creationId xmlns:a16="http://schemas.microsoft.com/office/drawing/2014/main" id="{603EC211-122E-1C5F-3E7D-E3F036264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7793"/>
            <a:ext cx="1136650" cy="3165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5" name="Line 108">
            <a:extLst>
              <a:ext uri="{FF2B5EF4-FFF2-40B4-BE49-F238E27FC236}">
                <a16:creationId xmlns:a16="http://schemas.microsoft.com/office/drawing/2014/main" id="{E6EF7DBC-161E-4089-232A-B51C2518C8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1006475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6" name="Line 109">
            <a:extLst>
              <a:ext uri="{FF2B5EF4-FFF2-40B4-BE49-F238E27FC236}">
                <a16:creationId xmlns:a16="http://schemas.microsoft.com/office/drawing/2014/main" id="{D2F7D7B1-0879-DF73-0037-99273C412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906462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7" name="Line 110">
            <a:extLst>
              <a:ext uri="{FF2B5EF4-FFF2-40B4-BE49-F238E27FC236}">
                <a16:creationId xmlns:a16="http://schemas.microsoft.com/office/drawing/2014/main" id="{EC481DA6-5BD2-9615-C486-B5C3A055B7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77318"/>
            <a:ext cx="804862" cy="3155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8" name="Line 111">
            <a:extLst>
              <a:ext uri="{FF2B5EF4-FFF2-40B4-BE49-F238E27FC236}">
                <a16:creationId xmlns:a16="http://schemas.microsoft.com/office/drawing/2014/main" id="{3040D351-29DE-E16D-2BD0-9AAA740BD5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97956"/>
            <a:ext cx="693737" cy="313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9" name="Line 112">
            <a:extLst>
              <a:ext uri="{FF2B5EF4-FFF2-40B4-BE49-F238E27FC236}">
                <a16:creationId xmlns:a16="http://schemas.microsoft.com/office/drawing/2014/main" id="{81AE8029-4401-905A-6276-52D8E6055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97956"/>
            <a:ext cx="593725" cy="3135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0" name="Line 113">
            <a:extLst>
              <a:ext uri="{FF2B5EF4-FFF2-40B4-BE49-F238E27FC236}">
                <a16:creationId xmlns:a16="http://schemas.microsoft.com/office/drawing/2014/main" id="{6745F8F7-6C23-B2C4-A35D-29BA47DD0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490537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1" name="Line 114">
            <a:extLst>
              <a:ext uri="{FF2B5EF4-FFF2-40B4-BE49-F238E27FC236}">
                <a16:creationId xmlns:a16="http://schemas.microsoft.com/office/drawing/2014/main" id="{2D6ED947-C00A-44F3-8074-D257BD4AA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8431"/>
            <a:ext cx="381000" cy="31448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2" name="Line 115">
            <a:extLst>
              <a:ext uri="{FF2B5EF4-FFF2-40B4-BE49-F238E27FC236}">
                <a16:creationId xmlns:a16="http://schemas.microsoft.com/office/drawing/2014/main" id="{BDC1227E-6172-EFDD-8DE6-0C7C8EEDA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67793"/>
            <a:ext cx="271462" cy="31654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3" name="Line 116">
            <a:extLst>
              <a:ext uri="{FF2B5EF4-FFF2-40B4-BE49-F238E27FC236}">
                <a16:creationId xmlns:a16="http://schemas.microsoft.com/office/drawing/2014/main" id="{FB27C833-BB3A-BF06-1C40-85A8DD8A30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68144" y="2686843"/>
            <a:ext cx="158750" cy="3146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4" name="Line 117">
            <a:extLst>
              <a:ext uri="{FF2B5EF4-FFF2-40B4-BE49-F238E27FC236}">
                <a16:creationId xmlns:a16="http://schemas.microsoft.com/office/drawing/2014/main" id="{AA8882F1-B619-B044-6612-CA35423052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8931" y="2547143"/>
            <a:ext cx="11113" cy="32750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95" name="Text Box 118">
            <a:extLst>
              <a:ext uri="{FF2B5EF4-FFF2-40B4-BE49-F238E27FC236}">
                <a16:creationId xmlns:a16="http://schemas.microsoft.com/office/drawing/2014/main" id="{5EABDBE5-0788-1C5D-F9E7-E54CBFE47344}"/>
              </a:ext>
            </a:extLst>
          </p:cNvPr>
          <p:cNvSpPr txBox="1">
            <a:spLocks/>
          </p:cNvSpPr>
          <p:nvPr/>
        </p:nvSpPr>
        <p:spPr bwMode="auto">
          <a:xfrm>
            <a:off x="6771481" y="3918743"/>
            <a:ext cx="350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ja-JP" altLang="en-US" sz="2400">
                <a:solidFill>
                  <a:srgbClr val="333399"/>
                </a:solidFill>
                <a:latin typeface="Arial" charset="0"/>
              </a:rPr>
              <a:t>“</a:t>
            </a:r>
            <a:r>
              <a:rPr lang="en-US" sz="2400">
                <a:solidFill>
                  <a:srgbClr val="333399"/>
                </a:solidFill>
                <a:latin typeface="Arial" charset="0"/>
              </a:rPr>
              <a:t>Seismic while drilling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</a:rPr>
              <a:t>”</a:t>
            </a:r>
            <a:endParaRPr lang="en-US" sz="240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uses noise generated by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the drill bit as a source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for geophones at the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surface…</a:t>
            </a:r>
          </a:p>
        </p:txBody>
      </p:sp>
    </p:spTree>
    <p:extLst>
      <p:ext uri="{BB962C8B-B14F-4D97-AF65-F5344CB8AC3E}">
        <p14:creationId xmlns:p14="http://schemas.microsoft.com/office/powerpoint/2010/main" val="255149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4695F0-315F-A416-3BE7-A302C395D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180975"/>
            <a:ext cx="6705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EBC40F43-6296-1607-877F-B8BB8E3A8BA1}"/>
              </a:ext>
            </a:extLst>
          </p:cNvPr>
          <p:cNvSpPr txBox="1">
            <a:spLocks/>
          </p:cNvSpPr>
          <p:nvPr/>
        </p:nvSpPr>
        <p:spPr bwMode="auto">
          <a:xfrm>
            <a:off x="8260556" y="279400"/>
            <a:ext cx="230864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One primary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advantage of</a:t>
            </a:r>
          </a:p>
          <a:p>
            <a:pPr algn="l"/>
            <a:r>
              <a:rPr lang="en-US" sz="2400" i="1" dirty="0">
                <a:solidFill>
                  <a:srgbClr val="333399"/>
                </a:solidFill>
                <a:latin typeface="Arial Black" charset="0"/>
              </a:rPr>
              <a:t>VSP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 over e.g.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sonic log is that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frequency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content (&amp; thus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3D spatial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averaging,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amplitude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response) is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more similar to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that of surface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seismic (so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provides better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depth migration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constraint, AVO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constraint)</a:t>
            </a:r>
          </a:p>
        </p:txBody>
      </p:sp>
    </p:spTree>
    <p:extLst>
      <p:ext uri="{BB962C8B-B14F-4D97-AF65-F5344CB8AC3E}">
        <p14:creationId xmlns:p14="http://schemas.microsoft.com/office/powerpoint/2010/main" val="104792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A1A83-B975-62FC-AB94-A244C1842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180975"/>
            <a:ext cx="67056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42EAF90-8A57-3411-FB74-DD456BF39869}"/>
              </a:ext>
            </a:extLst>
          </p:cNvPr>
          <p:cNvSpPr txBox="1">
            <a:spLocks/>
          </p:cNvSpPr>
          <p:nvPr/>
        </p:nvSpPr>
        <p:spPr bwMode="auto">
          <a:xfrm>
            <a:off x="8229600" y="982177"/>
            <a:ext cx="259718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Can isolate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down-going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wave-field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averaging of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interval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velocities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migration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constraint; &amp; the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up-going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(reflected)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wave-field for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correlation </a:t>
            </a:r>
            <a:r>
              <a:rPr lang="en-US" dirty="0">
                <a:solidFill>
                  <a:srgbClr val="333399"/>
                </a:solidFill>
              </a:rPr>
              <a:t>with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surface seismic &amp;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AVO analysis…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ACFDB66-9FFE-0344-DD12-2B5323300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1230313"/>
            <a:ext cx="5684838" cy="1592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660E80B8-7C89-DC01-1F1F-38519ED87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608138"/>
            <a:ext cx="5684838" cy="15922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415D666-907D-1BBF-B938-AA41BF996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454525"/>
            <a:ext cx="3829050" cy="1184275"/>
          </a:xfrm>
          <a:prstGeom prst="line">
            <a:avLst/>
          </a:prstGeom>
          <a:noFill/>
          <a:ln w="25400">
            <a:solidFill>
              <a:srgbClr val="323399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3FE654C7-81FE-3C36-5056-CBF359A17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352800"/>
            <a:ext cx="3829050" cy="1184275"/>
          </a:xfrm>
          <a:prstGeom prst="line">
            <a:avLst/>
          </a:prstGeom>
          <a:noFill/>
          <a:ln w="25400">
            <a:solidFill>
              <a:srgbClr val="323399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2400" i="1">
              <a:latin typeface="Arial Black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F1758-C020-BBF2-3FC1-379A7B6A3A7E}"/>
              </a:ext>
            </a:extLst>
          </p:cNvPr>
          <p:cNvSpPr txBox="1"/>
          <p:nvPr/>
        </p:nvSpPr>
        <p:spPr>
          <a:xfrm rot="919917">
            <a:off x="4566319" y="1703849"/>
            <a:ext cx="17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Stoneleigh wave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6751F-7C4A-A441-09BC-861F16DA0443}"/>
              </a:ext>
            </a:extLst>
          </p:cNvPr>
          <p:cNvSpPr txBox="1"/>
          <p:nvPr/>
        </p:nvSpPr>
        <p:spPr>
          <a:xfrm rot="919917">
            <a:off x="4787910" y="206639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2E73D-84D2-55D0-77C1-68C1822AADC3}"/>
              </a:ext>
            </a:extLst>
          </p:cNvPr>
          <p:cNvSpPr txBox="1"/>
          <p:nvPr/>
        </p:nvSpPr>
        <p:spPr>
          <a:xfrm rot="20582886">
            <a:off x="4103267" y="3775922"/>
            <a:ext cx="265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Reflected Stoneleigh wave</a:t>
            </a:r>
          </a:p>
        </p:txBody>
      </p:sp>
    </p:spTree>
    <p:extLst>
      <p:ext uri="{BB962C8B-B14F-4D97-AF65-F5344CB8AC3E}">
        <p14:creationId xmlns:p14="http://schemas.microsoft.com/office/powerpoint/2010/main" val="400379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7C4D6-1CCA-C247-E5A8-07635D72D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57" y="3463360"/>
            <a:ext cx="7969287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DF514-0ADE-EF6F-B807-A2AC404E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84" y="48118"/>
            <a:ext cx="3357388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9DF0BB-C182-319B-5174-8252DDA32584}"/>
              </a:ext>
            </a:extLst>
          </p:cNvPr>
          <p:cNvSpPr txBox="1"/>
          <p:nvPr/>
        </p:nvSpPr>
        <p:spPr>
          <a:xfrm rot="16200000">
            <a:off x="90872" y="3244334"/>
            <a:ext cx="376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 &amp; Schmitt (2015) Int. J. Earth Sci.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DC28722E-5ED1-F5A6-498F-376843B3F0C8}"/>
              </a:ext>
            </a:extLst>
          </p:cNvPr>
          <p:cNvSpPr txBox="1">
            <a:spLocks/>
          </p:cNvSpPr>
          <p:nvPr/>
        </p:nvSpPr>
        <p:spPr bwMode="auto">
          <a:xfrm>
            <a:off x="5505997" y="57899"/>
            <a:ext cx="477246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Various (upgoing &amp;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</a:rPr>
              <a:t>downgoing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)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wavefields are separated using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filtering, allowing separation of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direct, multiples, upgoing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reflections and tube (Stoneleigh)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w</a:t>
            </a:r>
            <a:r>
              <a:rPr lang="en-US" sz="2400" dirty="0">
                <a:solidFill>
                  <a:srgbClr val="333399"/>
                </a:solidFill>
                <a:latin typeface="Arial" charset="0"/>
              </a:rPr>
              <a:t>aves… Stacked reflections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can then give a more realistic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</a:rPr>
              <a:t>relationship to surface seismic</a:t>
            </a:r>
          </a:p>
          <a:p>
            <a:pPr algn="l"/>
            <a:r>
              <a:rPr lang="en-US" dirty="0">
                <a:solidFill>
                  <a:srgbClr val="333399"/>
                </a:solidFill>
              </a:rPr>
              <a:t>than (modeled) synthetic sections</a:t>
            </a:r>
            <a:endParaRPr lang="en-US" sz="2400" dirty="0">
              <a:solidFill>
                <a:srgbClr val="33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1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_f12">
            <a:extLst>
              <a:ext uri="{FF2B5EF4-FFF2-40B4-BE49-F238E27FC236}">
                <a16:creationId xmlns:a16="http://schemas.microsoft.com/office/drawing/2014/main" id="{32777AF9-3FFF-40A1-6DD2-DA12F6B2B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7" y="161925"/>
            <a:ext cx="6483350" cy="6321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246ACD4-BE95-4F45-2563-7DD9F123B47D}"/>
              </a:ext>
            </a:extLst>
          </p:cNvPr>
          <p:cNvSpPr txBox="1">
            <a:spLocks/>
          </p:cNvSpPr>
          <p:nvPr/>
        </p:nvSpPr>
        <p:spPr bwMode="auto">
          <a:xfrm>
            <a:off x="8091487" y="1384300"/>
            <a:ext cx="24034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Here used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stacking of the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up-going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wavefield from a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zero-offset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source to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generate VSP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traces for well-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seismic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stratigraphic</a:t>
            </a:r>
          </a:p>
          <a:p>
            <a:pPr algn="l"/>
            <a:r>
              <a:rPr lang="en-US" sz="2400">
                <a:solidFill>
                  <a:srgbClr val="333399"/>
                </a:solidFill>
                <a:latin typeface="Arial" charset="0"/>
              </a:rPr>
              <a:t>correlation.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162C36-BB18-E4C8-32CB-8D4A6472B49C}"/>
              </a:ext>
            </a:extLst>
          </p:cNvPr>
          <p:cNvSpPr txBox="1">
            <a:spLocks/>
          </p:cNvSpPr>
          <p:nvPr/>
        </p:nvSpPr>
        <p:spPr bwMode="auto">
          <a:xfrm>
            <a:off x="3462337" y="6359525"/>
            <a:ext cx="2951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600">
                <a:latin typeface="Arial" charset="0"/>
              </a:rPr>
              <a:t>Volpi et al., Proc ODP Leg 178</a:t>
            </a:r>
          </a:p>
        </p:txBody>
      </p:sp>
    </p:spTree>
    <p:extLst>
      <p:ext uri="{BB962C8B-B14F-4D97-AF65-F5344CB8AC3E}">
        <p14:creationId xmlns:p14="http://schemas.microsoft.com/office/powerpoint/2010/main" val="3956482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7">
            <a:extLst>
              <a:ext uri="{FF2B5EF4-FFF2-40B4-BE49-F238E27FC236}">
                <a16:creationId xmlns:a16="http://schemas.microsoft.com/office/drawing/2014/main" id="{5210C207-7E91-F4F5-56CC-343F19724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67" y="1720840"/>
            <a:ext cx="872546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Last Time Continued: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Wireline Logging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•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Resistivity logs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work on similar principles to surface DC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 resistivity method; low </a:t>
            </a:r>
            <a:r>
              <a:rPr lang="en-US" sz="2400" i="1" dirty="0">
                <a:latin typeface="Symbol" charset="0"/>
                <a:ea typeface="ＭＳ Ｐゴシック" charset="0"/>
                <a:sym typeface="Symbol" charset="0"/>
              </a:rPr>
              <a:t>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implies shale, clay or briny fluid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• Low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Spontaneous Potential (SP)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indicates presence of </a:t>
            </a:r>
          </a:p>
          <a:p>
            <a:pPr algn="l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sym typeface="Symbol" charset="0"/>
              </a:rPr>
              <a:t>   high-porosity/permeability, brine-filled formations</a:t>
            </a:r>
          </a:p>
          <a:p>
            <a:r>
              <a:rPr lang="en-US" dirty="0">
                <a:solidFill>
                  <a:srgbClr val="333399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Natural Radioactivity (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“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Gamma</a:t>
            </a:r>
            <a:r>
              <a:rPr lang="ja-JP" altLang="en-US" i="1" dirty="0">
                <a:solidFill>
                  <a:srgbClr val="333399"/>
                </a:solidFill>
                <a:latin typeface="Arial Black" charset="0"/>
              </a:rPr>
              <a:t>”</a:t>
            </a:r>
            <a:r>
              <a:rPr lang="en-US" i="1" dirty="0">
                <a:solidFill>
                  <a:srgbClr val="333399"/>
                </a:solidFill>
                <a:latin typeface="Arial Black" charset="0"/>
              </a:rPr>
              <a:t>) Log</a:t>
            </a:r>
            <a:r>
              <a:rPr lang="en-US" dirty="0">
                <a:solidFill>
                  <a:srgbClr val="333399"/>
                </a:solidFill>
              </a:rPr>
              <a:t> measures high</a:t>
            </a:r>
          </a:p>
          <a:p>
            <a:r>
              <a:rPr lang="en-US" dirty="0">
                <a:solidFill>
                  <a:srgbClr val="333399"/>
                </a:solidFill>
              </a:rPr>
              <a:t>   energy EM (</a:t>
            </a:r>
            <a:r>
              <a:rPr lang="en-US" i="1" dirty="0">
                <a:latin typeface="Symbol" charset="0"/>
                <a:sym typeface="Symbol" charset="0"/>
              </a:rPr>
              <a:t></a:t>
            </a:r>
            <a:r>
              <a:rPr lang="en-US" i="1" baseline="30000" dirty="0">
                <a:latin typeface="Symbol" charset="0"/>
                <a:sym typeface="Symbol" charset="0"/>
              </a:rPr>
              <a:t> </a:t>
            </a:r>
            <a:r>
              <a:rPr lang="en-US" dirty="0">
                <a:solidFill>
                  <a:srgbClr val="333399"/>
                </a:solidFill>
              </a:rPr>
              <a:t>-</a:t>
            </a:r>
            <a:r>
              <a:rPr lang="en-US" dirty="0" err="1">
                <a:solidFill>
                  <a:srgbClr val="333399"/>
                </a:solidFill>
              </a:rPr>
              <a:t>freq</a:t>
            </a:r>
            <a:r>
              <a:rPr lang="en-US" dirty="0">
                <a:solidFill>
                  <a:srgbClr val="333399"/>
                </a:solidFill>
              </a:rPr>
              <a:t>) radiation; multi-spectral </a:t>
            </a:r>
            <a:r>
              <a:rPr lang="en-US" dirty="0">
                <a:solidFill>
                  <a:srgbClr val="333399"/>
                </a:solidFill>
                <a:sym typeface="Symbol" charset="0"/>
              </a:rPr>
              <a:t> </a:t>
            </a:r>
            <a:r>
              <a:rPr lang="en-US" dirty="0">
                <a:solidFill>
                  <a:srgbClr val="333399"/>
                </a:solidFill>
              </a:rPr>
              <a:t>concentrations</a:t>
            </a:r>
          </a:p>
          <a:p>
            <a:r>
              <a:rPr lang="en-US" dirty="0">
                <a:solidFill>
                  <a:srgbClr val="333399"/>
                </a:solidFill>
              </a:rPr>
              <a:t>   of K, </a:t>
            </a:r>
            <a:r>
              <a:rPr lang="en-US" dirty="0" err="1">
                <a:solidFill>
                  <a:srgbClr val="333399"/>
                </a:solidFill>
              </a:rPr>
              <a:t>Th</a:t>
            </a:r>
            <a:r>
              <a:rPr lang="en-US" dirty="0">
                <a:solidFill>
                  <a:srgbClr val="333399"/>
                </a:solidFill>
              </a:rPr>
              <a:t>, U elements. Useful for shale content, cementation,</a:t>
            </a:r>
          </a:p>
          <a:p>
            <a:r>
              <a:rPr lang="en-US" dirty="0">
                <a:solidFill>
                  <a:srgbClr val="333399"/>
                </a:solidFill>
              </a:rPr>
              <a:t>   some detrital minerals, </a:t>
            </a:r>
            <a:r>
              <a:rPr lang="en-US" dirty="0" err="1">
                <a:solidFill>
                  <a:srgbClr val="333399"/>
                </a:solidFill>
              </a:rPr>
              <a:t>strat</a:t>
            </a:r>
            <a:r>
              <a:rPr lang="en-US" dirty="0">
                <a:solidFill>
                  <a:srgbClr val="333399"/>
                </a:solidFill>
              </a:rPr>
              <a:t> correlation, paleosols...</a:t>
            </a:r>
          </a:p>
        </p:txBody>
      </p:sp>
    </p:spTree>
    <p:extLst>
      <p:ext uri="{BB962C8B-B14F-4D97-AF65-F5344CB8AC3E}">
        <p14:creationId xmlns:p14="http://schemas.microsoft.com/office/powerpoint/2010/main" val="46623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26893C3-9B07-B595-6674-EFD0E3A0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72" y="114300"/>
            <a:ext cx="51768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Formation Density</a:t>
            </a:r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latin typeface="Arial Black" charset="0"/>
                <a:ea typeface="ＭＳ Ｐゴシック" charset="0"/>
              </a:rPr>
              <a:t>-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) logs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estimate density of electrons in the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total formation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(rock matrix plus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pore fluids) by measuring Compton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scattering of gamma rays</a:t>
            </a: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(generated by a </a:t>
            </a:r>
            <a:r>
              <a:rPr lang="en-US" dirty="0">
                <a:solidFill>
                  <a:srgbClr val="333399"/>
                </a:solidFill>
              </a:rPr>
              <a:t>radioactive Cesium 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source on the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tool). Gamma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rays detected relate directly to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 density in the medium.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Porosity can be determined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rock lithology and pore fluid type are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independently known!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7FB04-1EC9-4157-FB78-ED59A3DF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9" y="153988"/>
            <a:ext cx="41941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compton">
            <a:extLst>
              <a:ext uri="{FF2B5EF4-FFF2-40B4-BE49-F238E27FC236}">
                <a16:creationId xmlns:a16="http://schemas.microsoft.com/office/drawing/2014/main" id="{B84421DA-2564-B94A-ECA7-81664AE3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4" y="4584700"/>
            <a:ext cx="2803525" cy="21590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2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6AC404F-B979-0B0B-D0F3-D69B621E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998" y="452438"/>
            <a:ext cx="4101804" cy="5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Neutron Log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source (Am-Be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-Be)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emits fast neutrons; these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 with/lose energy to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hydrogen atoms until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slow to energies where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 or are absorbed,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releasing a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-ray.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Hence provides a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of concentration of H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atoms… After correcting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borehole muds,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-salinity,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lithology, &amp; pore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fluid type (using other logs),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can use to estimate porosity.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BE4C8-CC91-64B7-D84E-8C569166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98" y="127000"/>
            <a:ext cx="44227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7DEC5AD-DF16-9A5D-3B53-5CEDFBE0B224}"/>
              </a:ext>
            </a:extLst>
          </p:cNvPr>
          <p:cNvSpPr txBox="1"/>
          <p:nvPr/>
        </p:nvSpPr>
        <p:spPr>
          <a:xfrm>
            <a:off x="1901973" y="636166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v196, 2001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4888CA0-7302-D4CC-9F10-EEECA6A53CBB}"/>
              </a:ext>
            </a:extLst>
          </p:cNvPr>
          <p:cNvSpPr txBox="1"/>
          <p:nvPr/>
        </p:nvSpPr>
        <p:spPr>
          <a:xfrm>
            <a:off x="3349773" y="4775200"/>
            <a:ext cx="204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/>
                <a:cs typeface="Arial"/>
              </a:rPr>
              <a:t>TNPH = neutron</a:t>
            </a:r>
          </a:p>
          <a:p>
            <a:pPr algn="l"/>
            <a:r>
              <a:rPr lang="en-US" sz="2000" dirty="0">
                <a:latin typeface="Arial"/>
                <a:cs typeface="Arial"/>
              </a:rPr>
              <a:t>RHOB = </a:t>
            </a:r>
            <a:r>
              <a:rPr lang="en-US" sz="2000" i="1" dirty="0">
                <a:latin typeface="Symbol" charset="2"/>
                <a:cs typeface="Symbol" charset="2"/>
              </a:rPr>
              <a:t>g–g</a:t>
            </a:r>
          </a:p>
        </p:txBody>
      </p:sp>
    </p:spTree>
    <p:extLst>
      <p:ext uri="{BB962C8B-B14F-4D97-AF65-F5344CB8AC3E}">
        <p14:creationId xmlns:p14="http://schemas.microsoft.com/office/powerpoint/2010/main" val="248527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26893C3-9B07-B595-6674-EFD0E3A0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72" y="114300"/>
            <a:ext cx="513313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Formation Density</a:t>
            </a:r>
            <a:r>
              <a:rPr lang="ja-JP" alt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”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 (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latin typeface="Arial Black" charset="0"/>
                <a:ea typeface="ＭＳ Ｐゴシック" charset="0"/>
              </a:rPr>
              <a:t>-</a:t>
            </a:r>
            <a:r>
              <a:rPr lang="en-US" sz="2400" b="1" i="1" dirty="0">
                <a:latin typeface="Symbol" charset="0"/>
                <a:ea typeface="ＭＳ Ｐゴシック" charset="0"/>
                <a:sym typeface="Symbol" charset="0"/>
              </a:rPr>
              <a:t></a:t>
            </a:r>
            <a:r>
              <a:rPr lang="en-US" sz="2400" i="1" dirty="0">
                <a:solidFill>
                  <a:srgbClr val="FF0000"/>
                </a:solidFill>
                <a:latin typeface="Arial Black" charset="0"/>
                <a:ea typeface="ＭＳ Ｐゴシック" charset="0"/>
              </a:rPr>
              <a:t>) logs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estimate density of electrons in the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total formation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(rock matrix plus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pore fluids) by measuring Compton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scattering of gamma rays:</a:t>
            </a:r>
          </a:p>
          <a:p>
            <a:pPr algn="l" eaLnBrk="0" hangingPunct="0"/>
            <a:endParaRPr lang="en-US" dirty="0">
              <a:solidFill>
                <a:srgbClr val="333399"/>
              </a:solidFill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dirty="0">
              <a:solidFill>
                <a:srgbClr val="333399"/>
              </a:solidFill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(generated by a </a:t>
            </a:r>
            <a:r>
              <a:rPr lang="en-US" dirty="0">
                <a:solidFill>
                  <a:srgbClr val="333399"/>
                </a:solidFill>
              </a:rPr>
              <a:t>radioactive Cesium 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source on the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tool). Gamma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rays detected relate directly to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electron density in the medium.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Porosity can be determined </a:t>
            </a:r>
            <a:r>
              <a:rPr lang="en-US" sz="2400" i="1" dirty="0">
                <a:solidFill>
                  <a:srgbClr val="333399"/>
                </a:solidFill>
                <a:latin typeface="Arial Black" charset="0"/>
                <a:ea typeface="ＭＳ Ｐゴシック" charset="0"/>
              </a:rPr>
              <a:t>IF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 the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rock lithology and pore fluid type are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</a:rPr>
              <a:t>independently known!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7FB04-1EC9-4157-FB78-ED59A3DF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59" y="153988"/>
            <a:ext cx="4194175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 descr="compton">
            <a:extLst>
              <a:ext uri="{FF2B5EF4-FFF2-40B4-BE49-F238E27FC236}">
                <a16:creationId xmlns:a16="http://schemas.microsoft.com/office/drawing/2014/main" id="{B84421DA-2564-B94A-ECA7-81664AE3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4" y="2023230"/>
            <a:ext cx="2803525" cy="215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1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6AC404F-B979-0B0B-D0F3-D69B621E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998" y="452438"/>
            <a:ext cx="4101804" cy="581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Neutron Log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 Radioactive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source (Am-Be or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Pu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-Be)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emits fast neutrons; these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interact with/lose energy to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hydrogen atoms until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slow to energies where they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scatter or are absorbed,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releasing a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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-ray.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Hence provides a measure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of concentration of H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atoms… After correcting for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borehole muds,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-salinity,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lithology, &amp; pore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fluid type (using other logs),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can use to estimate porosity.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BE4C8-CC91-64B7-D84E-8C569166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98" y="127000"/>
            <a:ext cx="44227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E7DEC5AD-DF16-9A5D-3B53-5CEDFBE0B224}"/>
              </a:ext>
            </a:extLst>
          </p:cNvPr>
          <p:cNvSpPr txBox="1"/>
          <p:nvPr/>
        </p:nvSpPr>
        <p:spPr>
          <a:xfrm>
            <a:off x="1901973" y="6361668"/>
            <a:ext cx="329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800" i="1" dirty="0" err="1">
                <a:latin typeface="Arial"/>
                <a:cs typeface="Arial"/>
              </a:rPr>
              <a:t>Proc</a:t>
            </a:r>
            <a:r>
              <a:rPr lang="en-US" sz="1800" i="1" dirty="0">
                <a:latin typeface="Arial"/>
                <a:cs typeface="Arial"/>
              </a:rPr>
              <a:t> </a:t>
            </a:r>
            <a:r>
              <a:rPr lang="en-US" sz="1800" i="1" dirty="0" err="1">
                <a:latin typeface="Arial"/>
                <a:cs typeface="Arial"/>
              </a:rPr>
              <a:t>Oc</a:t>
            </a:r>
            <a:r>
              <a:rPr lang="en-US" sz="1800" i="1" dirty="0">
                <a:latin typeface="Arial"/>
                <a:cs typeface="Arial"/>
              </a:rPr>
              <a:t> Drill </a:t>
            </a:r>
            <a:r>
              <a:rPr lang="en-US" sz="1800" i="1" dirty="0" err="1">
                <a:latin typeface="Arial"/>
                <a:cs typeface="Arial"/>
              </a:rPr>
              <a:t>Prog</a:t>
            </a:r>
            <a:r>
              <a:rPr lang="en-US" sz="1800" i="1" dirty="0">
                <a:latin typeface="Arial"/>
                <a:cs typeface="Arial"/>
              </a:rPr>
              <a:t> v196, 2001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4888CA0-7302-D4CC-9F10-EEECA6A53CBB}"/>
              </a:ext>
            </a:extLst>
          </p:cNvPr>
          <p:cNvSpPr txBox="1"/>
          <p:nvPr/>
        </p:nvSpPr>
        <p:spPr>
          <a:xfrm>
            <a:off x="3349773" y="4775200"/>
            <a:ext cx="2045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2000" dirty="0">
                <a:latin typeface="Arial"/>
                <a:cs typeface="Arial"/>
              </a:rPr>
              <a:t>TNPH = neutron</a:t>
            </a:r>
          </a:p>
          <a:p>
            <a:pPr algn="l"/>
            <a:r>
              <a:rPr lang="en-US" sz="2000" dirty="0">
                <a:latin typeface="Arial"/>
                <a:cs typeface="Arial"/>
              </a:rPr>
              <a:t>RHOB = </a:t>
            </a:r>
            <a:r>
              <a:rPr lang="en-US" sz="2000" i="1" dirty="0">
                <a:latin typeface="Symbol" charset="2"/>
                <a:cs typeface="Symbol" charset="2"/>
              </a:rPr>
              <a:t>g–g</a:t>
            </a:r>
          </a:p>
        </p:txBody>
      </p:sp>
    </p:spTree>
    <p:extLst>
      <p:ext uri="{BB962C8B-B14F-4D97-AF65-F5344CB8AC3E}">
        <p14:creationId xmlns:p14="http://schemas.microsoft.com/office/powerpoint/2010/main" val="329603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CEC77-BE5B-5CC6-9D9F-7D3D68D92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32" y="100012"/>
            <a:ext cx="3363913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FBBF8A4E-1E26-E848-09A6-6BCA22B0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32" y="330200"/>
            <a:ext cx="5029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i="1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Sonic Log</a:t>
            </a:r>
            <a:r>
              <a:rPr lang="en-US" sz="2400" dirty="0">
                <a:solidFill>
                  <a:srgbClr val="FF03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Measures acoustic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-wave) travel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times at very high frequencies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Array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sonde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like the one shown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here can measure mud velocity,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-wave and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Stoneley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wave (like a surface Rayleigh wave: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interference pattern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near a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free surface). In combination can 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give both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400" i="1" dirty="0" err="1">
                <a:latin typeface="Times New Roman" charset="0"/>
                <a:ea typeface="ＭＳ Ｐゴシック" charset="0"/>
                <a:cs typeface="ＭＳ Ｐゴシック" charset="0"/>
              </a:rPr>
              <a:t>v</a:t>
            </a:r>
            <a:r>
              <a:rPr lang="en-US" sz="2400" i="1" baseline="-25000" dirty="0" err="1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velocities.</a:t>
            </a:r>
          </a:p>
          <a:p>
            <a:pPr algn="l" eaLnBrk="0" hangingPunct="0"/>
            <a:endParaRPr lang="en-US" sz="12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Used to measure velocities for well-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correlation with seismic (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synthetic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seismograms</a:t>
            </a:r>
            <a:r>
              <a:rPr lang="ja-JP" alt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) and for porosity </a:t>
            </a:r>
            <a:r>
              <a:rPr lang="en-US" sz="2400" i="1" dirty="0"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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Empirically,</a:t>
            </a:r>
            <a:endParaRPr lang="en-US" sz="2400" i="1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CF32F14-F8B7-25FC-E43C-E82FA336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495" y="6391275"/>
            <a:ext cx="31067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1800" i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Example: Array Sonic Sonde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19660C-17A6-1C76-D456-31F6AD5D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32" y="5891212"/>
            <a:ext cx="1447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BE1A41A9-8175-7A12-E032-E47C1E9DD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432" y="5557658"/>
            <a:ext cx="31357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(Here, rock </a:t>
            </a:r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m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atrix </a:t>
            </a:r>
            <a:r>
              <a:rPr lang="en-US" sz="2400" dirty="0" err="1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</a:rPr>
              <a:t>D</a:t>
            </a:r>
            <a:r>
              <a:rPr lang="en-US" sz="2400" i="1" dirty="0" err="1">
                <a:latin typeface="Times New Roman"/>
                <a:ea typeface="ＭＳ Ｐゴシック" charset="0"/>
                <a:cs typeface="Times New Roman"/>
              </a:rPr>
              <a:t>t</a:t>
            </a:r>
            <a:r>
              <a:rPr lang="en-US" sz="2400" i="1" baseline="-25000" dirty="0" err="1">
                <a:latin typeface="Times New Roman"/>
                <a:ea typeface="ＭＳ Ｐゴシック" charset="0"/>
                <a:cs typeface="Times New Roman"/>
              </a:rPr>
              <a:t>m</a:t>
            </a:r>
            <a:endParaRPr lang="en-US" sz="2400" dirty="0">
              <a:solidFill>
                <a:srgbClr val="333399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0" hangingPunct="0"/>
            <a:r>
              <a:rPr lang="en-US" dirty="0">
                <a:solidFill>
                  <a:srgbClr val="333399"/>
                </a:solidFill>
                <a:cs typeface="ＭＳ Ｐゴシック" charset="0"/>
              </a:rPr>
              <a:t>is derived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from lab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measurement)</a:t>
            </a:r>
          </a:p>
        </p:txBody>
      </p:sp>
    </p:spTree>
    <p:extLst>
      <p:ext uri="{BB962C8B-B14F-4D97-AF65-F5344CB8AC3E}">
        <p14:creationId xmlns:p14="http://schemas.microsoft.com/office/powerpoint/2010/main" val="413129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78B2AF35-2D0C-E167-4127-843356F9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551" y="259140"/>
            <a:ext cx="860684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Typical applications of well-logging involve a combination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simple physics and empirical observations (e.g., 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crossplots</a:t>
            </a:r>
            <a:r>
              <a:rPr lang="ja-JP" altLang="en-US" sz="240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to sort out contributions from lithology, porosity, &amp; pore fluids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in the formation… Now done with automated software.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258F8-F03B-6F3D-1309-C775A763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7701" r="5582" b="5313"/>
          <a:stretch>
            <a:fillRect/>
          </a:stretch>
        </p:blipFill>
        <p:spPr bwMode="auto">
          <a:xfrm>
            <a:off x="2769279" y="1828800"/>
            <a:ext cx="6609036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C56BF8-4D73-A498-3CAF-DA63309EE2D8}"/>
              </a:ext>
            </a:extLst>
          </p:cNvPr>
          <p:cNvSpPr txBox="1"/>
          <p:nvPr/>
        </p:nvSpPr>
        <p:spPr>
          <a:xfrm rot="16200000">
            <a:off x="1812125" y="347983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 log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60B85-DAF4-1B8F-9813-A53B8D9AE4D2}"/>
              </a:ext>
            </a:extLst>
          </p:cNvPr>
          <p:cNvSpPr txBox="1"/>
          <p:nvPr/>
        </p:nvSpPr>
        <p:spPr>
          <a:xfrm>
            <a:off x="5206180" y="6122015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 log</a:t>
            </a:r>
          </a:p>
        </p:txBody>
      </p:sp>
    </p:spTree>
    <p:extLst>
      <p:ext uri="{BB962C8B-B14F-4D97-AF65-F5344CB8AC3E}">
        <p14:creationId xmlns:p14="http://schemas.microsoft.com/office/powerpoint/2010/main" val="121197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2C54FE1-7EA3-27E3-19D8-AB06B4DB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033" y="4855875"/>
            <a:ext cx="90524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Worth noting that much of the characterization of </a:t>
            </a:r>
            <a:r>
              <a:rPr lang="en-US" sz="2400" dirty="0" err="1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wireline</a:t>
            </a:r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 log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response was done decades ago, using a limited range of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formation environments… Today’s drilling targets are sometimes</a:t>
            </a:r>
          </a:p>
          <a:p>
            <a:pPr algn="l" eaLnBrk="0" hangingPunct="0"/>
            <a:r>
              <a:rPr lang="en-US" sz="2400" dirty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more challenging, and may require a new look at petrophysics!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CD12B-768D-E0F5-C031-5C7612B5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9703" r="9269" b="3993"/>
          <a:stretch>
            <a:fillRect/>
          </a:stretch>
        </p:blipFill>
        <p:spPr bwMode="auto">
          <a:xfrm>
            <a:off x="2651760" y="497205"/>
            <a:ext cx="6412230" cy="43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17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64394</TotalTime>
  <Words>962</Words>
  <Application>Microsoft Macintosh PowerPoint</Application>
  <PresentationFormat>Widescreen</PresentationFormat>
  <Paragraphs>191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74</cp:revision>
  <cp:lastPrinted>2022-01-10T14:45:35Z</cp:lastPrinted>
  <dcterms:created xsi:type="dcterms:W3CDTF">2022-01-10T14:15:51Z</dcterms:created>
  <dcterms:modified xsi:type="dcterms:W3CDTF">2026-04-20T19:03:59Z</dcterms:modified>
</cp:coreProperties>
</file>