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60" r:id="rId3"/>
    <p:sldId id="361" r:id="rId4"/>
    <p:sldId id="351" r:id="rId5"/>
    <p:sldId id="352" r:id="rId6"/>
    <p:sldId id="353" r:id="rId7"/>
    <p:sldId id="293" r:id="rId8"/>
    <p:sldId id="354" r:id="rId9"/>
    <p:sldId id="291" r:id="rId10"/>
    <p:sldId id="284" r:id="rId11"/>
    <p:sldId id="275" r:id="rId12"/>
    <p:sldId id="288" r:id="rId13"/>
    <p:sldId id="362" r:id="rId14"/>
    <p:sldId id="298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491"/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Feb 2026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F9AA9D39-AAC7-BDA1-64D9-2CFF055A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7138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Mon 23 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200-253 (§4.4-4.7)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461C683D-518B-9276-FC5D-C2DD90B81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795" y="2182475"/>
            <a:ext cx="880241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resolution, w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 strive to get high frequencies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0039AC"/>
                </a:solidFill>
              </a:rPr>
              <a:t>Geophones with natural frequency 100 Hz;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filter</a:t>
            </a:r>
            <a:r>
              <a:rPr lang="en-US" dirty="0">
                <a:solidFill>
                  <a:srgbClr val="0039AC"/>
                </a:solidFill>
              </a:rPr>
              <a:t> out low-</a:t>
            </a:r>
            <a:r>
              <a:rPr lang="en-US" i="1" dirty="0">
                <a:latin typeface="Times New Roman" charset="0"/>
              </a:rPr>
              <a:t>f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latin typeface="Times New Roman" charset="0"/>
                <a:sym typeface="Symbol" charset="0"/>
              </a:rPr>
              <a:t></a:t>
            </a:r>
            <a:r>
              <a:rPr lang="en-US" dirty="0">
                <a:solidFill>
                  <a:srgbClr val="0039AC"/>
                </a:solidFill>
              </a:rPr>
              <a:t> High sample rate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aliasing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High frequency source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Because of attenuation, resolution is generally better</a:t>
            </a:r>
          </a:p>
          <a:p>
            <a:r>
              <a:rPr lang="en-US" dirty="0">
                <a:solidFill>
                  <a:srgbClr val="0039AC"/>
                </a:solidFill>
              </a:rPr>
              <a:t>   for shallow imaging; gets poorer with increasing depth</a:t>
            </a: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843546-9B31-FC4C-8A94-BD2FFA965C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1" y="2498725"/>
            <a:ext cx="736758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80E84-6024-DD48-B501-D3C519B033A5}"/>
              </a:ext>
            </a:extLst>
          </p:cNvPr>
          <p:cNvSpPr>
            <a:spLocks/>
          </p:cNvSpPr>
          <p:nvPr/>
        </p:nvSpPr>
        <p:spPr bwMode="auto">
          <a:xfrm>
            <a:off x="3406688" y="577850"/>
            <a:ext cx="45023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</a:t>
            </a:r>
            <a:b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</a:br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Interpretation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28607B61-C4C1-9F49-87E2-04C89AC188C8}"/>
              </a:ext>
            </a:extLst>
          </p:cNvPr>
          <p:cNvSpPr txBox="1">
            <a:spLocks/>
          </p:cNvSpPr>
          <p:nvPr/>
        </p:nvSpPr>
        <p:spPr bwMode="auto">
          <a:xfrm>
            <a:off x="7279481" y="349250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</p:spTree>
    <p:extLst>
      <p:ext uri="{BB962C8B-B14F-4D97-AF65-F5344CB8AC3E}">
        <p14:creationId xmlns:p14="http://schemas.microsoft.com/office/powerpoint/2010/main" val="193945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0F4771E-13E4-EC43-B9EC-5B567BE6FE0F}"/>
              </a:ext>
            </a:extLst>
          </p:cNvPr>
          <p:cNvSpPr txBox="1">
            <a:spLocks/>
          </p:cNvSpPr>
          <p:nvPr/>
        </p:nvSpPr>
        <p:spPr bwMode="auto">
          <a:xfrm>
            <a:off x="7740650" y="250825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6B3009-7E22-CF42-A563-E05449E12A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16087" y="2994025"/>
            <a:ext cx="8637588" cy="3613150"/>
            <a:chOff x="1063" y="2385"/>
            <a:chExt cx="3285" cy="13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56D7A0-0160-D04C-95D8-2E1AEF1B2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30"/>
              <a:ext cx="293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A39E83-E387-1341-B7CC-8D0FF19B9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430"/>
              <a:ext cx="2930" cy="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903E07-0E92-7043-B64E-C22040812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18EA91-F445-7B4D-85A1-92269FE46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83AB77-2A2B-6342-9D11-7457AD649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2385"/>
              <a:ext cx="3285" cy="1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98866A-8C4F-6949-A506-CDE863FC45BA}"/>
              </a:ext>
            </a:extLst>
          </p:cNvPr>
          <p:cNvSpPr>
            <a:spLocks/>
          </p:cNvSpPr>
          <p:nvPr/>
        </p:nvSpPr>
        <p:spPr bwMode="auto">
          <a:xfrm>
            <a:off x="3943350" y="484188"/>
            <a:ext cx="4219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3407E-76F3-4B4E-9EA3-F97AD08E2EA2}"/>
              </a:ext>
            </a:extLst>
          </p:cNvPr>
          <p:cNvSpPr>
            <a:spLocks/>
          </p:cNvSpPr>
          <p:nvPr/>
        </p:nvSpPr>
        <p:spPr bwMode="auto">
          <a:xfrm>
            <a:off x="1662112" y="1524000"/>
            <a:ext cx="8743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Usually </a:t>
            </a:r>
            <a:r>
              <a:rPr lang="en-US" sz="2000" i="1" dirty="0">
                <a:solidFill>
                  <a:srgbClr val="FF0000"/>
                </a:solidFill>
                <a:latin typeface="Arial Black" charset="0"/>
                <a:cs typeface="Times New Roman" charset="0"/>
              </a:rPr>
              <a:t>active source</a:t>
            </a:r>
            <a:r>
              <a:rPr lang="en-US" sz="2000" dirty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(explosions, as distinct from natural sources)</a:t>
            </a:r>
          </a:p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Industry seismic images the upper 0-8 km of the crust </a:t>
            </a:r>
          </a:p>
          <a:p>
            <a:pPr>
              <a:spcBef>
                <a:spcPts val="913"/>
              </a:spcBef>
            </a:pPr>
            <a:r>
              <a:rPr lang="en-US" sz="2000" dirty="0">
                <a:solidFill>
                  <a:srgbClr val="0039AC"/>
                </a:solidFill>
                <a:cs typeface="Times New Roman" charset="0"/>
              </a:rPr>
              <a:t>• Deep seismic images the entire crust and the uppermost part of the mantle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0BE32C1-D14C-DF47-998A-45FCC19B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7" y="3921125"/>
            <a:ext cx="1438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Airgun source</a:t>
            </a:r>
          </a:p>
          <a:p>
            <a:r>
              <a:rPr lang="en-US" sz="1600"/>
              <a:t>array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B04F398D-5D9F-DA41-822F-521413C9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2" y="4202113"/>
            <a:ext cx="1811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Hydrophone array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6825C0F-D30E-064D-9C35-DBBD7BCC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2" y="29178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/>
              <a:t>Buoy</a:t>
            </a:r>
          </a:p>
        </p:txBody>
      </p:sp>
    </p:spTree>
    <p:extLst>
      <p:ext uri="{BB962C8B-B14F-4D97-AF65-F5344CB8AC3E}">
        <p14:creationId xmlns:p14="http://schemas.microsoft.com/office/powerpoint/2010/main" val="162058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Box 3">
            <a:extLst>
              <a:ext uri="{FF2B5EF4-FFF2-40B4-BE49-F238E27FC236}">
                <a16:creationId xmlns:a16="http://schemas.microsoft.com/office/drawing/2014/main" id="{FCBFC790-09B4-084D-AE32-D83E48E42997}"/>
              </a:ext>
            </a:extLst>
          </p:cNvPr>
          <p:cNvSpPr txBox="1">
            <a:spLocks/>
          </p:cNvSpPr>
          <p:nvPr/>
        </p:nvSpPr>
        <p:spPr bwMode="auto">
          <a:xfrm>
            <a:off x="7238206" y="65881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F0DEABE-C1C0-7F49-B1BE-333BD85EC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8" y="1097756"/>
            <a:ext cx="344963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8A1A43BA-84BE-7F49-BAD7-816C5080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56" y="1243806"/>
            <a:ext cx="274320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59AC9400-4A2A-BF48-95A5-503143ABE761}"/>
              </a:ext>
            </a:extLst>
          </p:cNvPr>
          <p:cNvSpPr>
            <a:spLocks/>
          </p:cNvSpPr>
          <p:nvPr/>
        </p:nvSpPr>
        <p:spPr bwMode="auto">
          <a:xfrm>
            <a:off x="3453606" y="223044"/>
            <a:ext cx="4219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Seismic Data</a:t>
            </a:r>
          </a:p>
        </p:txBody>
      </p:sp>
    </p:spTree>
    <p:extLst>
      <p:ext uri="{BB962C8B-B14F-4D97-AF65-F5344CB8AC3E}">
        <p14:creationId xmlns:p14="http://schemas.microsoft.com/office/powerpoint/2010/main" val="58223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3">
            <a:extLst>
              <a:ext uri="{FF2B5EF4-FFF2-40B4-BE49-F238E27FC236}">
                <a16:creationId xmlns:a16="http://schemas.microsoft.com/office/drawing/2014/main" id="{99324E64-1E9F-3D43-AB5F-676ADD0CD8A0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1800" i="1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D9E1EEE-A95C-2540-A25C-1A1289F4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69" y="3102768"/>
            <a:ext cx="89249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CA90604F-03D1-2441-B823-4ADC2A858314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FFE40F-2A17-3F43-8E1C-FD8DFF7F087C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836073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2D lines are long profiles that are processed independently</a:t>
            </a:r>
          </a:p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Generally collected now for regional reconnaissance studies</a:t>
            </a:r>
          </a:p>
          <a:p>
            <a:pPr>
              <a:spcBef>
                <a:spcPts val="913"/>
              </a:spcBef>
            </a:pPr>
            <a:r>
              <a:rPr lang="en-US">
                <a:solidFill>
                  <a:srgbClr val="0039AC"/>
                </a:solidFill>
                <a:cs typeface="Times New Roman" charset="0"/>
              </a:rPr>
              <a:t>• Covers large areas and gives an overall picture of the geology</a:t>
            </a:r>
          </a:p>
        </p:txBody>
      </p:sp>
    </p:spTree>
    <p:extLst>
      <p:ext uri="{BB962C8B-B14F-4D97-AF65-F5344CB8AC3E}">
        <p14:creationId xmlns:p14="http://schemas.microsoft.com/office/powerpoint/2010/main" val="87807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0371E76-3436-0D4F-BF70-ED42A324E0B1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B0098-E26D-EA44-AEA9-B5DBCEBAC1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869" y="3102768"/>
            <a:ext cx="8924925" cy="3624263"/>
            <a:chOff x="366" y="2025"/>
            <a:chExt cx="5241" cy="21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88E851-33DE-D14A-930E-EE9471EB9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025"/>
              <a:ext cx="5241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6996AC-3DCE-7249-B498-9801AF456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" y="2215"/>
              <a:ext cx="5074" cy="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8D2058F-B2B1-934E-93E4-761CEE12EEF8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F37AF-0284-6345-8922-990244E27A2E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698215" cy="9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Interpretation may rely on regional outcrops or an exploration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   well to infer major formation boundaries/units</a:t>
            </a:r>
          </a:p>
        </p:txBody>
      </p:sp>
    </p:spTree>
    <p:extLst>
      <p:ext uri="{BB962C8B-B14F-4D97-AF65-F5344CB8AC3E}">
        <p14:creationId xmlns:p14="http://schemas.microsoft.com/office/powerpoint/2010/main" val="269791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0F1099A-810C-774A-B0F3-3A45BCACDB07}"/>
              </a:ext>
            </a:extLst>
          </p:cNvPr>
          <p:cNvSpPr txBox="1">
            <a:spLocks/>
          </p:cNvSpPr>
          <p:nvPr/>
        </p:nvSpPr>
        <p:spPr bwMode="auto">
          <a:xfrm>
            <a:off x="7785894" y="130968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9EFB14-B872-2C4B-AF09-27AAB91D13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869" y="3102768"/>
            <a:ext cx="8924925" cy="3624263"/>
            <a:chOff x="366" y="2025"/>
            <a:chExt cx="5241" cy="21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49ADA-A797-1443-870A-B072EAAD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025"/>
              <a:ext cx="5241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3F800A-E993-6042-8E50-2BED4B207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2211"/>
              <a:ext cx="5104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5D9E6CB-6A46-DA45-B476-2DA30E648E98}"/>
              </a:ext>
            </a:extLst>
          </p:cNvPr>
          <p:cNvSpPr>
            <a:spLocks/>
          </p:cNvSpPr>
          <p:nvPr/>
        </p:nvSpPr>
        <p:spPr bwMode="auto">
          <a:xfrm>
            <a:off x="3474244" y="440531"/>
            <a:ext cx="5213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0039AC"/>
                </a:solidFill>
                <a:latin typeface="Arial Black" charset="0"/>
                <a:ea typeface="Osaka" charset="0"/>
                <a:cs typeface="Osaka" charset="0"/>
              </a:rPr>
              <a:t>2D Seismic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F8E3A-197D-BF4B-B5D6-1B76E1791393}"/>
              </a:ext>
            </a:extLst>
          </p:cNvPr>
          <p:cNvSpPr>
            <a:spLocks/>
          </p:cNvSpPr>
          <p:nvPr/>
        </p:nvSpPr>
        <p:spPr bwMode="auto">
          <a:xfrm>
            <a:off x="1707356" y="1426368"/>
            <a:ext cx="8698215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Interpretation may rely on regional outcrops or an exploration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   well to infer major formation boundaries/units</a:t>
            </a:r>
          </a:p>
          <a:p>
            <a:pPr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But, 3D structure will also be present as “artefacts”!</a:t>
            </a:r>
          </a:p>
        </p:txBody>
      </p:sp>
    </p:spTree>
    <p:extLst>
      <p:ext uri="{BB962C8B-B14F-4D97-AF65-F5344CB8AC3E}">
        <p14:creationId xmlns:p14="http://schemas.microsoft.com/office/powerpoint/2010/main" val="3509070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F43904BF-AA14-4F47-B1BB-99D626ABF08A}"/>
              </a:ext>
            </a:extLst>
          </p:cNvPr>
          <p:cNvSpPr txBox="1">
            <a:spLocks/>
          </p:cNvSpPr>
          <p:nvPr/>
        </p:nvSpPr>
        <p:spPr bwMode="auto">
          <a:xfrm>
            <a:off x="7801769" y="220662"/>
            <a:ext cx="278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1800" i="1" dirty="0">
                <a:solidFill>
                  <a:srgbClr val="0039AC"/>
                </a:solidFill>
                <a:latin typeface="Arial Black" charset="0"/>
                <a:ea typeface="ヒラギノ角ゴ ProN W3" charset="0"/>
                <a:cs typeface="ヒラギノ角ゴ ProN W3" charset="0"/>
              </a:rPr>
              <a:t>Haakon Fossen 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DA92B-8B56-634F-AA66-B1889DE8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94" y="2330450"/>
            <a:ext cx="83407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913EC-61C0-5D42-9B4F-17225956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18" y="3913187"/>
            <a:ext cx="91995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4E1210-57C4-4B4E-98C7-0A0C2079E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294" y="682625"/>
            <a:ext cx="70594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sz="4400">
                <a:solidFill>
                  <a:srgbClr val="0039AC"/>
                </a:solidFill>
                <a:latin typeface="Arial Black" charset="0"/>
              </a:rPr>
              <a:t>Deep seismic profiling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F11AB-FD50-804A-96D0-A8420A79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518" y="1635125"/>
            <a:ext cx="52549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spcBef>
                <a:spcPts val="913"/>
              </a:spcBef>
            </a:pPr>
            <a:r>
              <a:rPr lang="en-US" dirty="0">
                <a:solidFill>
                  <a:srgbClr val="0039AC"/>
                </a:solidFill>
                <a:cs typeface="Times New Roman" charset="0"/>
              </a:rPr>
              <a:t>• Imaging depth ranges from 0-50 km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ACCF2A0-33D7-D841-AAD3-5E155DEF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144" y="5449887"/>
            <a:ext cx="79383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>
                <a:solidFill>
                  <a:srgbClr val="0039AC"/>
                </a:solidFill>
              </a:rPr>
              <a:t>Strongest &amp; most continuous impedance contrasts below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</a:rPr>
              <a:t>    sedimentary cover are lithologic changes ~mid-crust</a:t>
            </a:r>
          </a:p>
          <a:p>
            <a:pPr eaLnBrk="1" hangingPunct="1"/>
            <a:r>
              <a:rPr lang="en-US">
                <a:solidFill>
                  <a:srgbClr val="0039AC"/>
                </a:solidFill>
              </a:rPr>
              <a:t>    and at the Moho</a:t>
            </a:r>
          </a:p>
        </p:txBody>
      </p:sp>
    </p:spTree>
    <p:extLst>
      <p:ext uri="{BB962C8B-B14F-4D97-AF65-F5344CB8AC3E}">
        <p14:creationId xmlns:p14="http://schemas.microsoft.com/office/powerpoint/2010/main" val="163207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7AF61495-544B-1ECA-B23B-1AEA9803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928" y="1711925"/>
            <a:ext cx="849014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Data Processing</a:t>
            </a:r>
          </a:p>
          <a:p>
            <a:endParaRPr lang="en-US" sz="600" i="1" dirty="0">
              <a:solidFill>
                <a:srgbClr val="0039AC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Processing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Static Correction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 elevation,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weathered (or soil) layer velocity &amp; thickness: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OR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  shift all traces to enforce a head wave slope </a:t>
            </a:r>
            <a:r>
              <a:rPr lang="en-US" dirty="0">
                <a:latin typeface="Times New Roman" charset="0"/>
              </a:rPr>
              <a:t>1/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aseline="-25000" dirty="0">
                <a:latin typeface="Times New Roman" charset="0"/>
              </a:rPr>
              <a:t>1</a:t>
            </a:r>
          </a:p>
          <a:p>
            <a:endParaRPr lang="en-US" sz="600" dirty="0">
              <a:latin typeface="Times New Roman" charset="0"/>
            </a:endParaRP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Step II</a:t>
            </a:r>
            <a:r>
              <a:rPr lang="en-US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Dynamic Correction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Normal Move-out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using </a:t>
            </a:r>
            <a:r>
              <a:rPr lang="en-US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velocity analysis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optimize stacking velocities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every possible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source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automate by maximizing stack amplitude or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  cross-correlation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DC214-98FC-9083-14C7-1B65351C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44" y="2964029"/>
            <a:ext cx="4684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F7EEC12F-8898-FB74-18E5-BA3B98CD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9948"/>
            <a:ext cx="877676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Reflection Data Processing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Step III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Stacking (Common Midpoint Gathers)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Sum all NMO-corrected traces that have a common midpoint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for the source-receiver pair, and position that trace at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the midpoint location on the image…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However,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dipping layers will be out of place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Results e.g. in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bow-ties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Step IV</a:t>
            </a:r>
            <a:r>
              <a:rPr lang="en-US" dirty="0">
                <a:solidFill>
                  <a:srgbClr val="0039AC"/>
                </a:solidFill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Time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Migration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rotates reflection energy to its</a:t>
            </a:r>
          </a:p>
          <a:p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ja-JP" altLang="en-US" dirty="0">
                <a:solidFill>
                  <a:srgbClr val="0039AC"/>
                </a:solidFill>
              </a:rPr>
              <a:t>“</a:t>
            </a:r>
            <a:r>
              <a:rPr lang="en-US" dirty="0">
                <a:solidFill>
                  <a:srgbClr val="0039AC"/>
                </a:solidFill>
              </a:rPr>
              <a:t>true</a:t>
            </a:r>
            <a:r>
              <a:rPr lang="ja-JP" altLang="en-US" dirty="0">
                <a:solidFill>
                  <a:srgbClr val="0039AC"/>
                </a:solidFill>
              </a:rPr>
              <a:t>”</a:t>
            </a:r>
            <a:r>
              <a:rPr lang="en-US" altLang="ja-JP" dirty="0">
                <a:solidFill>
                  <a:srgbClr val="0039AC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location on a two-way travel-time image. Use multiple </a:t>
            </a:r>
          </a:p>
          <a:p>
            <a:r>
              <a:rPr lang="en-US" dirty="0">
                <a:solidFill>
                  <a:srgbClr val="0039AC"/>
                </a:solidFill>
              </a:rPr>
              <a:t>    source-receiver midpoints to determine where in 2wtt energy</a:t>
            </a:r>
          </a:p>
          <a:p>
            <a:r>
              <a:rPr lang="en-US" dirty="0">
                <a:solidFill>
                  <a:srgbClr val="0039AC"/>
                </a:solidFill>
              </a:rPr>
              <a:t>    must derive to get a continuous surface! For a dipping layer</a:t>
            </a:r>
          </a:p>
          <a:p>
            <a:r>
              <a:rPr lang="en-US" dirty="0">
                <a:solidFill>
                  <a:srgbClr val="0039AC"/>
                </a:solidFill>
              </a:rPr>
              <a:t>    and neighboring traces with different</a:t>
            </a:r>
          </a:p>
          <a:p>
            <a:r>
              <a:rPr lang="en-US" dirty="0">
                <a:solidFill>
                  <a:srgbClr val="0039AC"/>
                </a:solidFill>
              </a:rPr>
              <a:t>    intercepts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39AC"/>
                </a:solidFill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39AC"/>
                </a:solidFill>
              </a:rPr>
              <a:t> separated by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73D5C-D7B2-AE4D-F1FB-17AFC62E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805" y="5043636"/>
            <a:ext cx="27781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4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EF84217E-BF73-854D-B882-3D83D94D4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82" y="243513"/>
            <a:ext cx="85699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Other processing steps may include: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Amplitude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Small changes in impedance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contrast can change amplitudes significantly, making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reflections visually hard to follow. Some software will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normalize a reflection on one trace to that on the next.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Frequency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Filter to remove unwanted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low-frequency info (e.g. ground roll) digitally after the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fact instead of a priori (so information is preserved if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needed!)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Transmission adjustments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 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Inverse filtering</a:t>
            </a:r>
            <a:r>
              <a:rPr lang="ja-JP" altLang="en-US" dirty="0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upweight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desired higher frequency (higher resolution)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info that is attenuated more by the Earth medium; also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  filtering to remove effects of multiples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Conversion of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time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to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depth section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, and 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depth migration</a:t>
            </a:r>
          </a:p>
        </p:txBody>
      </p:sp>
    </p:spTree>
    <p:extLst>
      <p:ext uri="{BB962C8B-B14F-4D97-AF65-F5344CB8AC3E}">
        <p14:creationId xmlns:p14="http://schemas.microsoft.com/office/powerpoint/2010/main" val="99038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57010C-05EA-A44C-AA8A-EC2DBDA0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8912"/>
            <a:ext cx="8382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C3589D-31A5-2C4C-8D89-D5874F94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65512"/>
            <a:ext cx="83820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D6452462-A69F-A84D-A844-9E9384EE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"/>
            <a:ext cx="51516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Time Migrated seismic image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600E10A3-308E-0A44-9547-495BC881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71900"/>
            <a:ext cx="5303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Depth Migrated seismic image</a:t>
            </a:r>
          </a:p>
        </p:txBody>
      </p:sp>
    </p:spTree>
    <p:extLst>
      <p:ext uri="{BB962C8B-B14F-4D97-AF65-F5344CB8AC3E}">
        <p14:creationId xmlns:p14="http://schemas.microsoft.com/office/powerpoint/2010/main" val="141878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B6D832-2C96-4B41-B78F-0AAA68BF8F97}"/>
              </a:ext>
            </a:extLst>
          </p:cNvPr>
          <p:cNvSpPr txBox="1"/>
          <p:nvPr/>
        </p:nvSpPr>
        <p:spPr>
          <a:xfrm>
            <a:off x="2674230" y="1166843"/>
            <a:ext cx="68435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also that, once dip is known from initial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 and time is converted to depth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depth migration, a clearer image will result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processor goes back a few steps to create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shot gathers from groupings that create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from the same point in space (instead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simply using common midpoints)…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called </a:t>
            </a:r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Common Depth Point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(CDP)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gathers, making reflection processing an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process that repeats many of the steps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in some cases, several times)! </a:t>
            </a:r>
          </a:p>
        </p:txBody>
      </p:sp>
    </p:spTree>
    <p:extLst>
      <p:ext uri="{BB962C8B-B14F-4D97-AF65-F5344CB8AC3E}">
        <p14:creationId xmlns:p14="http://schemas.microsoft.com/office/powerpoint/2010/main" val="360746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75E88E-1764-A442-8E9C-3C95D8A8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092325"/>
            <a:ext cx="86995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C608961-6D44-9B42-ACBC-AC70CEE5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263525"/>
            <a:ext cx="85678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To convert 2WTT to depth, we need to know velocity… Recall</a:t>
            </a:r>
          </a:p>
          <a:p>
            <a:r>
              <a:rPr lang="en-US" dirty="0">
                <a:solidFill>
                  <a:srgbClr val="0039AC"/>
                </a:solidFill>
              </a:rPr>
              <a:t>we had to estimate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for NMO correction!</a:t>
            </a:r>
          </a:p>
          <a:p>
            <a:endParaRPr lang="en-US" sz="6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As you might expect, values for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tend to increase with</a:t>
            </a:r>
          </a:p>
          <a:p>
            <a:r>
              <a:rPr lang="en-US" dirty="0">
                <a:solidFill>
                  <a:srgbClr val="0039AC"/>
                </a:solidFill>
              </a:rPr>
              <a:t>increasing two-way travel-time…</a:t>
            </a:r>
          </a:p>
        </p:txBody>
      </p:sp>
    </p:spTree>
    <p:extLst>
      <p:ext uri="{BB962C8B-B14F-4D97-AF65-F5344CB8AC3E}">
        <p14:creationId xmlns:p14="http://schemas.microsoft.com/office/powerpoint/2010/main" val="368418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">
            <a:extLst>
              <a:ext uri="{FF2B5EF4-FFF2-40B4-BE49-F238E27FC236}">
                <a16:creationId xmlns:a16="http://schemas.microsoft.com/office/drawing/2014/main" id="{19833CE5-3A7A-D14D-931A-E9028953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606" y="342900"/>
            <a:ext cx="841768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Using the velocity analysis from NMO correction, it becomes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only a matter of book-keeping to calculate depth. Important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recognize however that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i="1" baseline="-25000" dirty="0">
                <a:latin typeface="Times New Roman" charset="0"/>
                <a:cs typeface="ＭＳ Ｐゴシック" charset="0"/>
              </a:rPr>
              <a:t>RMS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can vary laterally as well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as vertically, so need independent estimates for different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locations (e.g. different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gathers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used for NMO correction).</a:t>
            </a: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Without depth conversion, reflection energy under structures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diffused or disturbed; can get 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false structures</a:t>
            </a:r>
            <a:r>
              <a:rPr lang="ja-JP" altLang="en-US">
                <a:solidFill>
                  <a:srgbClr val="0039AC"/>
                </a:solidFill>
                <a:cs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such as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velocity pull-ups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&amp;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pull-downs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352259-7749-DFF7-3092-322EA4F7C556}"/>
              </a:ext>
            </a:extLst>
          </p:cNvPr>
          <p:cNvGrpSpPr/>
          <p:nvPr/>
        </p:nvGrpSpPr>
        <p:grpSpPr>
          <a:xfrm>
            <a:off x="2020093" y="3848100"/>
            <a:ext cx="8153400" cy="2667000"/>
            <a:chOff x="2020093" y="3848100"/>
            <a:chExt cx="8153400" cy="2667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FDBBAF-201F-434F-A336-3673EBCAE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093" y="3848100"/>
              <a:ext cx="8153400" cy="2667000"/>
            </a:xfrm>
            <a:prstGeom prst="rect">
              <a:avLst/>
            </a:prstGeom>
            <a:solidFill>
              <a:srgbClr val="FB949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7F36C7-B6ED-2543-AF76-BFE7B06E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093" y="5676900"/>
              <a:ext cx="8153400" cy="8382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AutoShape 7">
              <a:extLst>
                <a:ext uri="{FF2B5EF4-FFF2-40B4-BE49-F238E27FC236}">
                  <a16:creationId xmlns:a16="http://schemas.microsoft.com/office/drawing/2014/main" id="{9A917D3B-5116-3842-9D47-E43645D24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093" y="4152900"/>
              <a:ext cx="1273175" cy="273050"/>
            </a:xfrm>
            <a:prstGeom prst="roundRect">
              <a:avLst>
                <a:gd name="adj" fmla="val 16667"/>
              </a:avLst>
            </a:prstGeom>
            <a:solidFill>
              <a:srgbClr val="41A5D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37673E5B-9DE5-9448-B015-4275AE0A9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093" y="4121150"/>
              <a:ext cx="5349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eaLnBrk="0" hangingPunct="0"/>
              <a:r>
                <a:rPr lang="en-US" sz="1600" i="1">
                  <a:cs typeface="ＭＳ Ｐゴシック" charset="0"/>
                </a:rPr>
                <a:t>reef</a:t>
              </a: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902623A-09AA-4A4D-99A1-BB817A80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693" y="5414963"/>
              <a:ext cx="2243138" cy="260350"/>
            </a:xfrm>
            <a:custGeom>
              <a:avLst/>
              <a:gdLst>
                <a:gd name="T0" fmla="*/ 0 w 1413"/>
                <a:gd name="T1" fmla="*/ 153 h 164"/>
                <a:gd name="T2" fmla="*/ 200 w 1413"/>
                <a:gd name="T3" fmla="*/ 153 h 164"/>
                <a:gd name="T4" fmla="*/ 275 w 1413"/>
                <a:gd name="T5" fmla="*/ 84 h 164"/>
                <a:gd name="T6" fmla="*/ 338 w 1413"/>
                <a:gd name="T7" fmla="*/ 15 h 164"/>
                <a:gd name="T8" fmla="*/ 432 w 1413"/>
                <a:gd name="T9" fmla="*/ 9 h 164"/>
                <a:gd name="T10" fmla="*/ 950 w 1413"/>
                <a:gd name="T11" fmla="*/ 9 h 164"/>
                <a:gd name="T12" fmla="*/ 1094 w 1413"/>
                <a:gd name="T13" fmla="*/ 3 h 164"/>
                <a:gd name="T14" fmla="*/ 1138 w 1413"/>
                <a:gd name="T15" fmla="*/ 28 h 164"/>
                <a:gd name="T16" fmla="*/ 1182 w 1413"/>
                <a:gd name="T17" fmla="*/ 103 h 164"/>
                <a:gd name="T18" fmla="*/ 1250 w 1413"/>
                <a:gd name="T19" fmla="*/ 146 h 164"/>
                <a:gd name="T20" fmla="*/ 1413 w 1413"/>
                <a:gd name="T21" fmla="*/ 1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3" h="164">
                  <a:moveTo>
                    <a:pt x="0" y="153"/>
                  </a:moveTo>
                  <a:cubicBezTo>
                    <a:pt x="77" y="158"/>
                    <a:pt x="154" y="164"/>
                    <a:pt x="200" y="153"/>
                  </a:cubicBezTo>
                  <a:cubicBezTo>
                    <a:pt x="246" y="142"/>
                    <a:pt x="252" y="107"/>
                    <a:pt x="275" y="84"/>
                  </a:cubicBezTo>
                  <a:cubicBezTo>
                    <a:pt x="298" y="61"/>
                    <a:pt x="312" y="27"/>
                    <a:pt x="338" y="15"/>
                  </a:cubicBezTo>
                  <a:cubicBezTo>
                    <a:pt x="364" y="3"/>
                    <a:pt x="330" y="10"/>
                    <a:pt x="432" y="9"/>
                  </a:cubicBezTo>
                  <a:cubicBezTo>
                    <a:pt x="534" y="8"/>
                    <a:pt x="840" y="10"/>
                    <a:pt x="950" y="9"/>
                  </a:cubicBezTo>
                  <a:cubicBezTo>
                    <a:pt x="1060" y="8"/>
                    <a:pt x="1063" y="0"/>
                    <a:pt x="1094" y="3"/>
                  </a:cubicBezTo>
                  <a:cubicBezTo>
                    <a:pt x="1125" y="6"/>
                    <a:pt x="1123" y="11"/>
                    <a:pt x="1138" y="28"/>
                  </a:cubicBezTo>
                  <a:cubicBezTo>
                    <a:pt x="1153" y="45"/>
                    <a:pt x="1164" y="84"/>
                    <a:pt x="1182" y="103"/>
                  </a:cubicBezTo>
                  <a:cubicBezTo>
                    <a:pt x="1200" y="122"/>
                    <a:pt x="1212" y="137"/>
                    <a:pt x="1250" y="146"/>
                  </a:cubicBezTo>
                  <a:cubicBezTo>
                    <a:pt x="1288" y="155"/>
                    <a:pt x="1350" y="157"/>
                    <a:pt x="1413" y="159"/>
                  </a:cubicBez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131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8292D0FB-86FF-5B45-9E32-6DC6110F596A}"/>
              </a:ext>
            </a:extLst>
          </p:cNvPr>
          <p:cNvSpPr txBox="1"/>
          <p:nvPr/>
        </p:nvSpPr>
        <p:spPr>
          <a:xfrm>
            <a:off x="2736397" y="148277"/>
            <a:ext cx="671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HRDZ: “Hydrocarbon-related </a:t>
            </a:r>
            <a:r>
              <a:rPr lang="en-US" dirty="0" err="1">
                <a:solidFill>
                  <a:srgbClr val="0039AC"/>
                </a:solidFill>
              </a:rPr>
              <a:t>diagenetic</a:t>
            </a:r>
            <a:r>
              <a:rPr lang="en-US" dirty="0">
                <a:solidFill>
                  <a:srgbClr val="0039AC"/>
                </a:solidFill>
              </a:rPr>
              <a:t> zone”</a:t>
            </a:r>
            <a:r>
              <a:rPr lang="mr-IN" dirty="0">
                <a:solidFill>
                  <a:srgbClr val="0039AC"/>
                </a:solidFill>
              </a:rPr>
              <a:t>…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FA230-B3DB-E84B-B7D2-36BF8073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681676"/>
            <a:ext cx="8153400" cy="60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35942</TotalTime>
  <Words>842</Words>
  <Application>Microsoft Macintosh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42</cp:revision>
  <cp:lastPrinted>2022-01-10T14:45:35Z</cp:lastPrinted>
  <dcterms:created xsi:type="dcterms:W3CDTF">2022-01-10T14:15:51Z</dcterms:created>
  <dcterms:modified xsi:type="dcterms:W3CDTF">2026-02-20T22:44:44Z</dcterms:modified>
</cp:coreProperties>
</file>