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3" r:id="rId2"/>
    <p:sldId id="291" r:id="rId3"/>
    <p:sldId id="309" r:id="rId4"/>
    <p:sldId id="310" r:id="rId5"/>
    <p:sldId id="292" r:id="rId6"/>
    <p:sldId id="311" r:id="rId7"/>
    <p:sldId id="312" r:id="rId8"/>
    <p:sldId id="285" r:id="rId9"/>
    <p:sldId id="284" r:id="rId10"/>
    <p:sldId id="299" r:id="rId11"/>
    <p:sldId id="300" r:id="rId12"/>
    <p:sldId id="301" r:id="rId13"/>
    <p:sldId id="288" r:id="rId14"/>
    <p:sldId id="303" r:id="rId15"/>
    <p:sldId id="304" r:id="rId16"/>
    <p:sldId id="305" r:id="rId17"/>
    <p:sldId id="306" r:id="rId18"/>
    <p:sldId id="297" r:id="rId19"/>
    <p:sldId id="280" r:id="rId20"/>
    <p:sldId id="274" r:id="rId21"/>
    <p:sldId id="307" r:id="rId22"/>
    <p:sldId id="308" r:id="rId23"/>
    <p:sldId id="272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A3A3E0"/>
    <a:srgbClr val="FB9491"/>
    <a:srgbClr val="FFFFFF"/>
    <a:srgbClr val="001CFF"/>
    <a:srgbClr val="A6A6A6"/>
    <a:srgbClr val="0046CD"/>
    <a:srgbClr val="001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88"/>
    <p:restoredTop sz="97840"/>
  </p:normalViewPr>
  <p:slideViewPr>
    <p:cSldViewPr snapToGrid="0" snapToObjects="1">
      <p:cViewPr varScale="1">
        <p:scale>
          <a:sx n="118" d="100"/>
          <a:sy n="118" d="100"/>
        </p:scale>
        <p:origin x="20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5">
            <a:extLst>
              <a:ext uri="{FF2B5EF4-FFF2-40B4-BE49-F238E27FC236}">
                <a16:creationId xmlns:a16="http://schemas.microsoft.com/office/drawing/2014/main" id="{16E93722-763D-1D46-9546-23B15664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44484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200002D-1B4D-7B44-A839-6F39DD9EE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9143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Mar 2024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i="1" dirty="0">
                <a:solidFill>
                  <a:srgbClr val="FF0000"/>
                </a:solidFill>
                <a:latin typeface="Arial Black" charset="0"/>
              </a:rPr>
              <a:t>(Lab 5)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FE71C6B1-EEA3-3344-A8EC-271316267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540" y="2459504"/>
            <a:ext cx="520302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  <a:latin typeface="Arial Black" charset="0"/>
              </a:rPr>
              <a:t>(1)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Review lab 4...</a:t>
            </a:r>
          </a:p>
          <a:p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39AC"/>
                </a:solidFill>
                <a:latin typeface="Arial Black" charset="0"/>
              </a:rPr>
              <a:t>(2)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Lab 5 assignment (GPR)</a:t>
            </a:r>
          </a:p>
          <a:p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Due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one (1!) week from today,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27 March at 2:30 pm</a:t>
            </a: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8A4F549D-2D24-C4D2-8EBC-B91D317C4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39254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2008-2024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7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D4613-FF81-D144-BA8D-74FC4E4C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7" y="966788"/>
            <a:ext cx="6964363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4">
            <a:extLst>
              <a:ext uri="{FF2B5EF4-FFF2-40B4-BE49-F238E27FC236}">
                <a16:creationId xmlns:a16="http://schemas.microsoft.com/office/drawing/2014/main" id="{346888A2-BF9E-FF40-A5DF-C6DD34C6D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6850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3018B7CB-4C65-DC42-B97D-45BC9385F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5187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2C57F32-9156-964C-A78E-13FA53DC3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5212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928875CE-E3F8-4C4B-AC49-75C49AFCD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3550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256FFC9-3553-1D48-AA36-B0D9C3757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1887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C09896A0-E6C3-0A46-9994-195987A7A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2" y="97790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67EBD06B-9D53-B348-B187-B2B729FE0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5572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0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BB37D989-8DE1-454F-A98D-F52F3E6A2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3525" y="976313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9A5E5887-4C1A-E54D-BEC3-BC30B9E03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1862" y="976313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C68F4EA7-B4C1-A14A-BED1-4EB52688A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976313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9FF0E274-291E-0E41-90B1-7923BBF5C7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8537" y="976313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8D60119E-95D4-BB4A-9C0F-032183C11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6875" y="976313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449B2B75-91E2-B146-BB22-2271E9DD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7" y="557213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2000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4CF5A3F6-ECF9-AB4B-A634-D0FC69988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7" y="585788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4000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93184BB-FEDD-EA4A-9944-1389F679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662" y="585788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6000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5BB12BE3-EF9A-5D4A-912B-0CDAF0DFF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37" y="585788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8000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A2CAFE43-2E53-0C40-B159-00B1A047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937" y="585788"/>
            <a:ext cx="10422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10000</a:t>
            </a: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159265BC-D778-F54A-AF06-8B9FD18CD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100488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A54D654D-FE1D-4046-B265-20C5B2F30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184785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F1C5F905-CC68-0C4F-A18E-88FA6D527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269240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34088B12-6422-9E4B-86D7-7E1671DE7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353695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E3A7D78A-C756-F64A-B20C-35388F46E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438150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3E0CC6BC-D8BA-DF4F-B787-BEE3443AD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522605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68A529E-3214-3847-BDA7-7C85D0E10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142557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56AB8955-BCEA-D742-9915-2B338F3C3C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235426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937FEA65-A41E-7F47-B28A-5817A3276A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319881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7601A296-42B4-0445-8192-29C5E61BA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404336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9C63017E-3CAA-404F-BDA9-9940FF5E1B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488791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9A52641E-25AB-3440-8169-799433675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573405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245D124F-771D-FD43-A4B7-B273449E8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607218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19872C6A-208A-6244-BF18-A7DBE0CD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77628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0</a:t>
            </a:r>
          </a:p>
        </p:txBody>
      </p:sp>
      <p:sp>
        <p:nvSpPr>
          <p:cNvPr id="36" name="Text Box 35">
            <a:extLst>
              <a:ext uri="{FF2B5EF4-FFF2-40B4-BE49-F238E27FC236}">
                <a16:creationId xmlns:a16="http://schemas.microsoft.com/office/drawing/2014/main" id="{F17A3B66-72AE-1C4E-8AE6-DD77D954B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1624013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0.5</a:t>
            </a:r>
          </a:p>
        </p:txBody>
      </p:sp>
      <p:sp>
        <p:nvSpPr>
          <p:cNvPr id="37" name="Text Box 36">
            <a:extLst>
              <a:ext uri="{FF2B5EF4-FFF2-40B4-BE49-F238E27FC236}">
                <a16:creationId xmlns:a16="http://schemas.microsoft.com/office/drawing/2014/main" id="{914F4CB9-7EE1-2242-A46E-996510D95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2462213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1.0</a:t>
            </a:r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511A503E-2045-5541-84BF-F91EF0D20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30993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1.5</a:t>
            </a:r>
          </a:p>
        </p:txBody>
      </p:sp>
      <p:sp>
        <p:nvSpPr>
          <p:cNvPr id="39" name="Text Box 38">
            <a:extLst>
              <a:ext uri="{FF2B5EF4-FFF2-40B4-BE49-F238E27FC236}">
                <a16:creationId xmlns:a16="http://schemas.microsoft.com/office/drawing/2014/main" id="{21198ADA-5DC8-284E-89B7-93A7B5E8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414813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2.0</a:t>
            </a:r>
          </a:p>
        </p:txBody>
      </p:sp>
      <p:sp>
        <p:nvSpPr>
          <p:cNvPr id="40" name="Text Box 39">
            <a:extLst>
              <a:ext uri="{FF2B5EF4-FFF2-40B4-BE49-F238E27FC236}">
                <a16:creationId xmlns:a16="http://schemas.microsoft.com/office/drawing/2014/main" id="{55E4FBAA-96ED-0D40-8ACA-4E4B10F0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4995863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2.5</a:t>
            </a: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DEEAAECA-9E7A-D047-AEA9-4247C831B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84358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3.0</a:t>
            </a:r>
          </a:p>
        </p:txBody>
      </p:sp>
      <p:sp>
        <p:nvSpPr>
          <p:cNvPr id="42" name="Text Box 41">
            <a:extLst>
              <a:ext uri="{FF2B5EF4-FFF2-40B4-BE49-F238E27FC236}">
                <a16:creationId xmlns:a16="http://schemas.microsoft.com/office/drawing/2014/main" id="{0A4A0DAD-D71E-9240-93FD-CFE5BFDB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662" y="557213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(m)</a:t>
            </a:r>
          </a:p>
        </p:txBody>
      </p:sp>
      <p:sp>
        <p:nvSpPr>
          <p:cNvPr id="43" name="Text Box 42">
            <a:extLst>
              <a:ext uri="{FF2B5EF4-FFF2-40B4-BE49-F238E27FC236}">
                <a16:creationId xmlns:a16="http://schemas.microsoft.com/office/drawing/2014/main" id="{7E077092-E43A-924C-9E5D-39A487C3243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75580" y="3302795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(sec)</a:t>
            </a:r>
          </a:p>
        </p:txBody>
      </p:sp>
      <p:sp>
        <p:nvSpPr>
          <p:cNvPr id="44" name="Line 43">
            <a:extLst>
              <a:ext uri="{FF2B5EF4-FFF2-40B4-BE49-F238E27FC236}">
                <a16:creationId xmlns:a16="http://schemas.microsoft.com/office/drawing/2014/main" id="{13657453-354E-F446-8D3A-F8D9FE9A5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5487" y="973138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A39557A7-E414-1E42-823E-C1FDB2F10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973138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Line 45">
            <a:extLst>
              <a:ext uri="{FF2B5EF4-FFF2-40B4-BE49-F238E27FC236}">
                <a16:creationId xmlns:a16="http://schemas.microsoft.com/office/drawing/2014/main" id="{4D536535-5C88-0B48-B34D-98C06D663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162" y="973138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7" name="Line 46">
            <a:extLst>
              <a:ext uri="{FF2B5EF4-FFF2-40B4-BE49-F238E27FC236}">
                <a16:creationId xmlns:a16="http://schemas.microsoft.com/office/drawing/2014/main" id="{DD08266E-C7E8-3040-ABFA-A95E80896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2087" y="973138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8" name="Line 47">
            <a:extLst>
              <a:ext uri="{FF2B5EF4-FFF2-40B4-BE49-F238E27FC236}">
                <a16:creationId xmlns:a16="http://schemas.microsoft.com/office/drawing/2014/main" id="{DE049162-2D73-8844-98E8-34E50DACA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7150" y="97155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A0353FF4-09B4-994C-A22B-3A1B2095E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201612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0" name="Line 49">
            <a:extLst>
              <a:ext uri="{FF2B5EF4-FFF2-40B4-BE49-F238E27FC236}">
                <a16:creationId xmlns:a16="http://schemas.microsoft.com/office/drawing/2014/main" id="{A1C9F010-5B9F-924D-A5C2-2F6618723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286067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Line 50">
            <a:extLst>
              <a:ext uri="{FF2B5EF4-FFF2-40B4-BE49-F238E27FC236}">
                <a16:creationId xmlns:a16="http://schemas.microsoft.com/office/drawing/2014/main" id="{E4761462-FAD3-B54C-8298-9B81D6EC1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370522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Line 51">
            <a:extLst>
              <a:ext uri="{FF2B5EF4-FFF2-40B4-BE49-F238E27FC236}">
                <a16:creationId xmlns:a16="http://schemas.microsoft.com/office/drawing/2014/main" id="{D368D841-A96E-564F-9B83-4AEC71EB8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455136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Line 52">
            <a:extLst>
              <a:ext uri="{FF2B5EF4-FFF2-40B4-BE49-F238E27FC236}">
                <a16:creationId xmlns:a16="http://schemas.microsoft.com/office/drawing/2014/main" id="{B28D4425-4CB5-654E-929C-394023ABA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5395913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Line 53">
            <a:extLst>
              <a:ext uri="{FF2B5EF4-FFF2-40B4-BE49-F238E27FC236}">
                <a16:creationId xmlns:a16="http://schemas.microsoft.com/office/drawing/2014/main" id="{D711B148-3955-3248-AF1B-11E5C6D10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218440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5" name="Line 54">
            <a:extLst>
              <a:ext uri="{FF2B5EF4-FFF2-40B4-BE49-F238E27FC236}">
                <a16:creationId xmlns:a16="http://schemas.microsoft.com/office/drawing/2014/main" id="{50161E9E-9613-B341-A2E7-391487D9C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303053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Line 55">
            <a:extLst>
              <a:ext uri="{FF2B5EF4-FFF2-40B4-BE49-F238E27FC236}">
                <a16:creationId xmlns:a16="http://schemas.microsoft.com/office/drawing/2014/main" id="{257DC92A-8037-3D49-B718-8F28AF595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387508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F321074C-F7B2-234D-A9F2-45F0B2A76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471963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8" name="Line 57">
            <a:extLst>
              <a:ext uri="{FF2B5EF4-FFF2-40B4-BE49-F238E27FC236}">
                <a16:creationId xmlns:a16="http://schemas.microsoft.com/office/drawing/2014/main" id="{189A8A81-5B9B-FE4B-930A-2DB4BB463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556418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Line 58">
            <a:extLst>
              <a:ext uri="{FF2B5EF4-FFF2-40B4-BE49-F238E27FC236}">
                <a16:creationId xmlns:a16="http://schemas.microsoft.com/office/drawing/2014/main" id="{E2571224-FF11-D147-8871-07D6B53C7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252253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Line 59">
            <a:extLst>
              <a:ext uri="{FF2B5EF4-FFF2-40B4-BE49-F238E27FC236}">
                <a16:creationId xmlns:a16="http://schemas.microsoft.com/office/drawing/2014/main" id="{41153132-5EEA-B642-9071-3694030A6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3367088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1" name="Line 60">
            <a:extLst>
              <a:ext uri="{FF2B5EF4-FFF2-40B4-BE49-F238E27FC236}">
                <a16:creationId xmlns:a16="http://schemas.microsoft.com/office/drawing/2014/main" id="{14662E5F-5B60-EC41-BDF9-B7C571CEB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421322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61">
            <a:extLst>
              <a:ext uri="{FF2B5EF4-FFF2-40B4-BE49-F238E27FC236}">
                <a16:creationId xmlns:a16="http://schemas.microsoft.com/office/drawing/2014/main" id="{57B79BA7-A1F4-CF4A-A2BE-A2778992C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505777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Line 62">
            <a:extLst>
              <a:ext uri="{FF2B5EF4-FFF2-40B4-BE49-F238E27FC236}">
                <a16:creationId xmlns:a16="http://schemas.microsoft.com/office/drawing/2014/main" id="{030F809B-8291-D042-B63A-7C099FAF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590232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B22858FB-93F0-5E4D-B727-5C558A076A94}"/>
              </a:ext>
            </a:extLst>
          </p:cNvPr>
          <p:cNvSpPr>
            <a:spLocks/>
          </p:cNvSpPr>
          <p:nvPr/>
        </p:nvSpPr>
        <p:spPr bwMode="auto">
          <a:xfrm>
            <a:off x="3141662" y="1871663"/>
            <a:ext cx="6083300" cy="4284663"/>
          </a:xfrm>
          <a:custGeom>
            <a:avLst/>
            <a:gdLst>
              <a:gd name="T0" fmla="*/ 0 w 3832"/>
              <a:gd name="T1" fmla="*/ 2687 h 2699"/>
              <a:gd name="T2" fmla="*/ 353 w 3832"/>
              <a:gd name="T3" fmla="*/ 2129 h 2699"/>
              <a:gd name="T4" fmla="*/ 893 w 3832"/>
              <a:gd name="T5" fmla="*/ 1260 h 2699"/>
              <a:gd name="T6" fmla="*/ 1283 w 3832"/>
              <a:gd name="T7" fmla="*/ 628 h 2699"/>
              <a:gd name="T8" fmla="*/ 1581 w 3832"/>
              <a:gd name="T9" fmla="*/ 219 h 2699"/>
              <a:gd name="T10" fmla="*/ 1717 w 3832"/>
              <a:gd name="T11" fmla="*/ 95 h 2699"/>
              <a:gd name="T12" fmla="*/ 1835 w 3832"/>
              <a:gd name="T13" fmla="*/ 14 h 2699"/>
              <a:gd name="T14" fmla="*/ 1959 w 3832"/>
              <a:gd name="T15" fmla="*/ 14 h 2699"/>
              <a:gd name="T16" fmla="*/ 2077 w 3832"/>
              <a:gd name="T17" fmla="*/ 76 h 2699"/>
              <a:gd name="T18" fmla="*/ 2232 w 3832"/>
              <a:gd name="T19" fmla="*/ 225 h 2699"/>
              <a:gd name="T20" fmla="*/ 2517 w 3832"/>
              <a:gd name="T21" fmla="*/ 628 h 2699"/>
              <a:gd name="T22" fmla="*/ 2945 w 3832"/>
              <a:gd name="T23" fmla="*/ 1254 h 2699"/>
              <a:gd name="T24" fmla="*/ 3392 w 3832"/>
              <a:gd name="T25" fmla="*/ 2017 h 2699"/>
              <a:gd name="T26" fmla="*/ 3832 w 3832"/>
              <a:gd name="T27" fmla="*/ 2699 h 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2" h="2699">
                <a:moveTo>
                  <a:pt x="0" y="2687"/>
                </a:moveTo>
                <a:cubicBezTo>
                  <a:pt x="102" y="2527"/>
                  <a:pt x="204" y="2367"/>
                  <a:pt x="353" y="2129"/>
                </a:cubicBezTo>
                <a:cubicBezTo>
                  <a:pt x="502" y="1891"/>
                  <a:pt x="738" y="1510"/>
                  <a:pt x="893" y="1260"/>
                </a:cubicBezTo>
                <a:cubicBezTo>
                  <a:pt x="1048" y="1010"/>
                  <a:pt x="1168" y="801"/>
                  <a:pt x="1283" y="628"/>
                </a:cubicBezTo>
                <a:cubicBezTo>
                  <a:pt x="1398" y="455"/>
                  <a:pt x="1509" y="308"/>
                  <a:pt x="1581" y="219"/>
                </a:cubicBezTo>
                <a:cubicBezTo>
                  <a:pt x="1653" y="130"/>
                  <a:pt x="1675" y="129"/>
                  <a:pt x="1717" y="95"/>
                </a:cubicBezTo>
                <a:cubicBezTo>
                  <a:pt x="1759" y="61"/>
                  <a:pt x="1795" y="28"/>
                  <a:pt x="1835" y="14"/>
                </a:cubicBezTo>
                <a:cubicBezTo>
                  <a:pt x="1875" y="0"/>
                  <a:pt x="1919" y="4"/>
                  <a:pt x="1959" y="14"/>
                </a:cubicBezTo>
                <a:cubicBezTo>
                  <a:pt x="1999" y="24"/>
                  <a:pt x="2032" y="41"/>
                  <a:pt x="2077" y="76"/>
                </a:cubicBezTo>
                <a:cubicBezTo>
                  <a:pt x="2122" y="111"/>
                  <a:pt x="2159" y="133"/>
                  <a:pt x="2232" y="225"/>
                </a:cubicBezTo>
                <a:cubicBezTo>
                  <a:pt x="2305" y="317"/>
                  <a:pt x="2398" y="457"/>
                  <a:pt x="2517" y="628"/>
                </a:cubicBezTo>
                <a:cubicBezTo>
                  <a:pt x="2636" y="799"/>
                  <a:pt x="2799" y="1023"/>
                  <a:pt x="2945" y="1254"/>
                </a:cubicBezTo>
                <a:cubicBezTo>
                  <a:pt x="3091" y="1485"/>
                  <a:pt x="3244" y="1776"/>
                  <a:pt x="3392" y="2017"/>
                </a:cubicBezTo>
                <a:cubicBezTo>
                  <a:pt x="3540" y="2258"/>
                  <a:pt x="3686" y="2478"/>
                  <a:pt x="3832" y="2699"/>
                </a:cubicBezTo>
              </a:path>
            </a:pathLst>
          </a:custGeom>
          <a:noFill/>
          <a:ln w="50800">
            <a:solidFill>
              <a:srgbClr val="52A9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08D28A83-5D02-EB4E-8CB0-D288910B2427}"/>
              </a:ext>
            </a:extLst>
          </p:cNvPr>
          <p:cNvSpPr>
            <a:spLocks/>
          </p:cNvSpPr>
          <p:nvPr/>
        </p:nvSpPr>
        <p:spPr bwMode="auto">
          <a:xfrm>
            <a:off x="2736850" y="2547938"/>
            <a:ext cx="6872287" cy="2122488"/>
          </a:xfrm>
          <a:custGeom>
            <a:avLst/>
            <a:gdLst>
              <a:gd name="T0" fmla="*/ 0 w 4329"/>
              <a:gd name="T1" fmla="*/ 1337 h 1337"/>
              <a:gd name="T2" fmla="*/ 682 w 4329"/>
              <a:gd name="T3" fmla="*/ 810 h 1337"/>
              <a:gd name="T4" fmla="*/ 1327 w 4329"/>
              <a:gd name="T5" fmla="*/ 344 h 1337"/>
              <a:gd name="T6" fmla="*/ 1811 w 4329"/>
              <a:gd name="T7" fmla="*/ 84 h 1337"/>
              <a:gd name="T8" fmla="*/ 2084 w 4329"/>
              <a:gd name="T9" fmla="*/ 10 h 1337"/>
              <a:gd name="T10" fmla="*/ 2320 w 4329"/>
              <a:gd name="T11" fmla="*/ 22 h 1337"/>
              <a:gd name="T12" fmla="*/ 2642 w 4329"/>
              <a:gd name="T13" fmla="*/ 121 h 1337"/>
              <a:gd name="T14" fmla="*/ 3176 w 4329"/>
              <a:gd name="T15" fmla="*/ 450 h 1337"/>
              <a:gd name="T16" fmla="*/ 3839 w 4329"/>
              <a:gd name="T17" fmla="*/ 934 h 1337"/>
              <a:gd name="T18" fmla="*/ 4329 w 4329"/>
              <a:gd name="T19" fmla="*/ 1306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29" h="1337">
                <a:moveTo>
                  <a:pt x="0" y="1337"/>
                </a:moveTo>
                <a:cubicBezTo>
                  <a:pt x="230" y="1156"/>
                  <a:pt x="461" y="975"/>
                  <a:pt x="682" y="810"/>
                </a:cubicBezTo>
                <a:cubicBezTo>
                  <a:pt x="903" y="645"/>
                  <a:pt x="1139" y="465"/>
                  <a:pt x="1327" y="344"/>
                </a:cubicBezTo>
                <a:cubicBezTo>
                  <a:pt x="1515" y="223"/>
                  <a:pt x="1685" y="140"/>
                  <a:pt x="1811" y="84"/>
                </a:cubicBezTo>
                <a:cubicBezTo>
                  <a:pt x="1937" y="28"/>
                  <a:pt x="1999" y="20"/>
                  <a:pt x="2084" y="10"/>
                </a:cubicBezTo>
                <a:cubicBezTo>
                  <a:pt x="2169" y="0"/>
                  <a:pt x="2227" y="4"/>
                  <a:pt x="2320" y="22"/>
                </a:cubicBezTo>
                <a:cubicBezTo>
                  <a:pt x="2413" y="40"/>
                  <a:pt x="2499" y="50"/>
                  <a:pt x="2642" y="121"/>
                </a:cubicBezTo>
                <a:cubicBezTo>
                  <a:pt x="2785" y="192"/>
                  <a:pt x="2977" y="315"/>
                  <a:pt x="3176" y="450"/>
                </a:cubicBezTo>
                <a:cubicBezTo>
                  <a:pt x="3375" y="585"/>
                  <a:pt x="3647" y="791"/>
                  <a:pt x="3839" y="934"/>
                </a:cubicBezTo>
                <a:cubicBezTo>
                  <a:pt x="4031" y="1077"/>
                  <a:pt x="4180" y="1191"/>
                  <a:pt x="4329" y="1306"/>
                </a:cubicBezTo>
              </a:path>
            </a:pathLst>
          </a:custGeom>
          <a:noFill/>
          <a:ln w="50800">
            <a:solidFill>
              <a:srgbClr val="FF02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E9F83AAD-39A8-A345-A7BF-A6A27AD63AB3}"/>
              </a:ext>
            </a:extLst>
          </p:cNvPr>
          <p:cNvSpPr>
            <a:spLocks/>
          </p:cNvSpPr>
          <p:nvPr/>
        </p:nvSpPr>
        <p:spPr bwMode="auto">
          <a:xfrm>
            <a:off x="2687637" y="3048001"/>
            <a:ext cx="6931025" cy="1936750"/>
          </a:xfrm>
          <a:custGeom>
            <a:avLst/>
            <a:gdLst>
              <a:gd name="T0" fmla="*/ 0 w 4366"/>
              <a:gd name="T1" fmla="*/ 1220 h 1220"/>
              <a:gd name="T2" fmla="*/ 751 w 4366"/>
              <a:gd name="T3" fmla="*/ 687 h 1220"/>
              <a:gd name="T4" fmla="*/ 1402 w 4366"/>
              <a:gd name="T5" fmla="*/ 278 h 1220"/>
              <a:gd name="T6" fmla="*/ 1706 w 4366"/>
              <a:gd name="T7" fmla="*/ 129 h 1220"/>
              <a:gd name="T8" fmla="*/ 2146 w 4366"/>
              <a:gd name="T9" fmla="*/ 11 h 1220"/>
              <a:gd name="T10" fmla="*/ 2425 w 4366"/>
              <a:gd name="T11" fmla="*/ 60 h 1220"/>
              <a:gd name="T12" fmla="*/ 2977 w 4366"/>
              <a:gd name="T13" fmla="*/ 271 h 1220"/>
              <a:gd name="T14" fmla="*/ 3604 w 4366"/>
              <a:gd name="T15" fmla="*/ 674 h 1220"/>
              <a:gd name="T16" fmla="*/ 4366 w 4366"/>
              <a:gd name="T17" fmla="*/ 1183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66" h="1220">
                <a:moveTo>
                  <a:pt x="0" y="1220"/>
                </a:moveTo>
                <a:cubicBezTo>
                  <a:pt x="258" y="1032"/>
                  <a:pt x="517" y="844"/>
                  <a:pt x="751" y="687"/>
                </a:cubicBezTo>
                <a:cubicBezTo>
                  <a:pt x="985" y="530"/>
                  <a:pt x="1243" y="371"/>
                  <a:pt x="1402" y="278"/>
                </a:cubicBezTo>
                <a:cubicBezTo>
                  <a:pt x="1561" y="185"/>
                  <a:pt x="1582" y="173"/>
                  <a:pt x="1706" y="129"/>
                </a:cubicBezTo>
                <a:cubicBezTo>
                  <a:pt x="1830" y="85"/>
                  <a:pt x="2026" y="22"/>
                  <a:pt x="2146" y="11"/>
                </a:cubicBezTo>
                <a:cubicBezTo>
                  <a:pt x="2266" y="0"/>
                  <a:pt x="2286" y="17"/>
                  <a:pt x="2425" y="60"/>
                </a:cubicBezTo>
                <a:cubicBezTo>
                  <a:pt x="2564" y="103"/>
                  <a:pt x="2780" y="169"/>
                  <a:pt x="2977" y="271"/>
                </a:cubicBezTo>
                <a:cubicBezTo>
                  <a:pt x="3174" y="373"/>
                  <a:pt x="3372" y="522"/>
                  <a:pt x="3604" y="674"/>
                </a:cubicBezTo>
                <a:cubicBezTo>
                  <a:pt x="3836" y="826"/>
                  <a:pt x="4101" y="1004"/>
                  <a:pt x="4366" y="1183"/>
                </a:cubicBezTo>
              </a:path>
            </a:pathLst>
          </a:custGeom>
          <a:noFill/>
          <a:ln w="50800">
            <a:solidFill>
              <a:srgbClr val="FFF78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DB91B2DE-38A9-2D48-B53D-F491FB6FD7F8}"/>
              </a:ext>
            </a:extLst>
          </p:cNvPr>
          <p:cNvSpPr>
            <a:spLocks/>
          </p:cNvSpPr>
          <p:nvPr/>
        </p:nvSpPr>
        <p:spPr bwMode="auto">
          <a:xfrm>
            <a:off x="2816225" y="4802188"/>
            <a:ext cx="6616700" cy="1363663"/>
          </a:xfrm>
          <a:custGeom>
            <a:avLst/>
            <a:gdLst>
              <a:gd name="T0" fmla="*/ 0 w 4168"/>
              <a:gd name="T1" fmla="*/ 859 h 859"/>
              <a:gd name="T2" fmla="*/ 477 w 4168"/>
              <a:gd name="T3" fmla="*/ 562 h 859"/>
              <a:gd name="T4" fmla="*/ 943 w 4168"/>
              <a:gd name="T5" fmla="*/ 320 h 859"/>
              <a:gd name="T6" fmla="*/ 1463 w 4168"/>
              <a:gd name="T7" fmla="*/ 121 h 859"/>
              <a:gd name="T8" fmla="*/ 1935 w 4168"/>
              <a:gd name="T9" fmla="*/ 16 h 859"/>
              <a:gd name="T10" fmla="*/ 2400 w 4168"/>
              <a:gd name="T11" fmla="*/ 22 h 859"/>
              <a:gd name="T12" fmla="*/ 2772 w 4168"/>
              <a:gd name="T13" fmla="*/ 109 h 859"/>
              <a:gd name="T14" fmla="*/ 3349 w 4168"/>
              <a:gd name="T15" fmla="*/ 351 h 859"/>
              <a:gd name="T16" fmla="*/ 4168 w 4168"/>
              <a:gd name="T17" fmla="*/ 810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68" h="859">
                <a:moveTo>
                  <a:pt x="0" y="859"/>
                </a:moveTo>
                <a:cubicBezTo>
                  <a:pt x="160" y="755"/>
                  <a:pt x="320" y="652"/>
                  <a:pt x="477" y="562"/>
                </a:cubicBezTo>
                <a:cubicBezTo>
                  <a:pt x="634" y="472"/>
                  <a:pt x="779" y="393"/>
                  <a:pt x="943" y="320"/>
                </a:cubicBezTo>
                <a:cubicBezTo>
                  <a:pt x="1107" y="247"/>
                  <a:pt x="1298" y="172"/>
                  <a:pt x="1463" y="121"/>
                </a:cubicBezTo>
                <a:cubicBezTo>
                  <a:pt x="1628" y="70"/>
                  <a:pt x="1779" y="32"/>
                  <a:pt x="1935" y="16"/>
                </a:cubicBezTo>
                <a:cubicBezTo>
                  <a:pt x="2091" y="0"/>
                  <a:pt x="2261" y="7"/>
                  <a:pt x="2400" y="22"/>
                </a:cubicBezTo>
                <a:cubicBezTo>
                  <a:pt x="2539" y="37"/>
                  <a:pt x="2614" y="54"/>
                  <a:pt x="2772" y="109"/>
                </a:cubicBezTo>
                <a:cubicBezTo>
                  <a:pt x="2930" y="164"/>
                  <a:pt x="3116" y="234"/>
                  <a:pt x="3349" y="351"/>
                </a:cubicBezTo>
                <a:cubicBezTo>
                  <a:pt x="3582" y="468"/>
                  <a:pt x="4029" y="732"/>
                  <a:pt x="4168" y="810"/>
                </a:cubicBezTo>
              </a:path>
            </a:pathLst>
          </a:custGeom>
          <a:noFill/>
          <a:ln w="50800">
            <a:solidFill>
              <a:srgbClr val="00E95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E25B784-4EDD-5B46-B819-BF747A671C28}"/>
              </a:ext>
            </a:extLst>
          </p:cNvPr>
          <p:cNvSpPr/>
          <p:nvPr/>
        </p:nvSpPr>
        <p:spPr>
          <a:xfrm>
            <a:off x="204462" y="1124541"/>
            <a:ext cx="1544825" cy="26807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(All four of the solid hyperbolas are reflections; the dashed hyperbola is the first multiple.)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DCA309C3-3A17-BD46-A256-FEF0DDA1D72D}"/>
              </a:ext>
            </a:extLst>
          </p:cNvPr>
          <p:cNvSpPr/>
          <p:nvPr/>
        </p:nvSpPr>
        <p:spPr>
          <a:xfrm>
            <a:off x="3282753" y="2868149"/>
            <a:ext cx="5787413" cy="3271394"/>
          </a:xfrm>
          <a:custGeom>
            <a:avLst/>
            <a:gdLst>
              <a:gd name="connsiteX0" fmla="*/ 0 w 5787413"/>
              <a:gd name="connsiteY0" fmla="*/ 3271394 h 3271394"/>
              <a:gd name="connsiteX1" fmla="*/ 471399 w 5787413"/>
              <a:gd name="connsiteY1" fmla="*/ 2567135 h 3271394"/>
              <a:gd name="connsiteX2" fmla="*/ 897361 w 5787413"/>
              <a:gd name="connsiteY2" fmla="*/ 1959429 h 3271394"/>
              <a:gd name="connsiteX3" fmla="*/ 1317645 w 5787413"/>
              <a:gd name="connsiteY3" fmla="*/ 1363081 h 3271394"/>
              <a:gd name="connsiteX4" fmla="*/ 1612979 w 5787413"/>
              <a:gd name="connsiteY4" fmla="*/ 942798 h 3271394"/>
              <a:gd name="connsiteX5" fmla="*/ 1891274 w 5787413"/>
              <a:gd name="connsiteY5" fmla="*/ 619066 h 3271394"/>
              <a:gd name="connsiteX6" fmla="*/ 2152531 w 5787413"/>
              <a:gd name="connsiteY6" fmla="*/ 369168 h 3271394"/>
              <a:gd name="connsiteX7" fmla="*/ 2368353 w 5787413"/>
              <a:gd name="connsiteY7" fmla="*/ 210142 h 3271394"/>
              <a:gd name="connsiteX8" fmla="*/ 2652328 w 5787413"/>
              <a:gd name="connsiteY8" fmla="*/ 56795 h 3271394"/>
              <a:gd name="connsiteX9" fmla="*/ 2811354 w 5787413"/>
              <a:gd name="connsiteY9" fmla="*/ 5680 h 3271394"/>
              <a:gd name="connsiteX10" fmla="*/ 2907905 w 5787413"/>
              <a:gd name="connsiteY10" fmla="*/ 0 h 3271394"/>
              <a:gd name="connsiteX11" fmla="*/ 3044213 w 5787413"/>
              <a:gd name="connsiteY11" fmla="*/ 17039 h 3271394"/>
              <a:gd name="connsiteX12" fmla="*/ 3180522 w 5787413"/>
              <a:gd name="connsiteY12" fmla="*/ 68154 h 3271394"/>
              <a:gd name="connsiteX13" fmla="*/ 3373625 w 5787413"/>
              <a:gd name="connsiteY13" fmla="*/ 170385 h 3271394"/>
              <a:gd name="connsiteX14" fmla="*/ 3544010 w 5787413"/>
              <a:gd name="connsiteY14" fmla="*/ 289655 h 3271394"/>
              <a:gd name="connsiteX15" fmla="*/ 3776869 w 5787413"/>
              <a:gd name="connsiteY15" fmla="*/ 494117 h 3271394"/>
              <a:gd name="connsiteX16" fmla="*/ 4032447 w 5787413"/>
              <a:gd name="connsiteY16" fmla="*/ 778092 h 3271394"/>
              <a:gd name="connsiteX17" fmla="*/ 4225550 w 5787413"/>
              <a:gd name="connsiteY17" fmla="*/ 1027990 h 3271394"/>
              <a:gd name="connsiteX18" fmla="*/ 4481128 w 5787413"/>
              <a:gd name="connsiteY18" fmla="*/ 1363081 h 3271394"/>
              <a:gd name="connsiteX19" fmla="*/ 4702628 w 5787413"/>
              <a:gd name="connsiteY19" fmla="*/ 1664094 h 3271394"/>
              <a:gd name="connsiteX20" fmla="*/ 4941167 w 5787413"/>
              <a:gd name="connsiteY20" fmla="*/ 2016224 h 3271394"/>
              <a:gd name="connsiteX21" fmla="*/ 5276258 w 5787413"/>
              <a:gd name="connsiteY21" fmla="*/ 2498981 h 3271394"/>
              <a:gd name="connsiteX22" fmla="*/ 5543195 w 5787413"/>
              <a:gd name="connsiteY22" fmla="*/ 2896547 h 3271394"/>
              <a:gd name="connsiteX23" fmla="*/ 5787413 w 5787413"/>
              <a:gd name="connsiteY23" fmla="*/ 3260035 h 327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87413" h="3271394">
                <a:moveTo>
                  <a:pt x="0" y="3271394"/>
                </a:moveTo>
                <a:lnTo>
                  <a:pt x="471399" y="2567135"/>
                </a:lnTo>
                <a:lnTo>
                  <a:pt x="897361" y="1959429"/>
                </a:lnTo>
                <a:lnTo>
                  <a:pt x="1317645" y="1363081"/>
                </a:lnTo>
                <a:lnTo>
                  <a:pt x="1612979" y="942798"/>
                </a:lnTo>
                <a:lnTo>
                  <a:pt x="1891274" y="619066"/>
                </a:lnTo>
                <a:lnTo>
                  <a:pt x="2152531" y="369168"/>
                </a:lnTo>
                <a:lnTo>
                  <a:pt x="2368353" y="210142"/>
                </a:lnTo>
                <a:lnTo>
                  <a:pt x="2652328" y="56795"/>
                </a:lnTo>
                <a:lnTo>
                  <a:pt x="2811354" y="5680"/>
                </a:lnTo>
                <a:lnTo>
                  <a:pt x="2907905" y="0"/>
                </a:lnTo>
                <a:lnTo>
                  <a:pt x="3044213" y="17039"/>
                </a:lnTo>
                <a:lnTo>
                  <a:pt x="3180522" y="68154"/>
                </a:lnTo>
                <a:lnTo>
                  <a:pt x="3373625" y="170385"/>
                </a:lnTo>
                <a:lnTo>
                  <a:pt x="3544010" y="289655"/>
                </a:lnTo>
                <a:lnTo>
                  <a:pt x="3776869" y="494117"/>
                </a:lnTo>
                <a:lnTo>
                  <a:pt x="4032447" y="778092"/>
                </a:lnTo>
                <a:lnTo>
                  <a:pt x="4225550" y="1027990"/>
                </a:lnTo>
                <a:lnTo>
                  <a:pt x="4481128" y="1363081"/>
                </a:lnTo>
                <a:lnTo>
                  <a:pt x="4702628" y="1664094"/>
                </a:lnTo>
                <a:lnTo>
                  <a:pt x="4941167" y="2016224"/>
                </a:lnTo>
                <a:lnTo>
                  <a:pt x="5276258" y="2498981"/>
                </a:lnTo>
                <a:lnTo>
                  <a:pt x="5543195" y="2896547"/>
                </a:lnTo>
                <a:lnTo>
                  <a:pt x="5787413" y="3260035"/>
                </a:ln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360E8DB-9F36-5347-A259-AEFE030DE2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15694"/>
              </p:ext>
            </p:extLst>
          </p:nvPr>
        </p:nvGraphicFramePr>
        <p:xfrm>
          <a:off x="1758950" y="633938"/>
          <a:ext cx="8674100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74100" imgH="5930900" progId="Excel.Sheet.8">
                  <p:embed/>
                </p:oleObj>
              </mc:Choice>
              <mc:Fallback>
                <p:oleObj name="Worksheet" r:id="rId2" imgW="8674100" imgH="59309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360E8DB-9F36-5347-A259-AEFE030DE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8950" y="633938"/>
                        <a:ext cx="8674100" cy="593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06DD25-BF9B-6E4F-8C85-4D74BA7B40B0}"/>
              </a:ext>
            </a:extLst>
          </p:cNvPr>
          <p:cNvSpPr txBox="1"/>
          <p:nvPr/>
        </p:nvSpPr>
        <p:spPr>
          <a:xfrm>
            <a:off x="3942206" y="374850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(Plots of time versus distance)</a:t>
            </a:r>
          </a:p>
        </p:txBody>
      </p:sp>
    </p:spTree>
    <p:extLst>
      <p:ext uri="{BB962C8B-B14F-4D97-AF65-F5344CB8AC3E}">
        <p14:creationId xmlns:p14="http://schemas.microsoft.com/office/powerpoint/2010/main" val="202434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D8E394-267F-B54C-9C47-0F6ED460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114300"/>
            <a:ext cx="8677275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ED3F657-626E-B14C-90A2-89043727F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2" y="4116388"/>
            <a:ext cx="2157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2660 m/s;</a:t>
            </a:r>
          </a:p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1280 m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12E5E95-1B60-5F4D-8BA7-450EAE07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2" y="2497138"/>
            <a:ext cx="2157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FFF7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2620 m/s;</a:t>
            </a:r>
          </a:p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1670 m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8F41930-A1B4-9941-8206-4681C2F8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4" y="1773238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E9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2470 m/s;</a:t>
            </a:r>
          </a:p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2810 m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DE7EE0B-F785-E641-AF0D-43575BD90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899" y="523875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52A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1540 m/s;</a:t>
            </a:r>
          </a:p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400 m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C4AAD86-5D51-CB44-A3C9-AB3F6317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4" y="6286500"/>
            <a:ext cx="545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(4) Multiple: </a:t>
            </a:r>
            <a:r>
              <a:rPr lang="en-US" i="1" dirty="0" err="1">
                <a:latin typeface="Times New Roman" charset="0"/>
              </a:rPr>
              <a:t>V</a:t>
            </a:r>
            <a:r>
              <a:rPr lang="en-US" i="1" baseline="-25000" dirty="0" err="1">
                <a:latin typeface="Times New Roman" charset="0"/>
              </a:rPr>
              <a:t>m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= 1490 m/s;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i="1" baseline="-25000" dirty="0">
                <a:latin typeface="Times New Roman" charset="0"/>
              </a:rPr>
              <a:t>m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= 790 m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EF6804C-C6F2-4049-B780-89269AAEA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7" y="466725"/>
            <a:ext cx="31277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(3) Layer / </a:t>
            </a:r>
            <a:r>
              <a:rPr lang="en-US" dirty="0" err="1">
                <a:solidFill>
                  <a:srgbClr val="0039AC"/>
                </a:solidFill>
              </a:rPr>
              <a:t>Halfspace</a:t>
            </a:r>
            <a:r>
              <a:rPr lang="en-US" dirty="0">
                <a:solidFill>
                  <a:srgbClr val="0039AC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46B26-9C0C-E249-9EBA-C6509F14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99" y="847725"/>
            <a:ext cx="11207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E9AC8-4BF2-6749-B3A4-3C7B3D83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7" y="847725"/>
            <a:ext cx="11445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CEE643-F86D-E646-B85B-D8255F93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499" y="4545013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1500;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400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84CE6-AB51-4F47-8527-97327C986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499" y="4835525"/>
            <a:ext cx="1851025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3048;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600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BE5C53-0499-164D-A1E0-D6E9C4993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499" y="5203825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2439;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400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CB4A4-EBA7-C746-A950-6B7E44E3F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499" y="5495925"/>
            <a:ext cx="1851025" cy="669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3048?;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1160?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9B0B5B32-ED37-4343-9268-A6871958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4" y="4233863"/>
            <a:ext cx="1638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ja-JP" altLang="en-US" sz="18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1800" dirty="0">
                <a:solidFill>
                  <a:srgbClr val="0039AC"/>
                </a:solidFill>
              </a:rPr>
              <a:t>True</a:t>
            </a:r>
            <a:r>
              <a:rPr lang="ja-JP" altLang="en-US" sz="18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1800" dirty="0">
                <a:solidFill>
                  <a:srgbClr val="0039AC"/>
                </a:solidFill>
              </a:rPr>
              <a:t> model: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237A25B-BE14-3143-B8CF-54CD47F3CC0D}"/>
              </a:ext>
            </a:extLst>
          </p:cNvPr>
          <p:cNvSpPr/>
          <p:nvPr/>
        </p:nvSpPr>
        <p:spPr>
          <a:xfrm>
            <a:off x="176065" y="908720"/>
            <a:ext cx="1630017" cy="37030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(Plots of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39AC"/>
                </a:solidFill>
              </a:rPr>
              <a:t> vs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39AC"/>
                </a:solidFill>
              </a:rPr>
              <a:t> with estimates of velocity and thickness from slope and intercept, assuming each is from a single layer over a </a:t>
            </a:r>
            <a:r>
              <a:rPr lang="en-US" dirty="0" err="1">
                <a:solidFill>
                  <a:srgbClr val="0039AC"/>
                </a:solidFill>
              </a:rPr>
              <a:t>halfspace</a:t>
            </a:r>
            <a:r>
              <a:rPr lang="en-US" dirty="0">
                <a:solidFill>
                  <a:srgbClr val="0039AC"/>
                </a:solidFill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2424591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F630A811-2081-BA44-AA52-7E4F51D9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372" y="797511"/>
            <a:ext cx="82932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(5) Again, </a:t>
            </a:r>
            <a:r>
              <a:rPr lang="en-US" i="1" u="sng" dirty="0">
                <a:solidFill>
                  <a:srgbClr val="A3A3E0"/>
                </a:solidFill>
                <a:latin typeface="Arial Black" charset="0"/>
                <a:cs typeface="ＭＳ Ｐゴシック" charset="0"/>
              </a:rPr>
              <a:t>without using</a:t>
            </a:r>
            <a:r>
              <a:rPr lang="en-US" u="sng" dirty="0">
                <a:solidFill>
                  <a:srgbClr val="A3A3E0"/>
                </a:solidFill>
                <a:cs typeface="ＭＳ Ｐゴシック" charset="0"/>
              </a:rPr>
              <a:t> </a:t>
            </a:r>
            <a:r>
              <a:rPr lang="en-US" b="1" i="1" u="sng" dirty="0">
                <a:solidFill>
                  <a:schemeClr val="bg1">
                    <a:lumMod val="6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, use the intercepts and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slopes of lines on your</a:t>
            </a:r>
            <a:r>
              <a:rPr lang="en-US" dirty="0">
                <a:solidFill>
                  <a:schemeClr val="accent5"/>
                </a:solidFill>
                <a:cs typeface="ＭＳ Ｐゴシック" charset="0"/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x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 –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plots with </a:t>
            </a:r>
            <a:r>
              <a:rPr lang="en-US" i="1" dirty="0">
                <a:solidFill>
                  <a:srgbClr val="FB9491"/>
                </a:solidFill>
                <a:latin typeface="Arial Black" charset="0"/>
                <a:cs typeface="ＭＳ Ｐゴシック" charset="0"/>
              </a:rPr>
              <a:t>Dix equations</a:t>
            </a:r>
            <a:endParaRPr lang="en-US" i="1" dirty="0">
              <a:solidFill>
                <a:srgbClr val="A3A3E0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to calculate velocities and thicknesses of each layer.</a:t>
            </a:r>
          </a:p>
          <a:p>
            <a:pPr eaLnBrk="0" hangingPunct="0"/>
            <a:endParaRPr lang="en-US" dirty="0">
              <a:solidFill>
                <a:srgbClr val="A3A3E0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(6) Do similar calculations for velocities and thicknesses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using Dix equations, but now instead of using 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taken from the inverse slope of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x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 –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, use the first-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order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NMO</a:t>
            </a:r>
            <a:r>
              <a:rPr lang="en-US" i="1" baseline="-25000" dirty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relation (i.e., use the inverse slope of a line 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fit to a plot of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NMO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versus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x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/2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0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). How does this change 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the model?  Which is likely to be more accurate and why?</a:t>
            </a:r>
          </a:p>
          <a:p>
            <a:pPr eaLnBrk="0" hangingPunct="0"/>
            <a:endParaRPr lang="en-US" dirty="0">
              <a:solidFill>
                <a:srgbClr val="A3A3E0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(7) </a:t>
            </a:r>
            <a:r>
              <a:rPr lang="en-US" i="1" u="sng" dirty="0">
                <a:solidFill>
                  <a:srgbClr val="A3A3E0"/>
                </a:solidFill>
                <a:latin typeface="Arial Black" charset="0"/>
                <a:cs typeface="ＭＳ Ｐゴシック" charset="0"/>
              </a:rPr>
              <a:t>Now</a:t>
            </a:r>
            <a:r>
              <a:rPr lang="en-US" dirty="0">
                <a:solidFill>
                  <a:srgbClr val="A3A3E0"/>
                </a:solidFill>
                <a:latin typeface="Arial Black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plug your travel-time picks into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and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calculate a model of velocities and thicknesses. How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does this compare to your </a:t>
            </a:r>
            <a:r>
              <a:rPr lang="ja-JP" altLang="en-US" dirty="0">
                <a:solidFill>
                  <a:srgbClr val="A3A3E0"/>
                </a:solidFill>
                <a:cs typeface="ＭＳ Ｐゴシック" charset="0"/>
              </a:rPr>
              <a:t>“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hand-calculated</a:t>
            </a:r>
            <a:r>
              <a:rPr lang="ja-JP" altLang="en-US" dirty="0">
                <a:solidFill>
                  <a:srgbClr val="A3A3E0"/>
                </a:solidFill>
                <a:cs typeface="ＭＳ Ｐゴシック" charset="0"/>
              </a:rPr>
              <a:t>”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models? </a:t>
            </a:r>
            <a:endParaRPr lang="en-US" i="1" u="sng" dirty="0">
              <a:solidFill>
                <a:srgbClr val="A3A3E0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075B7-7F1A-0548-A380-4B717D38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66" y="2578100"/>
            <a:ext cx="581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28381-3D2B-7196-73FA-C9FAD4AE5C8A}"/>
              </a:ext>
            </a:extLst>
          </p:cNvPr>
          <p:cNvSpPr/>
          <p:nvPr/>
        </p:nvSpPr>
        <p:spPr>
          <a:xfrm>
            <a:off x="8543666" y="2627453"/>
            <a:ext cx="581025" cy="46658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9764E-732D-8F45-9529-975BED45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781843"/>
            <a:ext cx="8677275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C107D6D-E109-4245-AD52-6A46BB20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2" y="4783931"/>
            <a:ext cx="2157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3580 m/s;</a:t>
            </a:r>
          </a:p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770 m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5E8DF3A-EB2C-2D46-852F-9E28EE05E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2" y="3164681"/>
            <a:ext cx="2157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FFF7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2500 m/s;</a:t>
            </a:r>
          </a:p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390 m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1C80E41-EFF5-204B-8238-C631966E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2185193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E9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2280 m/s;</a:t>
            </a:r>
          </a:p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1130 m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B759116-612A-AE41-A562-B8ECE04E8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899" y="1191418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52A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1540 m/s;</a:t>
            </a:r>
          </a:p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400 m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29D7CE-6EBB-D847-991C-275DBB6B8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4" y="467518"/>
            <a:ext cx="25138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(5) Dix equations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A0F58-F557-E44F-80C7-5DB294390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7" y="1108868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1500;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400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DB9AD-F5E9-5F4D-A8B7-37DED1B5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49" y="1399381"/>
            <a:ext cx="1851025" cy="363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3048;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600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C46D81-E250-134B-A60E-6CFEA66E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799" y="1767681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 dirty="0">
                <a:latin typeface="Times New Roman" charset="0"/>
              </a:rPr>
              <a:t>V</a:t>
            </a:r>
            <a:r>
              <a:rPr lang="en-US" sz="1200" baseline="-25000" dirty="0">
                <a:latin typeface="Times New Roman" charset="0"/>
              </a:rPr>
              <a:t>3</a:t>
            </a:r>
            <a:r>
              <a:rPr lang="en-US" sz="1200" dirty="0"/>
              <a:t> = 2439; </a:t>
            </a:r>
            <a:r>
              <a:rPr lang="en-US" sz="1200" i="1" dirty="0">
                <a:latin typeface="Times New Roman" charset="0"/>
              </a:rPr>
              <a:t>h</a:t>
            </a:r>
            <a:r>
              <a:rPr lang="en-US" sz="1200" baseline="-25000" dirty="0">
                <a:latin typeface="Times New Roman" charset="0"/>
              </a:rPr>
              <a:t>3</a:t>
            </a:r>
            <a:r>
              <a:rPr lang="en-US" sz="1200" dirty="0"/>
              <a:t> = 400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A7BD7-31D1-1447-B6E7-AE4CA69A6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49" y="2059781"/>
            <a:ext cx="1851025" cy="669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 dirty="0">
                <a:latin typeface="Times New Roman" charset="0"/>
              </a:rPr>
              <a:t>V</a:t>
            </a:r>
            <a:r>
              <a:rPr lang="en-US" sz="1200" baseline="-25000" dirty="0">
                <a:latin typeface="Times New Roman" charset="0"/>
              </a:rPr>
              <a:t>4</a:t>
            </a:r>
            <a:r>
              <a:rPr lang="en-US" sz="1200" dirty="0"/>
              <a:t> = 3048?; </a:t>
            </a:r>
            <a:r>
              <a:rPr lang="en-US" sz="1200" i="1" dirty="0">
                <a:latin typeface="Times New Roman" charset="0"/>
              </a:rPr>
              <a:t>h</a:t>
            </a:r>
            <a:r>
              <a:rPr lang="en-US" sz="1200" baseline="-25000" dirty="0">
                <a:latin typeface="Times New Roman" charset="0"/>
              </a:rPr>
              <a:t>4</a:t>
            </a:r>
            <a:r>
              <a:rPr lang="en-US" sz="1200" dirty="0"/>
              <a:t> = 1160?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8FE05-4526-F649-99AE-10399FB6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7" y="143668"/>
            <a:ext cx="29368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7EFE2E-E41D-9C4F-8E3B-9909863E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87" y="248443"/>
            <a:ext cx="1782762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37DBF95-B4AE-B148-858A-ABBCDB8EAAB1}"/>
              </a:ext>
            </a:extLst>
          </p:cNvPr>
          <p:cNvSpPr/>
          <p:nvPr/>
        </p:nvSpPr>
        <p:spPr>
          <a:xfrm>
            <a:off x="176065" y="1686812"/>
            <a:ext cx="1630017" cy="2464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39AC"/>
                </a:solidFill>
              </a:rPr>
              <a:t> vs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39AC"/>
                </a:solidFill>
              </a:rPr>
              <a:t> with estimates of velocity and thickness from slope and intercept using Dix’s equations.) </a:t>
            </a:r>
          </a:p>
        </p:txBody>
      </p:sp>
    </p:spTree>
    <p:extLst>
      <p:ext uri="{BB962C8B-B14F-4D97-AF65-F5344CB8AC3E}">
        <p14:creationId xmlns:p14="http://schemas.microsoft.com/office/powerpoint/2010/main" val="166239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A9B160B-D316-A64D-AA2C-DB4E52083E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509588"/>
            <a:ext cx="8382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7C6A6184-6BA7-A444-A02C-34B9590F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5" y="3024188"/>
            <a:ext cx="1987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940 m/s;</a:t>
            </a:r>
          </a:p>
          <a:p>
            <a:pPr algn="ctr" eaLnBrk="0" hangingPunct="0"/>
            <a:r>
              <a:rPr lang="en-US" i="1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>
                <a:solidFill>
                  <a:srgbClr val="FF0000"/>
                </a:solidFill>
              </a:rPr>
              <a:t> = 197 m</a:t>
            </a: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196E0C65-17B1-CC45-AB12-493D45671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3481388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FFF7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4908 m/s;</a:t>
            </a:r>
          </a:p>
          <a:p>
            <a:pPr algn="ctr" eaLnBrk="0" hangingPunct="0"/>
            <a:r>
              <a:rPr lang="en-US" i="1">
                <a:solidFill>
                  <a:srgbClr val="FFF785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FFF785"/>
                </a:solidFill>
                <a:latin typeface="Times New Roman" charset="0"/>
              </a:rPr>
              <a:t>3</a:t>
            </a:r>
            <a:r>
              <a:rPr lang="en-US">
                <a:solidFill>
                  <a:srgbClr val="FFF785"/>
                </a:solidFill>
              </a:rPr>
              <a:t> = 712 m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17963E42-D06C-4841-8BFA-6FC7D46D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4716463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E9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2003 m/s;</a:t>
            </a:r>
          </a:p>
          <a:p>
            <a:pPr algn="ctr" eaLnBrk="0" hangingPunct="0"/>
            <a:r>
              <a:rPr lang="en-US" i="1">
                <a:solidFill>
                  <a:srgbClr val="00E950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00E950"/>
                </a:solidFill>
                <a:latin typeface="Times New Roman" charset="0"/>
              </a:rPr>
              <a:t>4</a:t>
            </a:r>
            <a:r>
              <a:rPr lang="en-US">
                <a:solidFill>
                  <a:srgbClr val="00E950"/>
                </a:solidFill>
              </a:rPr>
              <a:t> = 1032 m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0E482D88-F720-8B41-BC64-133686D38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871538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52A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V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2929 m/s;</a:t>
            </a:r>
          </a:p>
          <a:p>
            <a:pPr algn="ctr" eaLnBrk="0" hangingPunct="0"/>
            <a:r>
              <a:rPr lang="en-US" i="1">
                <a:solidFill>
                  <a:srgbClr val="52A9FF"/>
                </a:solidFill>
                <a:latin typeface="Times New Roman" charset="0"/>
              </a:rPr>
              <a:t>h</a:t>
            </a:r>
            <a:r>
              <a:rPr lang="en-US" baseline="-25000">
                <a:solidFill>
                  <a:srgbClr val="52A9FF"/>
                </a:solidFill>
                <a:latin typeface="Times New Roman" charset="0"/>
              </a:rPr>
              <a:t>1</a:t>
            </a:r>
            <a:r>
              <a:rPr lang="en-US">
                <a:solidFill>
                  <a:srgbClr val="52A9FF"/>
                </a:solidFill>
              </a:rPr>
              <a:t> = 2817 m</a:t>
            </a: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DB83E024-CDB2-584B-B349-6CCC8B08E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52388"/>
            <a:ext cx="6702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(6) Using </a:t>
            </a:r>
            <a:r>
              <a:rPr lang="en-US" i="1" dirty="0">
                <a:latin typeface="Times New Roman" charset="0"/>
              </a:rPr>
              <a:t>T</a:t>
            </a:r>
            <a:r>
              <a:rPr lang="en-US" i="1" baseline="-25000" dirty="0">
                <a:latin typeface="Times New Roman" charset="0"/>
              </a:rPr>
              <a:t>NMO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1st order binomial approximation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7A2375-7C81-D64A-8919-B16A5EBA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788988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1500;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400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10BBBE-5126-9F4A-817F-45E9525F7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1079501"/>
            <a:ext cx="1851025" cy="363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3048;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600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1B082-ACAC-EA46-80FC-9DE503E6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1447801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 dirty="0">
                <a:latin typeface="Times New Roman" charset="0"/>
              </a:rPr>
              <a:t>V</a:t>
            </a:r>
            <a:r>
              <a:rPr lang="en-US" sz="1200" baseline="-25000" dirty="0">
                <a:latin typeface="Times New Roman" charset="0"/>
              </a:rPr>
              <a:t>3</a:t>
            </a:r>
            <a:r>
              <a:rPr lang="en-US" sz="1200" dirty="0"/>
              <a:t> = 2439; </a:t>
            </a:r>
            <a:r>
              <a:rPr lang="en-US" sz="1200" i="1" dirty="0">
                <a:latin typeface="Times New Roman" charset="0"/>
              </a:rPr>
              <a:t>h</a:t>
            </a:r>
            <a:r>
              <a:rPr lang="en-US" sz="1200" baseline="-25000" dirty="0">
                <a:latin typeface="Times New Roman" charset="0"/>
              </a:rPr>
              <a:t>3</a:t>
            </a:r>
            <a:r>
              <a:rPr lang="en-US" sz="1200" dirty="0"/>
              <a:t> = 400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2F572D-B38C-6F4E-B8FF-87634E287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1739901"/>
            <a:ext cx="1851025" cy="669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 dirty="0">
                <a:latin typeface="Times New Roman" charset="0"/>
              </a:rPr>
              <a:t>V</a:t>
            </a:r>
            <a:r>
              <a:rPr lang="en-US" sz="1200" baseline="-25000" dirty="0">
                <a:latin typeface="Times New Roman" charset="0"/>
              </a:rPr>
              <a:t>4</a:t>
            </a:r>
            <a:r>
              <a:rPr lang="en-US" sz="1200" dirty="0"/>
              <a:t> = 3048?; </a:t>
            </a:r>
            <a:r>
              <a:rPr lang="en-US" sz="1200" i="1" dirty="0">
                <a:latin typeface="Times New Roman" charset="0"/>
              </a:rPr>
              <a:t>h</a:t>
            </a:r>
            <a:r>
              <a:rPr lang="en-US" sz="1200" baseline="-25000" dirty="0">
                <a:latin typeface="Times New Roman" charset="0"/>
              </a:rPr>
              <a:t>4</a:t>
            </a:r>
            <a:r>
              <a:rPr lang="en-US" sz="1200" dirty="0"/>
              <a:t> = 1160?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D8A65B80-7DDA-F24D-BBDB-EA7FC0D01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6162676"/>
            <a:ext cx="2137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Dix equations: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6C3161-77A0-724C-8A81-2D0E55F6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976938"/>
            <a:ext cx="29368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16B9F1-1777-FB47-9C2C-EF7A052B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6081713"/>
            <a:ext cx="1782763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8DDC74-4EDC-854F-BF0B-A080B94A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966788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" name="Text Box 17">
            <a:extLst>
              <a:ext uri="{FF2B5EF4-FFF2-40B4-BE49-F238E27FC236}">
                <a16:creationId xmlns:a16="http://schemas.microsoft.com/office/drawing/2014/main" id="{C7F6DA6F-547F-8C42-B125-D63379379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490538"/>
            <a:ext cx="1638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ja-JP" altLang="en-US" sz="18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1800">
                <a:solidFill>
                  <a:srgbClr val="0039AC"/>
                </a:solidFill>
              </a:rPr>
              <a:t>True</a:t>
            </a:r>
            <a:r>
              <a:rPr lang="ja-JP" altLang="en-US" sz="18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1800">
                <a:solidFill>
                  <a:srgbClr val="0039AC"/>
                </a:solidFill>
              </a:rPr>
              <a:t> model: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F99022E-7CFE-5347-ADB2-C91FB8376E15}"/>
              </a:ext>
            </a:extLst>
          </p:cNvPr>
          <p:cNvSpPr/>
          <p:nvPr/>
        </p:nvSpPr>
        <p:spPr>
          <a:xfrm>
            <a:off x="176065" y="1277888"/>
            <a:ext cx="1630017" cy="33679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(In this graph, TNMO is plotted vs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0039AC"/>
                </a:solidFill>
              </a:rPr>
              <a:t>, and velocity and thickness are estimated from slope and intercept using Dix’s equations as before.) </a:t>
            </a:r>
          </a:p>
        </p:txBody>
      </p:sp>
    </p:spTree>
    <p:extLst>
      <p:ext uri="{BB962C8B-B14F-4D97-AF65-F5344CB8AC3E}">
        <p14:creationId xmlns:p14="http://schemas.microsoft.com/office/powerpoint/2010/main" val="241703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611CE003-E6E4-944E-B90B-F48E1CAC0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856" y="277441"/>
            <a:ext cx="3599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</a:rPr>
              <a:t>(7) Modeling in </a:t>
            </a:r>
            <a:r>
              <a:rPr lang="en-US" b="1" i="1" dirty="0"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en-US" dirty="0">
                <a:solidFill>
                  <a:srgbClr val="0039AC"/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CA9BB-BF3B-634D-9F97-59E0BAD8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31" y="743037"/>
            <a:ext cx="4811713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m1">
            <a:extLst>
              <a:ext uri="{FF2B5EF4-FFF2-40B4-BE49-F238E27FC236}">
                <a16:creationId xmlns:a16="http://schemas.microsoft.com/office/drawing/2014/main" id="{CDBE512B-30E2-344C-AFD6-B5A4A620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06" y="741449"/>
            <a:ext cx="3094038" cy="377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C85E29-6121-2E45-A750-FA7D9C0FC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31" y="4926806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1500;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400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2FE52-AA5D-D645-A702-CA4A67428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31" y="5217318"/>
            <a:ext cx="1851025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3048;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600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5351B-DAE2-7542-933B-A1FFD24E0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31" y="5585618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2439;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400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3544C1-1E74-2544-A4A4-618EF745B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31" y="5877718"/>
            <a:ext cx="1851025" cy="669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3048?;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1160?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FC1848-DBF9-944C-B4BB-2D56AB33D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31" y="4942681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1540;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1</a:t>
            </a:r>
            <a:r>
              <a:rPr lang="en-US" sz="1200"/>
              <a:t> = 400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68975-53B0-C142-975B-D9AA1E3E2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31" y="5233193"/>
            <a:ext cx="1851025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3580;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2</a:t>
            </a:r>
            <a:r>
              <a:rPr lang="en-US" sz="1200"/>
              <a:t> = 770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F2905-632E-9C44-96B6-72F614F45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31" y="5601493"/>
            <a:ext cx="1851025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2500;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3</a:t>
            </a:r>
            <a:r>
              <a:rPr lang="en-US" sz="1200"/>
              <a:t> = 390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7E9712-DF9E-4545-AC1D-804DCAC3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31" y="5893593"/>
            <a:ext cx="1851025" cy="669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1200" i="1">
                <a:latin typeface="Times New Roman" charset="0"/>
              </a:rPr>
              <a:t>V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2280; </a:t>
            </a:r>
            <a:r>
              <a:rPr lang="en-US" sz="1200" i="1">
                <a:latin typeface="Times New Roman" charset="0"/>
              </a:rPr>
              <a:t>h</a:t>
            </a:r>
            <a:r>
              <a:rPr lang="en-US" sz="1200" baseline="-25000">
                <a:latin typeface="Times New Roman" charset="0"/>
              </a:rPr>
              <a:t>4</a:t>
            </a:r>
            <a:r>
              <a:rPr lang="en-US" sz="1200"/>
              <a:t> = 1130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B331E5B8-147E-CA46-8CE3-B2FD9BA2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605" y="4551929"/>
            <a:ext cx="1638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ja-JP" altLang="en-US" sz="18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1800" dirty="0">
                <a:solidFill>
                  <a:srgbClr val="0039AC"/>
                </a:solidFill>
              </a:rPr>
              <a:t>True</a:t>
            </a:r>
            <a:r>
              <a:rPr lang="ja-JP" altLang="en-US" sz="18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1800" dirty="0">
                <a:solidFill>
                  <a:srgbClr val="0039AC"/>
                </a:solidFill>
              </a:rPr>
              <a:t> model: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A4D0E5D6-0BDC-4748-A822-D0C03708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600" y="4590739"/>
            <a:ext cx="2076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ja-JP" altLang="en-US" sz="18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1800" b="1" i="1" dirty="0"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ja-JP" altLang="en-US" sz="18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1800" dirty="0">
                <a:solidFill>
                  <a:srgbClr val="0039AC"/>
                </a:solidFill>
              </a:rPr>
              <a:t> model:</a:t>
            </a:r>
          </a:p>
        </p:txBody>
      </p:sp>
    </p:spTree>
    <p:extLst>
      <p:ext uri="{BB962C8B-B14F-4D97-AF65-F5344CB8AC3E}">
        <p14:creationId xmlns:p14="http://schemas.microsoft.com/office/powerpoint/2010/main" val="137136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D59F4B4C-6056-7E46-B75C-BD3ABF91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64" y="372269"/>
            <a:ext cx="57727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Lab 4: Ground Penetrating Radar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A1A8233-5C35-CD44-AFC9-802AA553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037" y="916781"/>
            <a:ext cx="384913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Introducing the field locale: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Southern segment of the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East Cache Fault (near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Paradise)</a:t>
            </a:r>
          </a:p>
          <a:p>
            <a:pPr eaLnBrk="0" hangingPunct="0"/>
            <a:endParaRPr lang="en-US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Three radar lines;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two trenches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Three (?) fault strands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East = west-dipping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listric normal fault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Central = antithetic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West = Bonneville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high-stand and/or (?)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west-dipping normal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fault</a:t>
            </a:r>
          </a:p>
        </p:txBody>
      </p:sp>
      <p:pic>
        <p:nvPicPr>
          <p:cNvPr id="10" name="Picture 9" descr="Untitled-1">
            <a:extLst>
              <a:ext uri="{FF2B5EF4-FFF2-40B4-BE49-F238E27FC236}">
                <a16:creationId xmlns:a16="http://schemas.microsoft.com/office/drawing/2014/main" id="{971FAF70-F575-EA46-B533-8EE4CF45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26654"/>
          <a:stretch>
            <a:fillRect/>
          </a:stretch>
        </p:blipFill>
        <p:spPr bwMode="auto">
          <a:xfrm>
            <a:off x="5634037" y="923131"/>
            <a:ext cx="4733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">
            <a:extLst>
              <a:ext uri="{FF2B5EF4-FFF2-40B4-BE49-F238E27FC236}">
                <a16:creationId xmlns:a16="http://schemas.microsoft.com/office/drawing/2014/main" id="{975035DC-1661-B14B-A8CB-23D852ADA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5637" y="3209131"/>
            <a:ext cx="3048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3DD72EBA-BA92-984A-8B70-92F0AFBEE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2437" y="2523331"/>
            <a:ext cx="3810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7FAC90E-C46B-A34C-9B7F-7C30F5F56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637" y="3590131"/>
            <a:ext cx="2286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07B1D0E-6868-5C41-AFEE-E23743CE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612" y="2799556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W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97A2B07-6823-6F44-824C-FC20D8AA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2104231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8B48D4BC-5ABA-1E46-9295-85FC977F2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087" y="3132931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BB3B92F9-552B-8A44-BC38-D3234384A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7" y="5996781"/>
            <a:ext cx="3878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 i="1">
                <a:solidFill>
                  <a:srgbClr val="0039AC"/>
                </a:solidFill>
                <a:cs typeface="ＭＳ Ｐゴシック" charset="0"/>
              </a:rPr>
              <a:t>With thanks to Stephanie Davi &amp; cohorts!</a:t>
            </a:r>
          </a:p>
        </p:txBody>
      </p:sp>
    </p:spTree>
    <p:extLst>
      <p:ext uri="{BB962C8B-B14F-4D97-AF65-F5344CB8AC3E}">
        <p14:creationId xmlns:p14="http://schemas.microsoft.com/office/powerpoint/2010/main" val="394375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5FD5A0-C17B-074F-8A18-C2DB60F5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31" y="1378744"/>
            <a:ext cx="86106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8C433058-700F-8841-B77C-F90EF3E5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816" y="434181"/>
            <a:ext cx="8976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Useful Things to Remember Part 1: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Diffractions appear in GPR much like they do in seismic sections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7A3C304-8F12-2E40-845C-D2E8C0183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294" y="5966619"/>
            <a:ext cx="570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(From a Historical Cemetery in Alabama)</a:t>
            </a:r>
          </a:p>
        </p:txBody>
      </p:sp>
    </p:spTree>
    <p:extLst>
      <p:ext uri="{BB962C8B-B14F-4D97-AF65-F5344CB8AC3E}">
        <p14:creationId xmlns:p14="http://schemas.microsoft.com/office/powerpoint/2010/main" val="291195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9E9FDCCC-F8C1-9949-BE0E-9AD038C3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161" y="290513"/>
            <a:ext cx="7113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Useful Things to Remember Part 2: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Multiples look different than we’ve seen previously: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A3FBB8A-D866-2442-894B-808E3D17B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5014913"/>
            <a:ext cx="86790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Because we usually have common-offset or zero-offset source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and receivers, look for reflections that consistently arrive at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twice (or more) the two-way travel-time of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earlier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 reflections.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Can also get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ringing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 of the ground surface…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295D2-C7E0-4540-8DE7-E4D4ECF2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04913"/>
            <a:ext cx="8534400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14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739C2A-6A41-1B4F-86A1-7FE95E7D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01" y="58847"/>
            <a:ext cx="10931198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(1) Seek a reflection in Benson Park-n-Ride data!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(a) First, use your best estimate of Layer 1 velocity and thickness from Lab 3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to model the expected arrival times of the first layer reflection in the modeling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code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. (Include the plot and data windows in your writeup). Look at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the plot result with all the boxes checked, and with only the reflection box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checked. What challenges do you expect in picking real data?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(b) Load the Benson Park-n-Ride Forward shot data into the RAS24 software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and try to find that reflection. To help guide your eyes to a possible reflection,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I suggest the following steps: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</a:t>
            </a:r>
            <a:r>
              <a:rPr lang="en-US" dirty="0" err="1">
                <a:solidFill>
                  <a:srgbClr val="A3A3E0"/>
                </a:solidFill>
                <a:cs typeface="ＭＳ Ｐゴシック" charset="0"/>
              </a:rPr>
              <a:t>i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. Use the velocity line to approximate the expected asymptote for the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reflection (i.e., fix one end to the direct arrival at the first trace and set the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other end to match inverse slope of the 1</a:t>
            </a:r>
            <a:r>
              <a:rPr lang="en-US" baseline="30000" dirty="0">
                <a:solidFill>
                  <a:srgbClr val="A3A3E0"/>
                </a:solidFill>
                <a:cs typeface="ＭＳ Ｐゴシック" charset="0"/>
              </a:rPr>
              <a:t>st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layer velocity).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ii. Use the “Select display filters” button/panel to emphasize high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frequencies (select “Low Cut”, “45” Hz, and “Preview” or “Apply”).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iii. Shift the pick lines to the approximate times you modeled in Reflect,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and include a screen-shot of the result in your write-up.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iv. Now, shift the pick lines to where you think the reflection actually is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   based on looking at the data, and save/report those picks.</a:t>
            </a:r>
          </a:p>
        </p:txBody>
      </p:sp>
    </p:spTree>
    <p:extLst>
      <p:ext uri="{BB962C8B-B14F-4D97-AF65-F5344CB8AC3E}">
        <p14:creationId xmlns:p14="http://schemas.microsoft.com/office/powerpoint/2010/main" val="52031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ne0">
            <a:extLst>
              <a:ext uri="{FF2B5EF4-FFF2-40B4-BE49-F238E27FC236}">
                <a16:creationId xmlns:a16="http://schemas.microsoft.com/office/drawing/2014/main" id="{94A53A1E-967D-5544-A743-3071800A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20" y="628650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36D2E-0B46-C74E-8104-024C5B10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1520" y="4741863"/>
            <a:ext cx="52578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684A67E1-0055-0D4B-8C9E-79B56133B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32" y="6338888"/>
            <a:ext cx="6240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>
                <a:solidFill>
                  <a:srgbClr val="0039AC"/>
                </a:solidFill>
              </a:rPr>
              <a:t>East dipping layers of the Tertiary Salt Lake Formation (T</a:t>
            </a:r>
            <a:r>
              <a:rPr lang="en-US" sz="1800" baseline="-25000">
                <a:solidFill>
                  <a:srgbClr val="0039AC"/>
                </a:solidFill>
              </a:rPr>
              <a:t>SL</a:t>
            </a:r>
            <a:r>
              <a:rPr lang="en-US" sz="1800">
                <a:solidFill>
                  <a:srgbClr val="0039AC"/>
                </a:solidFill>
              </a:rPr>
              <a:t>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D2B7292D-5FD0-0A43-B6F1-68FB675CA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057" y="152400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Western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W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047401F8-A000-DD49-B028-56B3438D1A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5045" y="5716588"/>
            <a:ext cx="461962" cy="630237"/>
          </a:xfrm>
          <a:prstGeom prst="line">
            <a:avLst/>
          </a:prstGeom>
          <a:noFill/>
          <a:ln w="50800">
            <a:solidFill>
              <a:srgbClr val="0039A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D7D54-1A5B-DE4C-B580-147D3D2F9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832" y="1689100"/>
            <a:ext cx="625475" cy="4175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8FAB7C36-0C31-4C43-BE28-4352CA8E04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6545" y="1698625"/>
            <a:ext cx="5368925" cy="15986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0F19F4B-B449-0C40-A8FC-DA97823498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3282" y="1689100"/>
            <a:ext cx="327025" cy="15986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E6B90C-2BA4-B645-B792-4E30710A5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982" y="1381125"/>
            <a:ext cx="665163" cy="436563"/>
          </a:xfrm>
          <a:prstGeom prst="rect">
            <a:avLst/>
          </a:prstGeom>
          <a:noFill/>
          <a:ln w="254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0DA84-23C0-9741-AB07-A7148B4CC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582" y="4735513"/>
            <a:ext cx="5268913" cy="1389062"/>
          </a:xfrm>
          <a:prstGeom prst="rect">
            <a:avLst/>
          </a:prstGeom>
          <a:noFill/>
          <a:ln w="381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A2C117FF-5C6B-E748-8487-ECDCFD2FEB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4057" y="1381125"/>
            <a:ext cx="3590925" cy="3344863"/>
          </a:xfrm>
          <a:prstGeom prst="line">
            <a:avLst/>
          </a:prstGeom>
          <a:noFill/>
          <a:ln w="25400">
            <a:solidFill>
              <a:srgbClr val="0039A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0EEBD37C-B5E4-F44B-B26E-362F49CD2D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80145" y="1371600"/>
            <a:ext cx="1012825" cy="3354388"/>
          </a:xfrm>
          <a:prstGeom prst="line">
            <a:avLst/>
          </a:prstGeom>
          <a:noFill/>
          <a:ln w="25400">
            <a:solidFill>
              <a:srgbClr val="0039A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771AAA-2F5D-034A-B543-1417597D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9720" y="3295650"/>
            <a:ext cx="5638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D59B0AE-A91B-8F4D-AA06-7053FA9A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132" y="3306763"/>
            <a:ext cx="5645150" cy="1190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E5EBF85A-E4BB-C045-BAD0-FC51994B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255" y="4876800"/>
            <a:ext cx="2547492" cy="1200329"/>
          </a:xfrm>
          <a:prstGeom prst="rect">
            <a:avLst/>
          </a:prstGeom>
          <a:solidFill>
            <a:srgbClr val="C8C8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Antennae for 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Paradise surveys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= 100 MHz!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7AB13E-5A0C-4241-9469-5ACEAE5B5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504" y="4845050"/>
            <a:ext cx="2560637" cy="1239838"/>
          </a:xfrm>
          <a:prstGeom prst="rect">
            <a:avLst/>
          </a:prstGeom>
          <a:noFill/>
          <a:ln w="508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075F54-224E-8F47-854F-47FB03F14C70}"/>
              </a:ext>
            </a:extLst>
          </p:cNvPr>
          <p:cNvSpPr/>
          <p:nvPr/>
        </p:nvSpPr>
        <p:spPr>
          <a:xfrm>
            <a:off x="293716" y="1352204"/>
            <a:ext cx="1629295" cy="18731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Ribbons are spaced 1 m apart for scale; no vertical exaggeration!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355435-8B9D-4443-8F5A-A4BC9A462FC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923011" y="2288771"/>
            <a:ext cx="919942" cy="134112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3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ne1">
            <a:extLst>
              <a:ext uri="{FF2B5EF4-FFF2-40B4-BE49-F238E27FC236}">
                <a16:creationId xmlns:a16="http://schemas.microsoft.com/office/drawing/2014/main" id="{04A9A06D-4765-6545-B024-FB76CEAC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77901"/>
            <a:ext cx="8686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FC69E391-65A7-024A-AA91-2EF0EC0C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319088"/>
            <a:ext cx="3760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Central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C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E0B07E-28CD-6148-9A0B-767A75E9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3063" y="1601788"/>
            <a:ext cx="44942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A03EE2-1FBD-6749-A682-C2A48161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4549776"/>
            <a:ext cx="635000" cy="7350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AD1B0-0E20-AC4A-A19C-3FF48672D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063" y="1581151"/>
            <a:ext cx="4505325" cy="1925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5E967635-1038-5643-8B2D-2E4793781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3063" y="3506788"/>
            <a:ext cx="1062037" cy="17764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04DAAF97-3351-5C4B-9CDC-FB5D9F3922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0575" y="3497263"/>
            <a:ext cx="2817813" cy="177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665199BE-7CD0-C244-A790-F516AD61B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6081713"/>
            <a:ext cx="879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Note relatively poor data quality (ringing, poor trace correlation)</a:t>
            </a:r>
          </a:p>
        </p:txBody>
      </p:sp>
    </p:spTree>
    <p:extLst>
      <p:ext uri="{BB962C8B-B14F-4D97-AF65-F5344CB8AC3E}">
        <p14:creationId xmlns:p14="http://schemas.microsoft.com/office/powerpoint/2010/main" val="2995127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>
            <a:extLst>
              <a:ext uri="{FF2B5EF4-FFF2-40B4-BE49-F238E27FC236}">
                <a16:creationId xmlns:a16="http://schemas.microsoft.com/office/drawing/2014/main" id="{49740E34-3677-0E4E-8AC0-CB8E170A5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13544"/>
            <a:ext cx="3810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Eastern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E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pic>
        <p:nvPicPr>
          <p:cNvPr id="25" name="Picture 24" descr="line3">
            <a:extLst>
              <a:ext uri="{FF2B5EF4-FFF2-40B4-BE49-F238E27FC236}">
                <a16:creationId xmlns:a16="http://schemas.microsoft.com/office/drawing/2014/main" id="{4E87F9CB-14C1-3047-B97A-61A3E504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46944"/>
            <a:ext cx="86106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C414768-9A3D-3440-BA7A-5BDC015D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5" y="4466431"/>
            <a:ext cx="190500" cy="1320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60B88-68A2-F842-A1BE-04A4D272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3080544"/>
            <a:ext cx="190500" cy="1320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14875-8A04-3A45-9D62-DB3D58228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918744"/>
            <a:ext cx="331788" cy="77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B5EACF55-9DC8-1346-A888-87A9ECDF4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3648869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>
                <a:cs typeface="ＭＳ Ｐゴシック" charset="0"/>
              </a:rPr>
              <a:t>road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E306765D-CF51-CA49-9D05-12427A15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5987256"/>
            <a:ext cx="4378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(No trench dug on this section)</a:t>
            </a:r>
          </a:p>
        </p:txBody>
      </p:sp>
    </p:spTree>
    <p:extLst>
      <p:ext uri="{BB962C8B-B14F-4D97-AF65-F5344CB8AC3E}">
        <p14:creationId xmlns:p14="http://schemas.microsoft.com/office/powerpoint/2010/main" val="1255946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3D4DE9D1-97B2-6B44-A5E1-8DE41A271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938" y="243513"/>
            <a:ext cx="8222123" cy="63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Lab 4:</a:t>
            </a:r>
          </a:p>
          <a:p>
            <a:pPr eaLnBrk="0" hangingPunct="0"/>
            <a:endParaRPr lang="en-US" sz="1200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 typeface="Arial" charset="0"/>
              <a:buAutoNum type="arabicParenBoth"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Carefully compare the information contained in trench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sections with information in each radar profile.  What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correlative features can you identify? Are there major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features in any of the radar profiles that seem to be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missing in the trench? Why do you think they chose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to trench where they did, based on the radar images?</a:t>
            </a:r>
          </a:p>
          <a:p>
            <a:pPr eaLnBrk="0" hangingPunct="0">
              <a:buFont typeface="Arial" charset="0"/>
              <a:buNone/>
            </a:pPr>
            <a:endParaRPr lang="en-US" sz="1200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(2) Using the information you’ve gleaned from the trench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data and whatever else you may have available, draw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an interpretive line drawing from each radar profile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and label the features. Be sure to note any features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(such as offset horizontal beds and/or diffraction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arrivals) that might indicate a fault trace, and discuss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whether and/or why (and where) you would (or would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not) recommend any additional trenching based on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these profiles.</a:t>
            </a:r>
          </a:p>
        </p:txBody>
      </p:sp>
    </p:spTree>
    <p:extLst>
      <p:ext uri="{BB962C8B-B14F-4D97-AF65-F5344CB8AC3E}">
        <p14:creationId xmlns:p14="http://schemas.microsoft.com/office/powerpoint/2010/main" val="272992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969305AA-B9BC-8B40-8BF5-826D7F80B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7" y="1821656"/>
            <a:ext cx="931761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(3) Recall that radar velocity is given by</a:t>
            </a:r>
          </a:p>
          <a:p>
            <a:pPr eaLnBrk="0" hangingPunct="0"/>
            <a:endParaRPr lang="en-US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</a:t>
            </a:r>
            <a:r>
              <a:rPr lang="en-US" b="1" dirty="0">
                <a:solidFill>
                  <a:srgbClr val="0039AC"/>
                </a:solidFill>
                <a:cs typeface="ＭＳ Ｐゴシック" charset="0"/>
              </a:rPr>
              <a:t>a.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Try to find a horizon on each of the W, C radar profiles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that you can calibrate to true depth by comparison to the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trench photos. Assuming that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dirty="0"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cs typeface="ＭＳ Ｐゴシック" charset="0"/>
              </a:rPr>
              <a:t>= 1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,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true (real part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of) dielectric permittivity of the medium and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permittivity that was assumed in order to convert time to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depth in the images, what is the approximate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ratio of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for each profile?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4ED1-09B9-684C-BE13-0489B120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7" y="1658144"/>
            <a:ext cx="1306513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33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1F9C08-5400-7E4F-AFEF-EE1FDB54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3" y="1192213"/>
            <a:ext cx="835196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       </a:t>
            </a:r>
            <a:r>
              <a:rPr lang="en-US" b="1" dirty="0">
                <a:solidFill>
                  <a:srgbClr val="0039AC"/>
                </a:solidFill>
                <a:cs typeface="ＭＳ Ｐゴシック" charset="0"/>
              </a:rPr>
              <a:t>b.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Find at least one diffraction in each of the profiles.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First derive a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depth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equation for the diffraction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hyperbola given some assumed velocity 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. Then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use the observed moveout in your diffraction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hyperbolas to estimate 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dirty="0">
                <a:latin typeface="Times New Roman" charset="0"/>
                <a:cs typeface="ＭＳ Ｐゴシック" charset="0"/>
              </a:rPr>
              <a:t>/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. Do you think they used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a value typical of soil or of sediment?</a:t>
            </a:r>
          </a:p>
          <a:p>
            <a:pPr eaLnBrk="0" hangingPunct="0"/>
            <a:endParaRPr lang="en-US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Be sure to include a clear description of all calculations and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assumptions that went into getting these numbers.  Also in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your write-ups, please include the number/letter scheme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used here (i.e., (1), (2), (3)a and (3)b) and separately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address </a:t>
            </a:r>
            <a:r>
              <a:rPr lang="en-US" i="1" dirty="0">
                <a:solidFill>
                  <a:srgbClr val="0039AC"/>
                </a:solidFill>
                <a:cs typeface="ＭＳ Ｐゴシック" charset="0"/>
              </a:rPr>
              <a:t>every question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under each part.</a:t>
            </a:r>
          </a:p>
        </p:txBody>
      </p:sp>
    </p:spTree>
    <p:extLst>
      <p:ext uri="{BB962C8B-B14F-4D97-AF65-F5344CB8AC3E}">
        <p14:creationId xmlns:p14="http://schemas.microsoft.com/office/powerpoint/2010/main" val="210319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36EA7-5599-A119-A929-61D9EB7389E9}"/>
              </a:ext>
            </a:extLst>
          </p:cNvPr>
          <p:cNvSpPr txBox="1"/>
          <p:nvPr/>
        </p:nvSpPr>
        <p:spPr>
          <a:xfrm>
            <a:off x="1212676" y="77282"/>
            <a:ext cx="10623421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(1a). We had several possible models (with the faulted horizontal layer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 best) so I used the ~ thickness and velocity from that:</a:t>
            </a: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Reflect plot with all arrivals suggests that the reflection will be interfered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by the Rayleigh wave on the first two traces, and the direct and air wave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arrivals on later traces. It also suggests one might easily mistake the air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for the reflection!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A6C72DD-3586-E494-1547-FB19C8181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05" b="43882"/>
          <a:stretch/>
        </p:blipFill>
        <p:spPr>
          <a:xfrm>
            <a:off x="3256934" y="895582"/>
            <a:ext cx="4368800" cy="1384627"/>
          </a:xfrm>
          <a:prstGeom prst="rect">
            <a:avLst/>
          </a:prstGeom>
        </p:spPr>
      </p:pic>
      <p:pic>
        <p:nvPicPr>
          <p:cNvPr id="8" name="Picture 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25810A60-3690-86A6-5EEE-595798819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19"/>
          <a:stretch/>
        </p:blipFill>
        <p:spPr>
          <a:xfrm>
            <a:off x="821356" y="2242058"/>
            <a:ext cx="5524500" cy="3181120"/>
          </a:xfrm>
          <a:prstGeom prst="rect">
            <a:avLst/>
          </a:prstGeom>
        </p:spPr>
      </p:pic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F66CADC-82A3-6FB3-F5C4-76EFBBD7B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273" y="2299507"/>
            <a:ext cx="5397500" cy="3065359"/>
          </a:xfrm>
          <a:prstGeom prst="rect">
            <a:avLst/>
          </a:prstGeom>
        </p:spPr>
      </p:pic>
      <p:pic>
        <p:nvPicPr>
          <p:cNvPr id="10" name="Picture 9" descr="A table with numbers on it&#10;&#10;Description automatically generated">
            <a:extLst>
              <a:ext uri="{FF2B5EF4-FFF2-40B4-BE49-F238E27FC236}">
                <a16:creationId xmlns:a16="http://schemas.microsoft.com/office/drawing/2014/main" id="{971AED73-F58C-377A-60F3-F9205D1CD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079" y="1210588"/>
            <a:ext cx="698500" cy="3594100"/>
          </a:xfrm>
          <a:prstGeom prst="rect">
            <a:avLst/>
          </a:prstGeom>
        </p:spPr>
      </p:pic>
      <p:pic>
        <p:nvPicPr>
          <p:cNvPr id="12" name="Picture 11" descr="A white paper with black numbers&#10;&#10;Description automatically generated">
            <a:extLst>
              <a:ext uri="{FF2B5EF4-FFF2-40B4-BE49-F238E27FC236}">
                <a16:creationId xmlns:a16="http://schemas.microsoft.com/office/drawing/2014/main" id="{163823BB-9562-90D7-4942-0864FFEFB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508" y="1197888"/>
            <a:ext cx="495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4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AB7B899-053E-2F31-C32E-45604764452A}"/>
              </a:ext>
            </a:extLst>
          </p:cNvPr>
          <p:cNvGrpSpPr/>
          <p:nvPr/>
        </p:nvGrpSpPr>
        <p:grpSpPr>
          <a:xfrm>
            <a:off x="2209800" y="1268214"/>
            <a:ext cx="7772400" cy="3476625"/>
            <a:chOff x="2209800" y="1690688"/>
            <a:chExt cx="7772400" cy="3476625"/>
          </a:xfrm>
        </p:grpSpPr>
        <p:pic>
          <p:nvPicPr>
            <p:cNvPr id="5" name="Picture 4" descr="A blue and green grid with lines&#10;&#10;Description automatically generated with medium confidence">
              <a:extLst>
                <a:ext uri="{FF2B5EF4-FFF2-40B4-BE49-F238E27FC236}">
                  <a16:creationId xmlns:a16="http://schemas.microsoft.com/office/drawing/2014/main" id="{1CD568A0-6712-E29D-2936-27179F57D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690688"/>
              <a:ext cx="7772400" cy="347662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84962BE-C1B0-69DD-48C9-2AB86FAFF676}"/>
                </a:ext>
              </a:extLst>
            </p:cNvPr>
            <p:cNvCxnSpPr/>
            <p:nvPr/>
          </p:nvCxnSpPr>
          <p:spPr>
            <a:xfrm>
              <a:off x="2650603" y="2251278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772475E-CF7C-E018-68BE-21892DF84679}"/>
                </a:ext>
              </a:extLst>
            </p:cNvPr>
            <p:cNvCxnSpPr/>
            <p:nvPr/>
          </p:nvCxnSpPr>
          <p:spPr>
            <a:xfrm>
              <a:off x="2959260" y="2299506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2E14E03-2F4D-EC9C-C96B-D9D7AFF51CC5}"/>
                </a:ext>
              </a:extLst>
            </p:cNvPr>
            <p:cNvCxnSpPr/>
            <p:nvPr/>
          </p:nvCxnSpPr>
          <p:spPr>
            <a:xfrm>
              <a:off x="3254414" y="2368956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DB0454-50FC-CB65-BBFB-3D7382BEA627}"/>
                </a:ext>
              </a:extLst>
            </p:cNvPr>
            <p:cNvCxnSpPr/>
            <p:nvPr/>
          </p:nvCxnSpPr>
          <p:spPr>
            <a:xfrm>
              <a:off x="3549568" y="2438400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274115-69F4-CF17-FFA1-AB39323F45C3}"/>
                </a:ext>
              </a:extLst>
            </p:cNvPr>
            <p:cNvCxnSpPr/>
            <p:nvPr/>
          </p:nvCxnSpPr>
          <p:spPr>
            <a:xfrm>
              <a:off x="3852436" y="2532929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7E4A90-90C8-4048-D769-C250C23CE930}"/>
                </a:ext>
              </a:extLst>
            </p:cNvPr>
            <p:cNvCxnSpPr/>
            <p:nvPr/>
          </p:nvCxnSpPr>
          <p:spPr>
            <a:xfrm>
              <a:off x="4155305" y="2639033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B0E6E1-6153-C5D7-BECB-CCD7E6053DC9}"/>
                </a:ext>
              </a:extLst>
            </p:cNvPr>
            <p:cNvCxnSpPr/>
            <p:nvPr/>
          </p:nvCxnSpPr>
          <p:spPr>
            <a:xfrm>
              <a:off x="4458175" y="2733563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DCF3001-11A0-880B-98B5-5CD41B51632E}"/>
                </a:ext>
              </a:extLst>
            </p:cNvPr>
            <p:cNvCxnSpPr/>
            <p:nvPr/>
          </p:nvCxnSpPr>
          <p:spPr>
            <a:xfrm>
              <a:off x="4454318" y="2718133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55C010-DE57-5B3C-B1B3-AF1F16C24FD7}"/>
                </a:ext>
              </a:extLst>
            </p:cNvPr>
            <p:cNvCxnSpPr/>
            <p:nvPr/>
          </p:nvCxnSpPr>
          <p:spPr>
            <a:xfrm>
              <a:off x="4743681" y="2833880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FB2134-0BD0-3E06-7162-D52A14C3C586}"/>
                </a:ext>
              </a:extLst>
            </p:cNvPr>
            <p:cNvCxnSpPr/>
            <p:nvPr/>
          </p:nvCxnSpPr>
          <p:spPr>
            <a:xfrm>
              <a:off x="4745613" y="2841598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D250FA-BC93-E911-9DD1-70608C575F9E}"/>
                </a:ext>
              </a:extLst>
            </p:cNvPr>
            <p:cNvCxnSpPr/>
            <p:nvPr/>
          </p:nvCxnSpPr>
          <p:spPr>
            <a:xfrm>
              <a:off x="5050412" y="2938047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51F477-F200-89F6-AE8E-4875E00EE9E5}"/>
                </a:ext>
              </a:extLst>
            </p:cNvPr>
            <p:cNvCxnSpPr/>
            <p:nvPr/>
          </p:nvCxnSpPr>
          <p:spPr>
            <a:xfrm>
              <a:off x="5052342" y="2963130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3511E7-9165-68B6-9AE0-0BC2EAC303C7}"/>
                </a:ext>
              </a:extLst>
            </p:cNvPr>
            <p:cNvCxnSpPr/>
            <p:nvPr/>
          </p:nvCxnSpPr>
          <p:spPr>
            <a:xfrm>
              <a:off x="5347491" y="3061512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7CD494-3FA6-5189-C9A4-680220FCDA39}"/>
                </a:ext>
              </a:extLst>
            </p:cNvPr>
            <p:cNvCxnSpPr/>
            <p:nvPr/>
          </p:nvCxnSpPr>
          <p:spPr>
            <a:xfrm>
              <a:off x="5349421" y="3103956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B830C0-830F-F371-BC13-C64096827083}"/>
                </a:ext>
              </a:extLst>
            </p:cNvPr>
            <p:cNvCxnSpPr/>
            <p:nvPr/>
          </p:nvCxnSpPr>
          <p:spPr>
            <a:xfrm>
              <a:off x="5656149" y="3167615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4C2F1C-8310-FE71-EE9B-A3B4CDE86759}"/>
                </a:ext>
              </a:extLst>
            </p:cNvPr>
            <p:cNvCxnSpPr/>
            <p:nvPr/>
          </p:nvCxnSpPr>
          <p:spPr>
            <a:xfrm>
              <a:off x="5652292" y="3221633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9A63BA-AF90-55D4-DBF6-76E9E23EDF2C}"/>
                </a:ext>
              </a:extLst>
            </p:cNvPr>
            <p:cNvCxnSpPr/>
            <p:nvPr/>
          </p:nvCxnSpPr>
          <p:spPr>
            <a:xfrm>
              <a:off x="5947446" y="3262144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599E2F2-2759-3FA5-2053-0D1DF48BFA07}"/>
                </a:ext>
              </a:extLst>
            </p:cNvPr>
            <p:cNvCxnSpPr/>
            <p:nvPr/>
          </p:nvCxnSpPr>
          <p:spPr>
            <a:xfrm>
              <a:off x="5943589" y="3339310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D56DDA-80D3-8775-FC29-F3988CDFD49E}"/>
                </a:ext>
              </a:extLst>
            </p:cNvPr>
            <p:cNvCxnSpPr/>
            <p:nvPr/>
          </p:nvCxnSpPr>
          <p:spPr>
            <a:xfrm>
              <a:off x="6256102" y="3385609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2C6D8A-9DA6-DAC1-1AAE-E7559015E2EB}"/>
                </a:ext>
              </a:extLst>
            </p:cNvPr>
            <p:cNvCxnSpPr/>
            <p:nvPr/>
          </p:nvCxnSpPr>
          <p:spPr>
            <a:xfrm>
              <a:off x="6252245" y="3468562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38D935-209D-96C7-F4F3-9EC6B38DFB74}"/>
                </a:ext>
              </a:extLst>
            </p:cNvPr>
            <p:cNvCxnSpPr/>
            <p:nvPr/>
          </p:nvCxnSpPr>
          <p:spPr>
            <a:xfrm>
              <a:off x="6541609" y="3503287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757760-D32C-306A-9745-894718D269D3}"/>
                </a:ext>
              </a:extLst>
            </p:cNvPr>
            <p:cNvCxnSpPr/>
            <p:nvPr/>
          </p:nvCxnSpPr>
          <p:spPr>
            <a:xfrm>
              <a:off x="6537752" y="3592027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900B84-1001-BFF4-165A-2C90E6FA845A}"/>
                </a:ext>
              </a:extLst>
            </p:cNvPr>
            <p:cNvCxnSpPr>
              <a:cxnSpLocks/>
            </p:cNvCxnSpPr>
            <p:nvPr/>
          </p:nvCxnSpPr>
          <p:spPr>
            <a:xfrm>
              <a:off x="6854124" y="3603604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0C19204-FEFB-A8F0-3825-5E777523F8F2}"/>
                </a:ext>
              </a:extLst>
            </p:cNvPr>
            <p:cNvCxnSpPr>
              <a:cxnSpLocks/>
            </p:cNvCxnSpPr>
            <p:nvPr/>
          </p:nvCxnSpPr>
          <p:spPr>
            <a:xfrm>
              <a:off x="6854124" y="3738640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1DB54C-F9C6-36D0-26B4-2B3D1F7D749E}"/>
                </a:ext>
              </a:extLst>
            </p:cNvPr>
            <p:cNvCxnSpPr>
              <a:cxnSpLocks/>
            </p:cNvCxnSpPr>
            <p:nvPr/>
          </p:nvCxnSpPr>
          <p:spPr>
            <a:xfrm>
              <a:off x="7145419" y="3709708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D9D82B0-9531-9716-1469-2747F6F31F97}"/>
                </a:ext>
              </a:extLst>
            </p:cNvPr>
            <p:cNvCxnSpPr>
              <a:cxnSpLocks/>
            </p:cNvCxnSpPr>
            <p:nvPr/>
          </p:nvCxnSpPr>
          <p:spPr>
            <a:xfrm>
              <a:off x="7145419" y="3862105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51E0CB-A6AB-6A78-9C9E-A71F19015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54073" y="3827385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5C9469-6519-5645-65B1-126334BA92A7}"/>
                </a:ext>
              </a:extLst>
            </p:cNvPr>
            <p:cNvCxnSpPr>
              <a:cxnSpLocks/>
            </p:cNvCxnSpPr>
            <p:nvPr/>
          </p:nvCxnSpPr>
          <p:spPr>
            <a:xfrm>
              <a:off x="7454073" y="3979782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1315DF-EDF9-06A7-99F8-162B9EA95729}"/>
                </a:ext>
              </a:extLst>
            </p:cNvPr>
            <p:cNvCxnSpPr>
              <a:cxnSpLocks/>
            </p:cNvCxnSpPr>
            <p:nvPr/>
          </p:nvCxnSpPr>
          <p:spPr>
            <a:xfrm>
              <a:off x="7745368" y="3927702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56C1A2-AD1E-9380-5B05-04EA959DD560}"/>
                </a:ext>
              </a:extLst>
            </p:cNvPr>
            <p:cNvCxnSpPr>
              <a:cxnSpLocks/>
            </p:cNvCxnSpPr>
            <p:nvPr/>
          </p:nvCxnSpPr>
          <p:spPr>
            <a:xfrm>
              <a:off x="7745368" y="4109034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2A4041F-96D7-C857-DDF5-202C655E58B4}"/>
                </a:ext>
              </a:extLst>
            </p:cNvPr>
            <p:cNvCxnSpPr>
              <a:cxnSpLocks/>
            </p:cNvCxnSpPr>
            <p:nvPr/>
          </p:nvCxnSpPr>
          <p:spPr>
            <a:xfrm>
              <a:off x="8048232" y="4056950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3648BB3-842C-1616-D1D9-E422958FA57E}"/>
                </a:ext>
              </a:extLst>
            </p:cNvPr>
            <p:cNvCxnSpPr>
              <a:cxnSpLocks/>
            </p:cNvCxnSpPr>
            <p:nvPr/>
          </p:nvCxnSpPr>
          <p:spPr>
            <a:xfrm>
              <a:off x="8048232" y="4238282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AFC1969-F641-4FBB-1197-079D8E439090}"/>
                </a:ext>
              </a:extLst>
            </p:cNvPr>
            <p:cNvCxnSpPr>
              <a:cxnSpLocks/>
            </p:cNvCxnSpPr>
            <p:nvPr/>
          </p:nvCxnSpPr>
          <p:spPr>
            <a:xfrm>
              <a:off x="8351102" y="4157266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B413DD-531F-FBEB-1EE3-50A8F744E040}"/>
                </a:ext>
              </a:extLst>
            </p:cNvPr>
            <p:cNvCxnSpPr>
              <a:cxnSpLocks/>
            </p:cNvCxnSpPr>
            <p:nvPr/>
          </p:nvCxnSpPr>
          <p:spPr>
            <a:xfrm>
              <a:off x="8351102" y="4361746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1497F31-75C7-A07F-366B-36BF45A59BAE}"/>
                </a:ext>
              </a:extLst>
            </p:cNvPr>
            <p:cNvCxnSpPr>
              <a:cxnSpLocks/>
            </p:cNvCxnSpPr>
            <p:nvPr/>
          </p:nvCxnSpPr>
          <p:spPr>
            <a:xfrm>
              <a:off x="8653971" y="4269157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2515155-4540-D5DF-61B3-997D93823BD1}"/>
                </a:ext>
              </a:extLst>
            </p:cNvPr>
            <p:cNvCxnSpPr>
              <a:cxnSpLocks/>
            </p:cNvCxnSpPr>
            <p:nvPr/>
          </p:nvCxnSpPr>
          <p:spPr>
            <a:xfrm>
              <a:off x="8653971" y="4490998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CD47142-EC6E-EB37-E80A-AC3669CF0E07}"/>
                </a:ext>
              </a:extLst>
            </p:cNvPr>
            <p:cNvCxnSpPr>
              <a:cxnSpLocks/>
            </p:cNvCxnSpPr>
            <p:nvPr/>
          </p:nvCxnSpPr>
          <p:spPr>
            <a:xfrm>
              <a:off x="8962629" y="4369470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EF9EF01-93A2-45F3-A19D-31A326BAE97A}"/>
                </a:ext>
              </a:extLst>
            </p:cNvPr>
            <p:cNvCxnSpPr>
              <a:cxnSpLocks/>
            </p:cNvCxnSpPr>
            <p:nvPr/>
          </p:nvCxnSpPr>
          <p:spPr>
            <a:xfrm>
              <a:off x="8962629" y="4573950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3976825-05A2-59AF-7738-FCD8735AC1EA}"/>
                </a:ext>
              </a:extLst>
            </p:cNvPr>
            <p:cNvCxnSpPr>
              <a:cxnSpLocks/>
            </p:cNvCxnSpPr>
            <p:nvPr/>
          </p:nvCxnSpPr>
          <p:spPr>
            <a:xfrm>
              <a:off x="9253924" y="4481361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76076DB-841A-7778-DF2A-20A76E881F98}"/>
                </a:ext>
              </a:extLst>
            </p:cNvPr>
            <p:cNvCxnSpPr>
              <a:cxnSpLocks/>
            </p:cNvCxnSpPr>
            <p:nvPr/>
          </p:nvCxnSpPr>
          <p:spPr>
            <a:xfrm>
              <a:off x="9253924" y="4720563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8C73AA-684A-09B7-D7E8-D7CEDA407A09}"/>
                </a:ext>
              </a:extLst>
            </p:cNvPr>
            <p:cNvCxnSpPr>
              <a:cxnSpLocks/>
            </p:cNvCxnSpPr>
            <p:nvPr/>
          </p:nvCxnSpPr>
          <p:spPr>
            <a:xfrm>
              <a:off x="9562581" y="4604824"/>
              <a:ext cx="8681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567D91-28BF-74A0-8755-7230A6D559DB}"/>
                </a:ext>
              </a:extLst>
            </p:cNvPr>
            <p:cNvCxnSpPr>
              <a:cxnSpLocks/>
            </p:cNvCxnSpPr>
            <p:nvPr/>
          </p:nvCxnSpPr>
          <p:spPr>
            <a:xfrm>
              <a:off x="9562581" y="4844026"/>
              <a:ext cx="8681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25121F1-0598-8A86-16BC-E62FD84A78E3}"/>
              </a:ext>
            </a:extLst>
          </p:cNvPr>
          <p:cNvSpPr txBox="1"/>
          <p:nvPr/>
        </p:nvSpPr>
        <p:spPr>
          <a:xfrm>
            <a:off x="1212676" y="77282"/>
            <a:ext cx="9905276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(1b). My picks (red) focused on the high-frequency arrival that comes in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5-20 </a:t>
            </a:r>
            <a:r>
              <a:rPr lang="en-US" sz="2400" dirty="0" err="1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 than the direct arrival, and 0-16 </a:t>
            </a:r>
            <a:r>
              <a:rPr lang="en-US" sz="2400" dirty="0" err="1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 than the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arrival that I had modeled using Reflect (purple).</a:t>
            </a: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“reflection” picks diverge ~linearly from both the direct arrival line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modeled reflection, which a reflection should not do (because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direct arrival should be an asymptote for the reflection!). However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(arguably) still possible that this really is a reflection, given that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best refraction model suggested an ~ 0.5 m thickness change.</a:t>
            </a:r>
          </a:p>
        </p:txBody>
      </p:sp>
    </p:spTree>
    <p:extLst>
      <p:ext uri="{BB962C8B-B14F-4D97-AF65-F5344CB8AC3E}">
        <p14:creationId xmlns:p14="http://schemas.microsoft.com/office/powerpoint/2010/main" val="239737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739C2A-6A41-1B4F-86A1-7FE95E7D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72" y="1536174"/>
            <a:ext cx="1062085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(2) Now, enter your picks in the code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Reflect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, and use them to model a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best-fitting velocity and thickness for the layer. Include the model, section,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plot, fit and data windows in your writeup. (I recommend *not* using picks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that you are uncertain about in the data fitting portion of this exercise…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Note that the first ~5-6 traces are very difficult to pick!)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(a) How does the model you’ve generated from the reflection compare to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your understanding of the subsurface based on the three models you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created from refractions in Lab 3?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(b) Are you confident that the arrival you picked is really a reflection? If not,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what is it likely to be?</a:t>
            </a:r>
          </a:p>
        </p:txBody>
      </p:sp>
    </p:spTree>
    <p:extLst>
      <p:ext uri="{BB962C8B-B14F-4D97-AF65-F5344CB8AC3E}">
        <p14:creationId xmlns:p14="http://schemas.microsoft.com/office/powerpoint/2010/main" val="192994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6B14-99EC-34EC-A3ED-23983AD684AE}"/>
              </a:ext>
            </a:extLst>
          </p:cNvPr>
          <p:cNvSpPr txBox="1"/>
          <p:nvPr/>
        </p:nvSpPr>
        <p:spPr>
          <a:xfrm>
            <a:off x="919743" y="77282"/>
            <a:ext cx="10352514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(2a). I was able to pick the high frequency arrivals only at geophones 7-24,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 left 1-6 blank. When I attempted to “Invert Picks” from the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though, I get a nonphysical model (with a negative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occurs despite the fact that the arrival times picked for the high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arrival have a very high correlation coefficient, indicating that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arrival is very well fit by a straight line in an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 (and so it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probably is a real seismic arrival, just not a reflection, because the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intercept for the line is negative). Because it is not a reflection, there is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viable model model to compare to the model we found from refraction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5017A-DA6C-6202-45EC-54F73382F23F}"/>
              </a:ext>
            </a:extLst>
          </p:cNvPr>
          <p:cNvGrpSpPr/>
          <p:nvPr/>
        </p:nvGrpSpPr>
        <p:grpSpPr>
          <a:xfrm>
            <a:off x="2085848" y="1276833"/>
            <a:ext cx="8020305" cy="2702459"/>
            <a:chOff x="1426096" y="1276833"/>
            <a:chExt cx="8020305" cy="2702459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0D79B37-7821-F587-1EBD-0E2BAB81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5826" y="1287097"/>
              <a:ext cx="3120575" cy="2686408"/>
            </a:xfrm>
            <a:prstGeom prst="rect">
              <a:avLst/>
            </a:prstGeom>
          </p:spPr>
        </p:pic>
        <p:pic>
          <p:nvPicPr>
            <p:cNvPr id="7" name="Picture 6" descr="A table with numbers and a number&#10;&#10;Description automatically generated">
              <a:extLst>
                <a:ext uri="{FF2B5EF4-FFF2-40B4-BE49-F238E27FC236}">
                  <a16:creationId xmlns:a16="http://schemas.microsoft.com/office/drawing/2014/main" id="{2B329769-69C1-07E8-FFE5-C9819F78F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6096" y="1276833"/>
              <a:ext cx="1592986" cy="2691597"/>
            </a:xfrm>
            <a:prstGeom prst="rect">
              <a:avLst/>
            </a:prstGeom>
          </p:spPr>
        </p:pic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9908E95-EE3D-1317-7AA8-82972112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0178" y="1276833"/>
              <a:ext cx="3120575" cy="2702459"/>
            </a:xfrm>
            <a:prstGeom prst="rect">
              <a:avLst/>
            </a:prstGeom>
          </p:spPr>
        </p:pic>
        <p:pic>
          <p:nvPicPr>
            <p:cNvPr id="11" name="Picture 10" descr="A screenshot of a message&#10;&#10;Description automatically generated">
              <a:extLst>
                <a:ext uri="{FF2B5EF4-FFF2-40B4-BE49-F238E27FC236}">
                  <a16:creationId xmlns:a16="http://schemas.microsoft.com/office/drawing/2014/main" id="{E090D7BB-DFBA-5773-1107-1C86F3132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6238" y="1688938"/>
              <a:ext cx="1466538" cy="961664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6FB19488-3497-67AD-D379-FCDAF3D552C9}"/>
              </a:ext>
            </a:extLst>
          </p:cNvPr>
          <p:cNvSpPr/>
          <p:nvPr/>
        </p:nvSpPr>
        <p:spPr>
          <a:xfrm>
            <a:off x="2019782" y="1209554"/>
            <a:ext cx="1284790" cy="295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6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6B14-99EC-34EC-A3ED-23983AD684AE}"/>
              </a:ext>
            </a:extLst>
          </p:cNvPr>
          <p:cNvSpPr txBox="1"/>
          <p:nvPr/>
        </p:nvSpPr>
        <p:spPr>
          <a:xfrm>
            <a:off x="919743" y="77282"/>
            <a:ext cx="10145726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(2b). Since we’ve already established that it’s not a reflection, the real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here is what is it? The most likely candidate for another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 slightly later than the direct wave is the air wave, since the Layer 1</a:t>
            </a: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was only slightly faster than air.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Refract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model air wave comes in 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(2–6 </a:t>
            </a:r>
            <a:r>
              <a:rPr lang="en-US" sz="2400" dirty="0" err="1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later than the picks, but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3% error is consistent with what we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expect for errors in distance from a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 measure (especially if the profile was</a:t>
            </a:r>
          </a:p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perfectly straight line)!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5017A-DA6C-6202-45EC-54F73382F23F}"/>
              </a:ext>
            </a:extLst>
          </p:cNvPr>
          <p:cNvGrpSpPr/>
          <p:nvPr/>
        </p:nvGrpSpPr>
        <p:grpSpPr>
          <a:xfrm>
            <a:off x="2085848" y="1276833"/>
            <a:ext cx="8020305" cy="2702459"/>
            <a:chOff x="1426096" y="1276833"/>
            <a:chExt cx="8020305" cy="2702459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0D79B37-7821-F587-1EBD-0E2BAB81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5826" y="1287097"/>
              <a:ext cx="3120575" cy="2686408"/>
            </a:xfrm>
            <a:prstGeom prst="rect">
              <a:avLst/>
            </a:prstGeom>
          </p:spPr>
        </p:pic>
        <p:pic>
          <p:nvPicPr>
            <p:cNvPr id="7" name="Picture 6" descr="A table with numbers and a number&#10;&#10;Description automatically generated">
              <a:extLst>
                <a:ext uri="{FF2B5EF4-FFF2-40B4-BE49-F238E27FC236}">
                  <a16:creationId xmlns:a16="http://schemas.microsoft.com/office/drawing/2014/main" id="{2B329769-69C1-07E8-FFE5-C9819F78F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6096" y="1276833"/>
              <a:ext cx="1592986" cy="2691597"/>
            </a:xfrm>
            <a:prstGeom prst="rect">
              <a:avLst/>
            </a:prstGeom>
          </p:spPr>
        </p:pic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9908E95-EE3D-1317-7AA8-82972112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0178" y="1276833"/>
              <a:ext cx="3120575" cy="2702459"/>
            </a:xfrm>
            <a:prstGeom prst="rect">
              <a:avLst/>
            </a:prstGeom>
          </p:spPr>
        </p:pic>
        <p:pic>
          <p:nvPicPr>
            <p:cNvPr id="11" name="Picture 10" descr="A screenshot of a message&#10;&#10;Description automatically generated">
              <a:extLst>
                <a:ext uri="{FF2B5EF4-FFF2-40B4-BE49-F238E27FC236}">
                  <a16:creationId xmlns:a16="http://schemas.microsoft.com/office/drawing/2014/main" id="{E090D7BB-DFBA-5773-1107-1C86F3132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6238" y="1688938"/>
              <a:ext cx="1466538" cy="961664"/>
            </a:xfrm>
            <a:prstGeom prst="rect">
              <a:avLst/>
            </a:prstGeom>
          </p:spPr>
        </p:pic>
      </p:grpSp>
      <p:pic>
        <p:nvPicPr>
          <p:cNvPr id="14" name="Picture 1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1F5AE366-AEA4-68A7-D570-37DAD49EB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889" y="4081548"/>
            <a:ext cx="4587832" cy="25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1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DA1AF141-768F-7D45-BA39-D8DDD26F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000" y="267494"/>
            <a:ext cx="4658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A3A3E0"/>
                </a:solidFill>
                <a:latin typeface="Arial Black" charset="0"/>
              </a:rPr>
              <a:t>Lab 4: Seismic Reflections</a:t>
            </a:r>
            <a:endParaRPr lang="en-US" dirty="0">
              <a:solidFill>
                <a:srgbClr val="A3A3E0"/>
              </a:solidFill>
              <a:latin typeface="Arial Blac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8A25-46C0-4840-9C3E-4470D05E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7" y="1256506"/>
            <a:ext cx="6964363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5">
            <a:extLst>
              <a:ext uri="{FF2B5EF4-FFF2-40B4-BE49-F238E27FC236}">
                <a16:creationId xmlns:a16="http://schemas.microsoft.com/office/drawing/2014/main" id="{FDD2574A-565A-0C4D-B36D-3970D4705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6850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208CA87F-3FF6-1A4E-8A0B-B9419AB1B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5187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548915C1-59CE-054E-878F-B56E227A75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5212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07FE0EA0-8FA6-B546-8262-47CBBBFEB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3550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3D5EBFEB-2E3D-E247-BE37-A5B5069FF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1887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3DB8507B-DBA1-384F-9B15-11FB80A86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2" y="1267619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BEF3B1D0-BEF1-1948-AE73-CA93F6465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846931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0</a:t>
            </a: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1EE7674E-E095-6544-AA1D-A259310D3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3525" y="126603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71572558-C381-5B48-B05D-E206BC228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1862" y="126603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7F57C63F-6550-6044-B9DD-1BDE71CD3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126603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DBB19F80-0C71-CC48-8B52-FC6266869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8537" y="126603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2AABB09B-CF7F-F940-B38B-C7CCB0AE9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6875" y="1266031"/>
            <a:ext cx="0" cy="5159375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7B8F64DB-5C74-1040-97AE-CA29AB46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7" y="846931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2000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6187DA3B-D6A7-5C40-B647-57D9F5349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7" y="875506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4000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7222587-8350-E949-9571-189A73212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662" y="875506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6000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B3A77B77-80A2-9343-AF47-EFC615F6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37" y="875506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8000</a:t>
            </a: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8C920855-8703-5149-B434-337DA112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937" y="875506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10000</a:t>
            </a: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8AF5B9B-D9C4-2F4D-97BC-1055A817C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129460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0615ABD3-0E83-494D-BBE8-3CDE91D24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2137569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4DB6843F-A02B-D246-90B8-615034CBC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2982119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9B90195A-778F-FD45-8C10-D37440D0E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382508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E5815D64-182A-B243-988C-04D5C4D996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466963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C9134191-2E97-8E41-BAA2-F05451A70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5514181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51049AC2-5051-D947-9559-F4F06C1CC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1715294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id="{EFDAFB37-D1FB-EB4A-B2FF-784014EEE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2559844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9CA22220-F029-F145-BA17-B4277CE8A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3404394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95C31771-4FC4-464C-89D9-BCBCF3733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424735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FE1A5A27-BF58-C340-96F4-0D6C98C2D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509190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6" name="Line 33">
            <a:extLst>
              <a:ext uri="{FF2B5EF4-FFF2-40B4-BE49-F238E27FC236}">
                <a16:creationId xmlns:a16="http://schemas.microsoft.com/office/drawing/2014/main" id="{C054A155-CE0E-FC4A-BFC6-C7349FCD9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593645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Line 34">
            <a:extLst>
              <a:ext uri="{FF2B5EF4-FFF2-40B4-BE49-F238E27FC236}">
                <a16:creationId xmlns:a16="http://schemas.microsoft.com/office/drawing/2014/main" id="{DB7D76CE-2126-F444-84EF-1F5AD1D71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337" y="6361906"/>
            <a:ext cx="7010400" cy="0"/>
          </a:xfrm>
          <a:prstGeom prst="line">
            <a:avLst/>
          </a:prstGeom>
          <a:noFill/>
          <a:ln w="25400">
            <a:solidFill>
              <a:srgbClr val="FF0501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Text Box 35">
            <a:extLst>
              <a:ext uri="{FF2B5EF4-FFF2-40B4-BE49-F238E27FC236}">
                <a16:creationId xmlns:a16="http://schemas.microsoft.com/office/drawing/2014/main" id="{3F2B8081-F56A-6A47-B239-FFA37A94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1066006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0</a:t>
            </a:r>
          </a:p>
        </p:txBody>
      </p:sp>
      <p:sp>
        <p:nvSpPr>
          <p:cNvPr id="39" name="Text Box 36">
            <a:extLst>
              <a:ext uri="{FF2B5EF4-FFF2-40B4-BE49-F238E27FC236}">
                <a16:creationId xmlns:a16="http://schemas.microsoft.com/office/drawing/2014/main" id="{73BBF589-B352-A345-AE6A-AD9D33E6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1913731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0.5</a:t>
            </a:r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829FECE7-5447-3949-902E-F450A601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2751931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1.0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59CBAD3C-A729-EE47-9910-9A3D1077E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599656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1.5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6A59E23-A047-0143-B1FE-EF327029B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4437856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2.0</a:t>
            </a:r>
          </a:p>
        </p:txBody>
      </p:sp>
      <p:sp>
        <p:nvSpPr>
          <p:cNvPr id="43" name="Text Box 40">
            <a:extLst>
              <a:ext uri="{FF2B5EF4-FFF2-40B4-BE49-F238E27FC236}">
                <a16:creationId xmlns:a16="http://schemas.microsoft.com/office/drawing/2014/main" id="{BF5A673E-5A8F-BC48-AD7D-468563D4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285581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2.5</a:t>
            </a:r>
          </a:p>
        </p:txBody>
      </p:sp>
      <p:sp>
        <p:nvSpPr>
          <p:cNvPr id="44" name="Text Box 41">
            <a:extLst>
              <a:ext uri="{FF2B5EF4-FFF2-40B4-BE49-F238E27FC236}">
                <a16:creationId xmlns:a16="http://schemas.microsoft.com/office/drawing/2014/main" id="{2207DEEA-919D-B443-AF64-5F00D23A9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6133306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3.0</a:t>
            </a:r>
          </a:p>
        </p:txBody>
      </p:sp>
      <p:sp>
        <p:nvSpPr>
          <p:cNvPr id="45" name="Text Box 42">
            <a:extLst>
              <a:ext uri="{FF2B5EF4-FFF2-40B4-BE49-F238E27FC236}">
                <a16:creationId xmlns:a16="http://schemas.microsoft.com/office/drawing/2014/main" id="{8D5E1E05-0F0D-CD4C-851A-6A0768FA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662" y="846931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(m)</a:t>
            </a:r>
          </a:p>
        </p:txBody>
      </p:sp>
      <p:sp>
        <p:nvSpPr>
          <p:cNvPr id="46" name="Text Box 43">
            <a:extLst>
              <a:ext uri="{FF2B5EF4-FFF2-40B4-BE49-F238E27FC236}">
                <a16:creationId xmlns:a16="http://schemas.microsoft.com/office/drawing/2014/main" id="{B9A27762-A134-5E4F-8DB9-04576CDA306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75580" y="3592513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cs typeface="ＭＳ Ｐゴシック" charset="0"/>
              </a:rPr>
              <a:t>(sec)</a:t>
            </a:r>
          </a:p>
        </p:txBody>
      </p:sp>
    </p:spTree>
    <p:extLst>
      <p:ext uri="{BB962C8B-B14F-4D97-AF65-F5344CB8AC3E}">
        <p14:creationId xmlns:p14="http://schemas.microsoft.com/office/powerpoint/2010/main" val="237773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E460927E-B4F0-9C47-8916-10907928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880" y="982177"/>
            <a:ext cx="906613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(3) The previous slide shows synthetic (idealized) data generated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using a numerical (finite element) approach.  There are four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</a:t>
            </a:r>
            <a:r>
              <a:rPr lang="en-US" i="1" dirty="0">
                <a:solidFill>
                  <a:srgbClr val="A3A3E0"/>
                </a:solidFill>
                <a:latin typeface="Arial Black" charset="0"/>
                <a:cs typeface="ＭＳ Ｐゴシック" charset="0"/>
              </a:rPr>
              <a:t>primary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reflections present in the data.  Pick five travel-times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(i.e., at five different distances) from each of at least three of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those reflections. Using Excel (or some similar software that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allows you to regress a line fit– you can do this in </a:t>
            </a:r>
            <a:r>
              <a:rPr lang="en-US" dirty="0" err="1">
                <a:solidFill>
                  <a:srgbClr val="A3A3E0"/>
                </a:solidFill>
                <a:cs typeface="ＭＳ Ｐゴシック" charset="0"/>
              </a:rPr>
              <a:t>Matlab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, or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other software if you prefer), plot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x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versus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for each of your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reflections, and calculate the velocities and thicknesses these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would imply assuming each reflection is from a single-layer</a:t>
            </a:r>
          </a:p>
          <a:p>
            <a:pPr eaLnBrk="0" hangingPunct="0"/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  interface over a half-space.</a:t>
            </a:r>
          </a:p>
          <a:p>
            <a:pPr eaLnBrk="0" hangingPunct="0">
              <a:buFont typeface="Arial" charset="0"/>
              <a:buNone/>
            </a:pPr>
            <a:endParaRPr lang="en-US" dirty="0">
              <a:solidFill>
                <a:srgbClr val="A3A3E0"/>
              </a:solidFill>
              <a:cs typeface="ＭＳ Ｐゴシック" charset="0"/>
            </a:endParaRP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(4) Now do the same for one of the </a:t>
            </a:r>
            <a:r>
              <a:rPr lang="en-US" i="1" dirty="0">
                <a:solidFill>
                  <a:srgbClr val="A3A3E0"/>
                </a:solidFill>
                <a:latin typeface="Arial Black" charset="0"/>
                <a:cs typeface="ＭＳ Ｐゴシック" charset="0"/>
              </a:rPr>
              <a:t>multiple</a:t>
            </a:r>
            <a:r>
              <a:rPr lang="en-US" dirty="0">
                <a:solidFill>
                  <a:srgbClr val="A3A3E0"/>
                </a:solidFill>
                <a:cs typeface="ＭＳ Ｐゴシック" charset="0"/>
              </a:rPr>
              <a:t> reflections.</a:t>
            </a:r>
          </a:p>
        </p:txBody>
      </p:sp>
    </p:spTree>
    <p:extLst>
      <p:ext uri="{BB962C8B-B14F-4D97-AF65-F5344CB8AC3E}">
        <p14:creationId xmlns:p14="http://schemas.microsoft.com/office/powerpoint/2010/main" val="416936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21338</TotalTime>
  <Words>2294</Words>
  <Application>Microsoft Macintosh PowerPoint</Application>
  <PresentationFormat>Widescreen</PresentationFormat>
  <Paragraphs>307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53</cp:revision>
  <cp:lastPrinted>2022-01-10T14:45:35Z</cp:lastPrinted>
  <dcterms:created xsi:type="dcterms:W3CDTF">2022-01-10T14:15:51Z</dcterms:created>
  <dcterms:modified xsi:type="dcterms:W3CDTF">2024-03-20T19:10:54Z</dcterms:modified>
</cp:coreProperties>
</file>