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91" r:id="rId3"/>
    <p:sldId id="292" r:id="rId4"/>
    <p:sldId id="285" r:id="rId5"/>
    <p:sldId id="284" r:id="rId6"/>
    <p:sldId id="275" r:id="rId7"/>
    <p:sldId id="28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AC"/>
    <a:srgbClr val="FB9491"/>
    <a:srgbClr val="A3A3E0"/>
    <a:srgbClr val="001CFF"/>
    <a:srgbClr val="A6A6A6"/>
    <a:srgbClr val="0046CD"/>
    <a:srgbClr val="001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53"/>
    <p:restoredTop sz="97840"/>
  </p:normalViewPr>
  <p:slideViewPr>
    <p:cSldViewPr snapToGrid="0" snapToObjects="1">
      <p:cViewPr varScale="1">
        <p:scale>
          <a:sx n="220" d="100"/>
          <a:sy n="220" d="100"/>
        </p:scale>
        <p:origin x="192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AD093-0389-CA48-9E5F-E8F7C95315DC}" type="datetimeFigureOut">
              <a:rPr lang="en-US" smtClean="0"/>
              <a:t>2/20/24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C8ECB-8D36-A040-8E31-F92042CBE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5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7641C-8CB9-5E41-99E9-C8A4BEF99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75745-1516-9449-BD5D-5F19438F06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40652-FEDB-2E4A-B8DB-D90538F9D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76CB5-ACAD-3348-86C5-C0F68AE4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46ECA-B641-4146-A4B1-EF4B92F8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4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036DF-AA04-A140-937E-CDCBF8686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CD5B59-2960-334C-86E7-79FEBCD87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5BD3D-6EBF-7B4A-943E-1664A3022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70CA9-EBB3-4C4D-9DF2-BBA35921E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11DD3-EC20-FB4E-B26A-92E04175B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8F4168-24EA-3E4E-8ACE-B6E0C92C99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97E59-05EB-9349-BFD2-32D596508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1616D-3542-364D-8C26-292EBFE1F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D3A45-BBC3-FB46-B4F0-F7F78F6B3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F114F-8D5C-F346-83EE-7EB807C6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9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6230B-D4A4-4A4B-AC84-D15E8A05B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58D13-1B7D-FC4F-9230-0BAFF05B9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CDAED-29B6-8F40-BE23-E666DB19A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406FF-6B3C-1148-95A5-C38431D2B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09295-452E-9E43-90DE-F16C7BB84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1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6CF45-13C7-DF4B-8D24-5AA039069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01534-D0C7-CF42-9F6A-93B466CA3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80413-86EE-9B4F-959C-6887E6C60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E4F0-18B4-C64F-9A26-D6E972B7C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AFF24-BD71-D144-AA77-B5B6E31BD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8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353C0-BED1-DF47-A9D7-9423B0D56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6AC81-0124-BD41-9575-839086ADDD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06F59-1CDB-324E-9AAD-DB2052CC5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CB5CF-988B-E245-A99B-0E4A36AAE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0CCF9-5BEA-B84D-B89C-7D0D8856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7CED7-6555-FD4A-9ED8-43D78DA2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20F37-26B4-D44A-9D78-533C4E2B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72A02-74FA-7044-BC9D-A5944D82B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9D3CA-B505-0240-BBC2-0DC01666B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667049-29B4-7047-8883-82B771138F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8DD144-A084-1B45-A947-CF94660E01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5A7335-BAF3-9B40-B61F-413CA4905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2/20/24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3EF31F-D030-E84C-90A4-9AA3EAF99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8595ED-A46A-CC41-A929-E74A17649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8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33BC-2237-1949-B72F-6488522D9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9BA7C5-0FB4-DF42-AA3A-41B7E6241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2/20/24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D5F252-D71B-F645-8957-78B60BB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42DB99-6BC5-7147-A3B8-9ECA8BC5D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5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ABEBD7-6E81-9E41-A883-0492E4BD6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2/20/24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067740-1648-3148-92B8-61D3B6ADB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7BDC9-5E9B-5542-AC3E-95238D475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7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26C50-171B-494C-B3CB-91D669296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4CFC7-5E2F-9D45-A557-79DAD6EA2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C01FE0-0E17-7C4E-AB50-5AF31E8F1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4E894-C0B8-E447-A926-053A62843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93B9A-6F22-9F4F-9196-4B5F27D24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AF896-7BFA-974A-A63A-F686B2182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9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1CDB9-F651-004C-BE28-60334419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12B5C-5229-6748-A227-72E6BA0C46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E979C-3B27-354A-8C50-8E7B40FA9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2BF51-7953-8147-A3F2-9DD98B23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B73BB-B534-DE4D-A2F6-7F002FCE7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5022B-B707-E145-A298-1543E7A73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4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FF541-98F2-C047-A9B1-FAAA4077E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EB22A-A9D8-AB44-BB89-9054E98FA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24AA3-1AE0-E14C-81EC-B1EA2A68D1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00C9-8BFE-814F-993B-E78ED40E45EE}" type="datetimeFigureOut">
              <a:rPr lang="en-US" smtClean="0"/>
              <a:t>2/20/24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003DE-AB5F-A345-820A-F38DC09AD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AACEE-6833-E44C-A086-C16D4C7A7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4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 Box 5">
            <a:extLst>
              <a:ext uri="{FF2B5EF4-FFF2-40B4-BE49-F238E27FC236}">
                <a16:creationId xmlns:a16="http://schemas.microsoft.com/office/drawing/2014/main" id="{16E93722-763D-1D46-9546-23B156640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2256" y="44484"/>
            <a:ext cx="516827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Geology 5660/6660</a:t>
            </a:r>
          </a:p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Applied Geophysics</a:t>
            </a:r>
            <a:endParaRPr lang="en-US" sz="3600" i="1" u="sng" dirty="0">
              <a:solidFill>
                <a:srgbClr val="0039AC"/>
              </a:solidFill>
              <a:latin typeface="Arial Black" charset="0"/>
            </a:endParaRPr>
          </a:p>
        </p:txBody>
      </p:sp>
      <p:sp>
        <p:nvSpPr>
          <p:cNvPr id="98" name="Text Box 26">
            <a:extLst>
              <a:ext uri="{FF2B5EF4-FFF2-40B4-BE49-F238E27FC236}">
                <a16:creationId xmlns:a16="http://schemas.microsoft.com/office/drawing/2014/main" id="{181B4ABE-5339-9E43-82AD-1C9ABAAF7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0056" y="76200"/>
            <a:ext cx="19143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Feb 2024</a:t>
            </a:r>
          </a:p>
          <a:p>
            <a:pPr algn="ctr"/>
            <a:r>
              <a:rPr lang="en-US" sz="2400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Lab 4</a:t>
            </a:r>
          </a:p>
        </p:txBody>
      </p:sp>
      <p:sp>
        <p:nvSpPr>
          <p:cNvPr id="10" name="Text Box 39">
            <a:extLst>
              <a:ext uri="{FF2B5EF4-FFF2-40B4-BE49-F238E27FC236}">
                <a16:creationId xmlns:a16="http://schemas.microsoft.com/office/drawing/2014/main" id="{86B6E3A4-E0D1-A041-A325-F18DA2213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2376" y="2828836"/>
            <a:ext cx="352724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Seismic Reflections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  <a:latin typeface="Arial Black" charset="0"/>
              </a:rPr>
              <a:t>Due 2:30 pm Mar 6</a:t>
            </a:r>
          </a:p>
        </p:txBody>
      </p:sp>
      <p:sp>
        <p:nvSpPr>
          <p:cNvPr id="2" name="Text Box 27">
            <a:extLst>
              <a:ext uri="{FF2B5EF4-FFF2-40B4-BE49-F238E27FC236}">
                <a16:creationId xmlns:a16="http://schemas.microsoft.com/office/drawing/2014/main" id="{B4AB5D18-0430-9469-BC9E-60903D151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5743" y="6392543"/>
            <a:ext cx="35435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A.R. Lowry 2008-2024</a:t>
            </a:r>
            <a:endParaRPr lang="en-US" sz="2400" dirty="0">
              <a:solidFill>
                <a:srgbClr val="0039AC"/>
              </a:solidFill>
              <a:latin typeface="Arial" panose="020B0604020202020204" pitchFamily="34" charset="0"/>
              <a:ea typeface="ヒラギノ角ゴ Pro W3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453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0739C2A-6A41-1B4F-86A1-7FE95E7DE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401" y="58847"/>
            <a:ext cx="10931198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(1) Seek a reflection in Benson Park-n-Ride data!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(a) First, use your best estimate of Layer 1 velocity and thickness from Lab 3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to model the expected arrival times of the first layer reflection in the modeling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code </a:t>
            </a:r>
            <a:r>
              <a:rPr lang="en-US" b="1" i="1" dirty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Reflect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. (Include the plot and data windows in your writeup). Look at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the plot result with all the boxes checked, and with only the reflection box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checked. What challenges do you expect in picking real data?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(b) Load the Benson Park-n-Ride Forward shot data into the RAS24 software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and try to find that reflection. To help guide your eyes to a possible reflection,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I suggest the following steps: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   </a:t>
            </a:r>
            <a:r>
              <a:rPr lang="en-US" dirty="0" err="1">
                <a:solidFill>
                  <a:srgbClr val="0039AC"/>
                </a:solidFill>
                <a:cs typeface="ＭＳ Ｐゴシック" charset="0"/>
              </a:rPr>
              <a:t>i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. Use the velocity line to approximate the expected asymptote for the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   reflection (i.e., fix one end to the direct arrival at the first trace and set the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   other end to match inverse slope of the 1</a:t>
            </a:r>
            <a:r>
              <a:rPr lang="en-US" baseline="30000" dirty="0">
                <a:solidFill>
                  <a:srgbClr val="0039AC"/>
                </a:solidFill>
                <a:cs typeface="ＭＳ Ｐゴシック" charset="0"/>
              </a:rPr>
              <a:t>st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layer velocity).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   ii. Use the “Select display filters” button/panel to emphasize high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   frequencies (select “Low Cut”, “45” Hz, and “Preview” or “Apply”).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   iii. Shift the pick lines to the approximate times you modeled in Reflect,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   and include a screen-shot of the result in your write-up.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   iv. Now, shift the pick lines to where you think the reflection actually is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   based on looking at the data, and save/report those picks.</a:t>
            </a:r>
          </a:p>
        </p:txBody>
      </p:sp>
    </p:spTree>
    <p:extLst>
      <p:ext uri="{BB962C8B-B14F-4D97-AF65-F5344CB8AC3E}">
        <p14:creationId xmlns:p14="http://schemas.microsoft.com/office/powerpoint/2010/main" val="52031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0739C2A-6A41-1B4F-86A1-7FE95E7DE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572" y="1536174"/>
            <a:ext cx="10620856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(2) Now, enter your picks in the code </a:t>
            </a:r>
            <a:r>
              <a:rPr lang="en-US" b="1" i="1" dirty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Reflect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, and use them to model a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best-fitting velocity and thickness for the layer. Include the model, section,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plot, fit and data windows in your writeup. (I recommend *not* using picks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that you are uncertain about in the data fitting portion of this exercise…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Note that the first ~5-6 traces are very difficult to pick!)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(a) How does the model you’ve generated from the reflection compare to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your understanding of the subsurface based on the three models you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created from refractions in Lab 3?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(b) Are you confident that the arrival you picked is really a reflection? If not,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what is it likely to be?</a:t>
            </a:r>
          </a:p>
        </p:txBody>
      </p:sp>
    </p:spTree>
    <p:extLst>
      <p:ext uri="{BB962C8B-B14F-4D97-AF65-F5344CB8AC3E}">
        <p14:creationId xmlns:p14="http://schemas.microsoft.com/office/powerpoint/2010/main" val="1929940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DA1AF141-768F-7D45-BA39-D8DDD26F7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9000" y="267494"/>
            <a:ext cx="46587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Lab 4: Seismic Reflections</a:t>
            </a:r>
            <a:endParaRPr lang="en-US" dirty="0">
              <a:solidFill>
                <a:srgbClr val="0039AC"/>
              </a:solidFill>
              <a:latin typeface="Arial Black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9D8A25-46C0-4840-9C3E-4470D05E08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537" y="1256506"/>
            <a:ext cx="6964363" cy="520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Line 5">
            <a:extLst>
              <a:ext uri="{FF2B5EF4-FFF2-40B4-BE49-F238E27FC236}">
                <a16:creationId xmlns:a16="http://schemas.microsoft.com/office/drawing/2014/main" id="{FDD2574A-565A-0C4D-B36D-3970D4705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6850" y="1267619"/>
            <a:ext cx="0" cy="5159375"/>
          </a:xfrm>
          <a:prstGeom prst="line">
            <a:avLst/>
          </a:prstGeom>
          <a:noFill/>
          <a:ln w="25400">
            <a:solidFill>
              <a:srgbClr val="FF0501">
                <a:alpha val="50000"/>
              </a:srgbClr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208CA87F-3FF6-1A4E-8A0B-B9419AB1B4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405187" y="1267619"/>
            <a:ext cx="0" cy="5159375"/>
          </a:xfrm>
          <a:prstGeom prst="line">
            <a:avLst/>
          </a:prstGeom>
          <a:noFill/>
          <a:ln w="25400">
            <a:solidFill>
              <a:srgbClr val="FF0501">
                <a:alpha val="50000"/>
              </a:srgbClr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548915C1-59CE-054E-878F-B56E227A7541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5212" y="1267619"/>
            <a:ext cx="0" cy="5159375"/>
          </a:xfrm>
          <a:prstGeom prst="line">
            <a:avLst/>
          </a:prstGeom>
          <a:noFill/>
          <a:ln w="25400">
            <a:solidFill>
              <a:srgbClr val="FF0501">
                <a:alpha val="50000"/>
              </a:srgbClr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07FE0EA0-8FA6-B546-8262-47CBBBFEB513}"/>
              </a:ext>
            </a:extLst>
          </p:cNvPr>
          <p:cNvSpPr>
            <a:spLocks noChangeShapeType="1"/>
          </p:cNvSpPr>
          <p:nvPr/>
        </p:nvSpPr>
        <p:spPr bwMode="auto">
          <a:xfrm>
            <a:off x="8083550" y="1267619"/>
            <a:ext cx="0" cy="5159375"/>
          </a:xfrm>
          <a:prstGeom prst="line">
            <a:avLst/>
          </a:prstGeom>
          <a:noFill/>
          <a:ln w="25400">
            <a:solidFill>
              <a:srgbClr val="FF0501">
                <a:alpha val="50000"/>
              </a:srgbClr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3D5EBFEB-2E3D-E247-BE37-A5B5069FFAFD}"/>
              </a:ext>
            </a:extLst>
          </p:cNvPr>
          <p:cNvSpPr>
            <a:spLocks noChangeShapeType="1"/>
          </p:cNvSpPr>
          <p:nvPr/>
        </p:nvSpPr>
        <p:spPr bwMode="auto">
          <a:xfrm>
            <a:off x="8751887" y="1267619"/>
            <a:ext cx="0" cy="5159375"/>
          </a:xfrm>
          <a:prstGeom prst="line">
            <a:avLst/>
          </a:prstGeom>
          <a:noFill/>
          <a:ln w="25400">
            <a:solidFill>
              <a:srgbClr val="FF0501">
                <a:alpha val="50000"/>
              </a:srgbClr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3DB8507B-DBA1-384F-9B15-11FB80A86154}"/>
              </a:ext>
            </a:extLst>
          </p:cNvPr>
          <p:cNvSpPr>
            <a:spLocks noChangeShapeType="1"/>
          </p:cNvSpPr>
          <p:nvPr/>
        </p:nvSpPr>
        <p:spPr bwMode="auto">
          <a:xfrm>
            <a:off x="9421812" y="1267619"/>
            <a:ext cx="0" cy="5159375"/>
          </a:xfrm>
          <a:prstGeom prst="line">
            <a:avLst/>
          </a:prstGeom>
          <a:noFill/>
          <a:ln w="25400">
            <a:solidFill>
              <a:srgbClr val="FF0501">
                <a:alpha val="50000"/>
              </a:srgbClr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BEF3B1D0-BEF1-1948-AE73-CA93F6465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225" y="846931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cs typeface="ＭＳ Ｐゴシック" charset="0"/>
              </a:rPr>
              <a:t>0</a:t>
            </a:r>
          </a:p>
        </p:txBody>
      </p:sp>
      <p:sp>
        <p:nvSpPr>
          <p:cNvPr id="15" name="Line 12">
            <a:extLst>
              <a:ext uri="{FF2B5EF4-FFF2-40B4-BE49-F238E27FC236}">
                <a16:creationId xmlns:a16="http://schemas.microsoft.com/office/drawing/2014/main" id="{1EE7674E-E095-6544-AA1D-A259310D382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3525" y="1266031"/>
            <a:ext cx="0" cy="5159375"/>
          </a:xfrm>
          <a:prstGeom prst="line">
            <a:avLst/>
          </a:prstGeom>
          <a:noFill/>
          <a:ln w="25400">
            <a:solidFill>
              <a:srgbClr val="FF0501">
                <a:alpha val="50000"/>
              </a:srgbClr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Line 13">
            <a:extLst>
              <a:ext uri="{FF2B5EF4-FFF2-40B4-BE49-F238E27FC236}">
                <a16:creationId xmlns:a16="http://schemas.microsoft.com/office/drawing/2014/main" id="{71572558-C381-5B48-B05D-E206BC228A7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1862" y="1266031"/>
            <a:ext cx="0" cy="5159375"/>
          </a:xfrm>
          <a:prstGeom prst="line">
            <a:avLst/>
          </a:prstGeom>
          <a:noFill/>
          <a:ln w="25400">
            <a:solidFill>
              <a:srgbClr val="FF0501">
                <a:alpha val="50000"/>
              </a:srgbClr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Line 14">
            <a:extLst>
              <a:ext uri="{FF2B5EF4-FFF2-40B4-BE49-F238E27FC236}">
                <a16:creationId xmlns:a16="http://schemas.microsoft.com/office/drawing/2014/main" id="{7F57C63F-6550-6044-B9DD-1BDE71CD326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1266031"/>
            <a:ext cx="0" cy="5159375"/>
          </a:xfrm>
          <a:prstGeom prst="line">
            <a:avLst/>
          </a:prstGeom>
          <a:noFill/>
          <a:ln w="25400">
            <a:solidFill>
              <a:srgbClr val="FF0501">
                <a:alpha val="50000"/>
              </a:srgbClr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Line 15">
            <a:extLst>
              <a:ext uri="{FF2B5EF4-FFF2-40B4-BE49-F238E27FC236}">
                <a16:creationId xmlns:a16="http://schemas.microsoft.com/office/drawing/2014/main" id="{DBB19F80-0C71-CC48-8B52-FC62668694B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8537" y="1266031"/>
            <a:ext cx="0" cy="5159375"/>
          </a:xfrm>
          <a:prstGeom prst="line">
            <a:avLst/>
          </a:prstGeom>
          <a:noFill/>
          <a:ln w="25400">
            <a:solidFill>
              <a:srgbClr val="FF0501">
                <a:alpha val="50000"/>
              </a:srgbClr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Line 16">
            <a:extLst>
              <a:ext uri="{FF2B5EF4-FFF2-40B4-BE49-F238E27FC236}">
                <a16:creationId xmlns:a16="http://schemas.microsoft.com/office/drawing/2014/main" id="{2AABB09B-CF7F-F940-B38B-C7CCB0AE96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746875" y="1266031"/>
            <a:ext cx="0" cy="5159375"/>
          </a:xfrm>
          <a:prstGeom prst="line">
            <a:avLst/>
          </a:prstGeom>
          <a:noFill/>
          <a:ln w="25400">
            <a:solidFill>
              <a:srgbClr val="FF0501">
                <a:alpha val="50000"/>
              </a:srgbClr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7B8F64DB-5C74-1040-97AE-CA29AB46A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0137" y="846931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cs typeface="ＭＳ Ｐゴシック" charset="0"/>
              </a:rPr>
              <a:t>2000</a:t>
            </a:r>
          </a:p>
        </p:txBody>
      </p:sp>
      <p:sp>
        <p:nvSpPr>
          <p:cNvPr id="21" name="Text Box 18">
            <a:extLst>
              <a:ext uri="{FF2B5EF4-FFF2-40B4-BE49-F238E27FC236}">
                <a16:creationId xmlns:a16="http://schemas.microsoft.com/office/drawing/2014/main" id="{6187DA3B-D6A7-5C40-B647-57D9F5349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3637" y="875506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cs typeface="ＭＳ Ｐゴシック" charset="0"/>
              </a:rPr>
              <a:t>4000</a:t>
            </a:r>
          </a:p>
        </p:txBody>
      </p:sp>
      <p:sp>
        <p:nvSpPr>
          <p:cNvPr id="22" name="Text Box 19">
            <a:extLst>
              <a:ext uri="{FF2B5EF4-FFF2-40B4-BE49-F238E27FC236}">
                <a16:creationId xmlns:a16="http://schemas.microsoft.com/office/drawing/2014/main" id="{67222587-8350-E949-9571-189A73212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6662" y="875506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cs typeface="ＭＳ Ｐゴシック" charset="0"/>
              </a:rPr>
              <a:t>6000</a:t>
            </a:r>
          </a:p>
        </p:txBody>
      </p:sp>
      <p:sp>
        <p:nvSpPr>
          <p:cNvPr id="23" name="Text Box 20">
            <a:extLst>
              <a:ext uri="{FF2B5EF4-FFF2-40B4-BE49-F238E27FC236}">
                <a16:creationId xmlns:a16="http://schemas.microsoft.com/office/drawing/2014/main" id="{B3A77B77-80A2-9343-AF47-EFC615F62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2537" y="875506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cs typeface="ＭＳ Ｐゴシック" charset="0"/>
              </a:rPr>
              <a:t>8000</a:t>
            </a:r>
          </a:p>
        </p:txBody>
      </p:sp>
      <p:sp>
        <p:nvSpPr>
          <p:cNvPr id="24" name="Text Box 21">
            <a:extLst>
              <a:ext uri="{FF2B5EF4-FFF2-40B4-BE49-F238E27FC236}">
                <a16:creationId xmlns:a16="http://schemas.microsoft.com/office/drawing/2014/main" id="{8C920855-8703-5149-B434-337DA1121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7937" y="875506"/>
            <a:ext cx="1031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cs typeface="ＭＳ Ｐゴシック" charset="0"/>
              </a:rPr>
              <a:t>10000</a:t>
            </a:r>
          </a:p>
        </p:txBody>
      </p:sp>
      <p:sp>
        <p:nvSpPr>
          <p:cNvPr id="25" name="Line 22">
            <a:extLst>
              <a:ext uri="{FF2B5EF4-FFF2-40B4-BE49-F238E27FC236}">
                <a16:creationId xmlns:a16="http://schemas.microsoft.com/office/drawing/2014/main" id="{A8AF5B9B-D9C4-2F4D-97BC-1055A817C60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3337" y="1294606"/>
            <a:ext cx="7010400" cy="0"/>
          </a:xfrm>
          <a:prstGeom prst="line">
            <a:avLst/>
          </a:prstGeom>
          <a:noFill/>
          <a:ln w="25400">
            <a:solidFill>
              <a:srgbClr val="FF0501">
                <a:alpha val="50000"/>
              </a:srgbClr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Line 23">
            <a:extLst>
              <a:ext uri="{FF2B5EF4-FFF2-40B4-BE49-F238E27FC236}">
                <a16:creationId xmlns:a16="http://schemas.microsoft.com/office/drawing/2014/main" id="{0615ABD3-0E83-494D-BBE8-3CDE91D2436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3337" y="2137569"/>
            <a:ext cx="7010400" cy="0"/>
          </a:xfrm>
          <a:prstGeom prst="line">
            <a:avLst/>
          </a:prstGeom>
          <a:noFill/>
          <a:ln w="25400">
            <a:solidFill>
              <a:srgbClr val="FF0501">
                <a:alpha val="50000"/>
              </a:srgbClr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7" name="Line 24">
            <a:extLst>
              <a:ext uri="{FF2B5EF4-FFF2-40B4-BE49-F238E27FC236}">
                <a16:creationId xmlns:a16="http://schemas.microsoft.com/office/drawing/2014/main" id="{4DB6843F-A02B-D246-90B8-615034CBCB3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3337" y="2982119"/>
            <a:ext cx="7010400" cy="0"/>
          </a:xfrm>
          <a:prstGeom prst="line">
            <a:avLst/>
          </a:prstGeom>
          <a:noFill/>
          <a:ln w="25400">
            <a:solidFill>
              <a:srgbClr val="FF0501">
                <a:alpha val="50000"/>
              </a:srgbClr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8" name="Line 25">
            <a:extLst>
              <a:ext uri="{FF2B5EF4-FFF2-40B4-BE49-F238E27FC236}">
                <a16:creationId xmlns:a16="http://schemas.microsoft.com/office/drawing/2014/main" id="{9B90195A-778F-FD45-8C10-D37440D0EB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3337" y="3825081"/>
            <a:ext cx="7010400" cy="0"/>
          </a:xfrm>
          <a:prstGeom prst="line">
            <a:avLst/>
          </a:prstGeom>
          <a:noFill/>
          <a:ln w="25400">
            <a:solidFill>
              <a:srgbClr val="FF0501">
                <a:alpha val="50000"/>
              </a:srgbClr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9" name="Line 26">
            <a:extLst>
              <a:ext uri="{FF2B5EF4-FFF2-40B4-BE49-F238E27FC236}">
                <a16:creationId xmlns:a16="http://schemas.microsoft.com/office/drawing/2014/main" id="{E5815D64-182A-B243-988C-04D5C4D996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3337" y="4669631"/>
            <a:ext cx="7010400" cy="0"/>
          </a:xfrm>
          <a:prstGeom prst="line">
            <a:avLst/>
          </a:prstGeom>
          <a:noFill/>
          <a:ln w="25400">
            <a:solidFill>
              <a:srgbClr val="FF0501">
                <a:alpha val="50000"/>
              </a:srgbClr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0" name="Line 27">
            <a:extLst>
              <a:ext uri="{FF2B5EF4-FFF2-40B4-BE49-F238E27FC236}">
                <a16:creationId xmlns:a16="http://schemas.microsoft.com/office/drawing/2014/main" id="{C9134191-2E97-8E41-BAA2-F05451A704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3337" y="5514181"/>
            <a:ext cx="7010400" cy="0"/>
          </a:xfrm>
          <a:prstGeom prst="line">
            <a:avLst/>
          </a:prstGeom>
          <a:noFill/>
          <a:ln w="25400">
            <a:solidFill>
              <a:srgbClr val="FF0501">
                <a:alpha val="50000"/>
              </a:srgbClr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1" name="Line 28">
            <a:extLst>
              <a:ext uri="{FF2B5EF4-FFF2-40B4-BE49-F238E27FC236}">
                <a16:creationId xmlns:a16="http://schemas.microsoft.com/office/drawing/2014/main" id="{51049AC2-5051-D947-9559-F4F06C1CCFC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3337" y="1715294"/>
            <a:ext cx="7010400" cy="0"/>
          </a:xfrm>
          <a:prstGeom prst="line">
            <a:avLst/>
          </a:prstGeom>
          <a:noFill/>
          <a:ln w="25400">
            <a:solidFill>
              <a:srgbClr val="FF0501">
                <a:alpha val="50000"/>
              </a:srgbClr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2" name="Line 29">
            <a:extLst>
              <a:ext uri="{FF2B5EF4-FFF2-40B4-BE49-F238E27FC236}">
                <a16:creationId xmlns:a16="http://schemas.microsoft.com/office/drawing/2014/main" id="{EFDAFB37-D1FB-EB4A-B2FF-784014EEE77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3337" y="2559844"/>
            <a:ext cx="7010400" cy="0"/>
          </a:xfrm>
          <a:prstGeom prst="line">
            <a:avLst/>
          </a:prstGeom>
          <a:noFill/>
          <a:ln w="25400">
            <a:solidFill>
              <a:srgbClr val="FF0501">
                <a:alpha val="50000"/>
              </a:srgbClr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3" name="Line 30">
            <a:extLst>
              <a:ext uri="{FF2B5EF4-FFF2-40B4-BE49-F238E27FC236}">
                <a16:creationId xmlns:a16="http://schemas.microsoft.com/office/drawing/2014/main" id="{9CA22220-F029-F145-BA17-B4277CE8A11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3337" y="3404394"/>
            <a:ext cx="7010400" cy="0"/>
          </a:xfrm>
          <a:prstGeom prst="line">
            <a:avLst/>
          </a:prstGeom>
          <a:noFill/>
          <a:ln w="25400">
            <a:solidFill>
              <a:srgbClr val="FF0501">
                <a:alpha val="50000"/>
              </a:srgbClr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4" name="Line 31">
            <a:extLst>
              <a:ext uri="{FF2B5EF4-FFF2-40B4-BE49-F238E27FC236}">
                <a16:creationId xmlns:a16="http://schemas.microsoft.com/office/drawing/2014/main" id="{95C31771-4FC4-464C-89D9-BCBCF373395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3337" y="4247356"/>
            <a:ext cx="7010400" cy="0"/>
          </a:xfrm>
          <a:prstGeom prst="line">
            <a:avLst/>
          </a:prstGeom>
          <a:noFill/>
          <a:ln w="25400">
            <a:solidFill>
              <a:srgbClr val="FF0501">
                <a:alpha val="50000"/>
              </a:srgbClr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5" name="Line 32">
            <a:extLst>
              <a:ext uri="{FF2B5EF4-FFF2-40B4-BE49-F238E27FC236}">
                <a16:creationId xmlns:a16="http://schemas.microsoft.com/office/drawing/2014/main" id="{FE1A5A27-BF58-C340-96F4-0D6C98C2DB7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3337" y="5091906"/>
            <a:ext cx="7010400" cy="0"/>
          </a:xfrm>
          <a:prstGeom prst="line">
            <a:avLst/>
          </a:prstGeom>
          <a:noFill/>
          <a:ln w="25400">
            <a:solidFill>
              <a:srgbClr val="FF0501">
                <a:alpha val="50000"/>
              </a:srgbClr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Line 33">
            <a:extLst>
              <a:ext uri="{FF2B5EF4-FFF2-40B4-BE49-F238E27FC236}">
                <a16:creationId xmlns:a16="http://schemas.microsoft.com/office/drawing/2014/main" id="{C054A155-CE0E-FC4A-BFC6-C7349FCD97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3337" y="5936456"/>
            <a:ext cx="7010400" cy="0"/>
          </a:xfrm>
          <a:prstGeom prst="line">
            <a:avLst/>
          </a:prstGeom>
          <a:noFill/>
          <a:ln w="25400">
            <a:solidFill>
              <a:srgbClr val="FF0501">
                <a:alpha val="50000"/>
              </a:srgbClr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7" name="Line 34">
            <a:extLst>
              <a:ext uri="{FF2B5EF4-FFF2-40B4-BE49-F238E27FC236}">
                <a16:creationId xmlns:a16="http://schemas.microsoft.com/office/drawing/2014/main" id="{DB7D76CE-2126-F444-84EF-1F5AD1D714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3337" y="6361906"/>
            <a:ext cx="7010400" cy="0"/>
          </a:xfrm>
          <a:prstGeom prst="line">
            <a:avLst/>
          </a:prstGeom>
          <a:noFill/>
          <a:ln w="25400">
            <a:solidFill>
              <a:srgbClr val="FF0501">
                <a:alpha val="50000"/>
              </a:srgbClr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8" name="Text Box 35">
            <a:extLst>
              <a:ext uri="{FF2B5EF4-FFF2-40B4-BE49-F238E27FC236}">
                <a16:creationId xmlns:a16="http://schemas.microsoft.com/office/drawing/2014/main" id="{3F2B8081-F56A-6A47-B239-FFA37A94E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5525" y="1066006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cs typeface="ＭＳ Ｐゴシック" charset="0"/>
              </a:rPr>
              <a:t>0</a:t>
            </a:r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73BBF589-B352-A345-AE6A-AD9D33E60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1913731"/>
            <a:ext cx="608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cs typeface="ＭＳ Ｐゴシック" charset="0"/>
              </a:rPr>
              <a:t>0.5</a:t>
            </a:r>
          </a:p>
        </p:txBody>
      </p:sp>
      <p:sp>
        <p:nvSpPr>
          <p:cNvPr id="40" name="Text Box 37">
            <a:extLst>
              <a:ext uri="{FF2B5EF4-FFF2-40B4-BE49-F238E27FC236}">
                <a16:creationId xmlns:a16="http://schemas.microsoft.com/office/drawing/2014/main" id="{829FECE7-5447-3949-902E-F450A601E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2751931"/>
            <a:ext cx="608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cs typeface="ＭＳ Ｐゴシック" charset="0"/>
              </a:rPr>
              <a:t>1.0</a:t>
            </a:r>
          </a:p>
        </p:txBody>
      </p:sp>
      <p:sp>
        <p:nvSpPr>
          <p:cNvPr id="41" name="Text Box 38">
            <a:extLst>
              <a:ext uri="{FF2B5EF4-FFF2-40B4-BE49-F238E27FC236}">
                <a16:creationId xmlns:a16="http://schemas.microsoft.com/office/drawing/2014/main" id="{59CBAD3C-A729-EE47-9910-9A3D1077E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3599656"/>
            <a:ext cx="608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cs typeface="ＭＳ Ｐゴシック" charset="0"/>
              </a:rPr>
              <a:t>1.5</a:t>
            </a:r>
          </a:p>
        </p:txBody>
      </p:sp>
      <p:sp>
        <p:nvSpPr>
          <p:cNvPr id="42" name="Text Box 39">
            <a:extLst>
              <a:ext uri="{FF2B5EF4-FFF2-40B4-BE49-F238E27FC236}">
                <a16:creationId xmlns:a16="http://schemas.microsoft.com/office/drawing/2014/main" id="{36A59E23-A047-0143-B1FE-EF327029B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4437856"/>
            <a:ext cx="608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cs typeface="ＭＳ Ｐゴシック" charset="0"/>
              </a:rPr>
              <a:t>2.0</a:t>
            </a:r>
          </a:p>
        </p:txBody>
      </p:sp>
      <p:sp>
        <p:nvSpPr>
          <p:cNvPr id="43" name="Text Box 40">
            <a:extLst>
              <a:ext uri="{FF2B5EF4-FFF2-40B4-BE49-F238E27FC236}">
                <a16:creationId xmlns:a16="http://schemas.microsoft.com/office/drawing/2014/main" id="{BF5A673E-5A8F-BC48-AD7D-468563D41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5285581"/>
            <a:ext cx="608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cs typeface="ＭＳ Ｐゴシック" charset="0"/>
              </a:rPr>
              <a:t>2.5</a:t>
            </a:r>
          </a:p>
        </p:txBody>
      </p:sp>
      <p:sp>
        <p:nvSpPr>
          <p:cNvPr id="44" name="Text Box 41">
            <a:extLst>
              <a:ext uri="{FF2B5EF4-FFF2-40B4-BE49-F238E27FC236}">
                <a16:creationId xmlns:a16="http://schemas.microsoft.com/office/drawing/2014/main" id="{2207DEEA-919D-B443-AF64-5F00D23A9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6133306"/>
            <a:ext cx="608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cs typeface="ＭＳ Ｐゴシック" charset="0"/>
              </a:rPr>
              <a:t>3.0</a:t>
            </a:r>
          </a:p>
        </p:txBody>
      </p:sp>
      <p:sp>
        <p:nvSpPr>
          <p:cNvPr id="45" name="Text Box 42">
            <a:extLst>
              <a:ext uri="{FF2B5EF4-FFF2-40B4-BE49-F238E27FC236}">
                <a16:creationId xmlns:a16="http://schemas.microsoft.com/office/drawing/2014/main" id="{8D5E1E05-0F0D-CD4C-851A-6A0768FAD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72662" y="846931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cs typeface="ＭＳ Ｐゴシック" charset="0"/>
              </a:rPr>
              <a:t>(m)</a:t>
            </a:r>
          </a:p>
        </p:txBody>
      </p:sp>
      <p:sp>
        <p:nvSpPr>
          <p:cNvPr id="46" name="Text Box 43">
            <a:extLst>
              <a:ext uri="{FF2B5EF4-FFF2-40B4-BE49-F238E27FC236}">
                <a16:creationId xmlns:a16="http://schemas.microsoft.com/office/drawing/2014/main" id="{B9A27762-A134-5E4F-8DB9-04576CDA3068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1475580" y="3592513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cs typeface="ＭＳ Ｐゴシック" charset="0"/>
              </a:rPr>
              <a:t>(sec)</a:t>
            </a:r>
          </a:p>
        </p:txBody>
      </p:sp>
    </p:spTree>
    <p:extLst>
      <p:ext uri="{BB962C8B-B14F-4D97-AF65-F5344CB8AC3E}">
        <p14:creationId xmlns:p14="http://schemas.microsoft.com/office/powerpoint/2010/main" val="2377737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E460927E-B4F0-9C47-8916-10907928C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880" y="982177"/>
            <a:ext cx="9066136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(3) The previous slide shows synthetic (idealized) data generated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using a numerical (finite element) approach.  There are four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</a:t>
            </a:r>
            <a:r>
              <a:rPr lang="en-US" i="1" dirty="0">
                <a:solidFill>
                  <a:srgbClr val="0039AC"/>
                </a:solidFill>
                <a:latin typeface="Arial Black" charset="0"/>
                <a:cs typeface="ＭＳ Ｐゴシック" charset="0"/>
              </a:rPr>
              <a:t>primary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reflections present in the data.  Pick five travel-times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(i.e., at five different distances) from each of at least three of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those reflections. Using Excel (or some similar software that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allows you to regress a line fit– you can do this in </a:t>
            </a:r>
            <a:r>
              <a:rPr lang="en-US" dirty="0" err="1">
                <a:solidFill>
                  <a:srgbClr val="0039AC"/>
                </a:solidFill>
                <a:cs typeface="ＭＳ Ｐゴシック" charset="0"/>
              </a:rPr>
              <a:t>Matlab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, or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other software if you prefer), plot </a:t>
            </a:r>
            <a:r>
              <a:rPr lang="en-US" i="1" dirty="0">
                <a:latin typeface="Times New Roman" charset="0"/>
                <a:cs typeface="ＭＳ Ｐゴシック" charset="0"/>
              </a:rPr>
              <a:t>x</a:t>
            </a:r>
            <a:r>
              <a:rPr lang="en-US" baseline="30000" dirty="0">
                <a:latin typeface="Times New Roman" charset="0"/>
                <a:cs typeface="ＭＳ Ｐゴシック" charset="0"/>
              </a:rPr>
              <a:t>2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versus </a:t>
            </a:r>
            <a:r>
              <a:rPr lang="en-US" i="1" dirty="0">
                <a:latin typeface="Times New Roman" charset="0"/>
                <a:cs typeface="ＭＳ Ｐゴシック" charset="0"/>
              </a:rPr>
              <a:t>t</a:t>
            </a:r>
            <a:r>
              <a:rPr lang="en-US" baseline="30000" dirty="0">
                <a:latin typeface="Times New Roman" charset="0"/>
                <a:cs typeface="ＭＳ Ｐゴシック" charset="0"/>
              </a:rPr>
              <a:t>2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for each of your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reflections, and calculate the velocities and thicknesses these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would imply assuming each reflection is from a single-layer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interface over a half-space.</a:t>
            </a:r>
          </a:p>
          <a:p>
            <a:pPr eaLnBrk="0" hangingPunct="0">
              <a:buFont typeface="Arial" charset="0"/>
              <a:buNone/>
            </a:pPr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>
              <a:buFont typeface="Arial" charset="0"/>
              <a:buNone/>
            </a:pP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(4) Now do the same for one of the </a:t>
            </a:r>
            <a:r>
              <a:rPr lang="en-US" i="1" dirty="0">
                <a:solidFill>
                  <a:srgbClr val="0039AC"/>
                </a:solidFill>
                <a:latin typeface="Arial Black" charset="0"/>
                <a:cs typeface="ＭＳ Ｐゴシック" charset="0"/>
              </a:rPr>
              <a:t>multiple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reflections.</a:t>
            </a:r>
          </a:p>
        </p:txBody>
      </p:sp>
    </p:spTree>
    <p:extLst>
      <p:ext uri="{BB962C8B-B14F-4D97-AF65-F5344CB8AC3E}">
        <p14:creationId xmlns:p14="http://schemas.microsoft.com/office/powerpoint/2010/main" val="4169360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">
            <a:extLst>
              <a:ext uri="{FF2B5EF4-FFF2-40B4-BE49-F238E27FC236}">
                <a16:creationId xmlns:a16="http://schemas.microsoft.com/office/drawing/2014/main" id="{F5567B5E-07AF-9A46-894C-DBE73E77F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771" y="797511"/>
            <a:ext cx="8374458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marL="0" indent="0"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A brief note on regression of a line fit: The most common</a:t>
            </a:r>
          </a:p>
          <a:p>
            <a:pPr marL="0" indent="0"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approach (in the absence of measurement uncertainties)</a:t>
            </a:r>
          </a:p>
          <a:p>
            <a:pPr marL="0" indent="0"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is the method of least-squared misfit of the measurements</a:t>
            </a:r>
          </a:p>
          <a:p>
            <a:pPr marL="0" indent="0"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to the line. Given </a:t>
            </a:r>
            <a:r>
              <a:rPr lang="en-US" i="1" dirty="0">
                <a:latin typeface="Times New Roman"/>
                <a:cs typeface="Times New Roman"/>
              </a:rPr>
              <a:t>y = mx +b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with slope 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m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and intercept 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b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,</a:t>
            </a:r>
          </a:p>
          <a:p>
            <a:pPr marL="0" indent="0"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the least-squares line fit is given by:</a:t>
            </a:r>
          </a:p>
          <a:p>
            <a:pPr marL="0" indent="0"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marL="0" indent="0"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marL="0" indent="0"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marL="0" indent="0"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marL="0" indent="0"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marL="0" indent="0"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marL="0" indent="0"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where 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is the number of measurements.</a:t>
            </a:r>
          </a:p>
          <a:p>
            <a:pPr marL="0" indent="0"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marL="0" indent="0"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Obviously this is well-suited to automation!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7712B28-BAD0-874B-B6BF-B4CD2CCC50C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633452" y="2842492"/>
            <a:ext cx="2925097" cy="10795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6210C53-1871-1D4C-BA9D-712D15D9D5C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170170" y="4061692"/>
            <a:ext cx="185166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72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F630A811-2081-BA44-AA52-7E4F51D9F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9372" y="797511"/>
            <a:ext cx="8293256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(5) Again, </a:t>
            </a:r>
            <a:r>
              <a:rPr lang="en-US" i="1" u="sng" dirty="0">
                <a:solidFill>
                  <a:srgbClr val="0039AC"/>
                </a:solidFill>
                <a:latin typeface="Arial Black" charset="0"/>
                <a:cs typeface="ＭＳ Ｐゴシック" charset="0"/>
              </a:rPr>
              <a:t>without using</a:t>
            </a:r>
            <a:r>
              <a:rPr lang="en-US" u="sng" dirty="0">
                <a:solidFill>
                  <a:srgbClr val="0039AC"/>
                </a:solidFill>
                <a:cs typeface="ＭＳ Ｐゴシック" charset="0"/>
              </a:rPr>
              <a:t> </a:t>
            </a:r>
            <a:r>
              <a:rPr lang="en-US" b="1" i="1" u="sng" dirty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Reflect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, use the intercepts and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slopes of lines on your </a:t>
            </a:r>
            <a:r>
              <a:rPr lang="en-US" i="1" dirty="0">
                <a:latin typeface="Times New Roman" charset="0"/>
                <a:cs typeface="ＭＳ Ｐゴシック" charset="0"/>
              </a:rPr>
              <a:t>x</a:t>
            </a:r>
            <a:r>
              <a:rPr lang="en-US" baseline="30000" dirty="0">
                <a:latin typeface="Times New Roman" charset="0"/>
                <a:cs typeface="ＭＳ Ｐゴシック" charset="0"/>
              </a:rPr>
              <a:t>2</a:t>
            </a:r>
            <a:r>
              <a:rPr lang="en-US" dirty="0">
                <a:cs typeface="ＭＳ Ｐゴシック" charset="0"/>
              </a:rPr>
              <a:t> – </a:t>
            </a:r>
            <a:r>
              <a:rPr lang="en-US" i="1" dirty="0">
                <a:latin typeface="Times New Roman" charset="0"/>
                <a:cs typeface="ＭＳ Ｐゴシック" charset="0"/>
              </a:rPr>
              <a:t>t</a:t>
            </a:r>
            <a:r>
              <a:rPr lang="en-US" baseline="30000" dirty="0">
                <a:latin typeface="Times New Roman" charset="0"/>
                <a:cs typeface="ＭＳ Ｐゴシック" charset="0"/>
              </a:rPr>
              <a:t>2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plots with </a:t>
            </a:r>
            <a:r>
              <a:rPr lang="en-US" i="1" dirty="0">
                <a:solidFill>
                  <a:srgbClr val="FF0000"/>
                </a:solidFill>
                <a:latin typeface="Arial Black" charset="0"/>
                <a:cs typeface="ＭＳ Ｐゴシック" charset="0"/>
              </a:rPr>
              <a:t>Dix equations</a:t>
            </a:r>
            <a:endParaRPr lang="en-US" i="1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to calculate velocities and thicknesses of each layer.</a:t>
            </a:r>
          </a:p>
          <a:p>
            <a:pPr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(6) Do similar calculations for velocities and thicknesses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using Dix equations, but now instead of using 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taken from the inverse slope of </a:t>
            </a:r>
            <a:r>
              <a:rPr lang="en-US" i="1" dirty="0">
                <a:latin typeface="Times New Roman" charset="0"/>
                <a:cs typeface="ＭＳ Ｐゴシック" charset="0"/>
              </a:rPr>
              <a:t>x</a:t>
            </a:r>
            <a:r>
              <a:rPr lang="en-US" baseline="30000" dirty="0">
                <a:latin typeface="Times New Roman" charset="0"/>
                <a:cs typeface="ＭＳ Ｐゴシック" charset="0"/>
              </a:rPr>
              <a:t>2</a:t>
            </a:r>
            <a:r>
              <a:rPr lang="en-US" dirty="0">
                <a:cs typeface="ＭＳ Ｐゴシック" charset="0"/>
              </a:rPr>
              <a:t> – </a:t>
            </a:r>
            <a:r>
              <a:rPr lang="en-US" i="1" dirty="0">
                <a:latin typeface="Times New Roman" charset="0"/>
                <a:cs typeface="ＭＳ Ｐゴシック" charset="0"/>
              </a:rPr>
              <a:t>t</a:t>
            </a:r>
            <a:r>
              <a:rPr lang="en-US" baseline="30000" dirty="0">
                <a:latin typeface="Times New Roman" charset="0"/>
                <a:cs typeface="ＭＳ Ｐゴシック" charset="0"/>
              </a:rPr>
              <a:t>2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, use the first-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order </a:t>
            </a:r>
            <a:r>
              <a:rPr lang="en-US" i="1" dirty="0">
                <a:latin typeface="Times New Roman" charset="0"/>
                <a:cs typeface="ＭＳ Ｐゴシック" charset="0"/>
              </a:rPr>
              <a:t>T</a:t>
            </a:r>
            <a:r>
              <a:rPr lang="en-US" i="1" baseline="-25000" dirty="0">
                <a:latin typeface="Times New Roman" charset="0"/>
                <a:cs typeface="ＭＳ Ｐゴシック" charset="0"/>
              </a:rPr>
              <a:t>NMO</a:t>
            </a:r>
            <a:r>
              <a:rPr lang="en-US" i="1" baseline="-25000" dirty="0">
                <a:solidFill>
                  <a:schemeClr val="accent2"/>
                </a:solidFill>
                <a:latin typeface="Times New Roman" charset="0"/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relation (i.e., use the inverse slope of a line 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fit to a plot of </a:t>
            </a:r>
            <a:r>
              <a:rPr lang="en-US" i="1" dirty="0">
                <a:latin typeface="Times New Roman" charset="0"/>
                <a:cs typeface="ＭＳ Ｐゴシック" charset="0"/>
              </a:rPr>
              <a:t>T</a:t>
            </a:r>
            <a:r>
              <a:rPr lang="en-US" i="1" baseline="-25000" dirty="0">
                <a:latin typeface="Times New Roman" charset="0"/>
                <a:cs typeface="ＭＳ Ｐゴシック" charset="0"/>
              </a:rPr>
              <a:t>NMO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versus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i="1" dirty="0">
                <a:latin typeface="Times New Roman" charset="0"/>
                <a:cs typeface="ＭＳ Ｐゴシック" charset="0"/>
              </a:rPr>
              <a:t>x</a:t>
            </a:r>
            <a:r>
              <a:rPr lang="en-US" baseline="30000" dirty="0">
                <a:latin typeface="Times New Roman" charset="0"/>
                <a:cs typeface="ＭＳ Ｐゴシック" charset="0"/>
              </a:rPr>
              <a:t>2</a:t>
            </a:r>
            <a:r>
              <a:rPr lang="en-US" dirty="0">
                <a:latin typeface="Times New Roman" charset="0"/>
                <a:cs typeface="ＭＳ Ｐゴシック" charset="0"/>
              </a:rPr>
              <a:t>/2</a:t>
            </a:r>
            <a:r>
              <a:rPr lang="en-US" i="1" dirty="0">
                <a:latin typeface="Times New Roman" charset="0"/>
                <a:cs typeface="ＭＳ Ｐゴシック" charset="0"/>
              </a:rPr>
              <a:t>t</a:t>
            </a:r>
            <a:r>
              <a:rPr lang="en-US" baseline="-25000" dirty="0">
                <a:latin typeface="Times New Roman" charset="0"/>
                <a:cs typeface="ＭＳ Ｐゴシック" charset="0"/>
              </a:rPr>
              <a:t>0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). How does this change 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the model?  Which is likely to be more accurate and why?</a:t>
            </a:r>
          </a:p>
          <a:p>
            <a:pPr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(7) </a:t>
            </a:r>
            <a:r>
              <a:rPr lang="en-US" i="1" u="sng" dirty="0">
                <a:solidFill>
                  <a:srgbClr val="0039AC"/>
                </a:solidFill>
                <a:latin typeface="Arial Black" charset="0"/>
                <a:cs typeface="ＭＳ Ｐゴシック" charset="0"/>
              </a:rPr>
              <a:t>Now</a:t>
            </a:r>
            <a:r>
              <a:rPr lang="en-US" dirty="0">
                <a:solidFill>
                  <a:srgbClr val="0039AC"/>
                </a:solidFill>
                <a:latin typeface="Arial Black" charset="0"/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plug your travel-time picks into </a:t>
            </a:r>
            <a:r>
              <a:rPr lang="en-US" b="1" i="1" dirty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Reflect</a:t>
            </a:r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and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calculate a model of velocities and thicknesses. How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does this compare to your </a:t>
            </a:r>
            <a:r>
              <a:rPr lang="ja-JP" altLang="en-US" dirty="0">
                <a:solidFill>
                  <a:srgbClr val="0039AC"/>
                </a:solidFill>
                <a:cs typeface="ＭＳ Ｐゴシック" charset="0"/>
              </a:rPr>
              <a:t>“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hand-calculated</a:t>
            </a:r>
            <a:r>
              <a:rPr lang="ja-JP" altLang="en-US" dirty="0">
                <a:solidFill>
                  <a:srgbClr val="0039AC"/>
                </a:solidFill>
                <a:cs typeface="ＭＳ Ｐゴシック" charset="0"/>
              </a:rPr>
              <a:t>”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models? </a:t>
            </a:r>
            <a:endParaRPr lang="en-US" i="1" u="sng" dirty="0">
              <a:solidFill>
                <a:srgbClr val="0039AC"/>
              </a:solidFill>
              <a:latin typeface="Times New Roman" charset="0"/>
              <a:cs typeface="ＭＳ Ｐゴシック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C075B7-7F1A-0548-A380-4B717D38BF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666" y="2578100"/>
            <a:ext cx="5810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389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3913</TotalTime>
  <Words>829</Words>
  <Application>Microsoft Macintosh PowerPoint</Application>
  <PresentationFormat>Widescreen</PresentationFormat>
  <Paragraphs>92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Lowry</dc:creator>
  <cp:lastModifiedBy>Tony Lowry</cp:lastModifiedBy>
  <cp:revision>46</cp:revision>
  <cp:lastPrinted>2022-01-10T14:45:35Z</cp:lastPrinted>
  <dcterms:created xsi:type="dcterms:W3CDTF">2022-01-10T14:15:51Z</dcterms:created>
  <dcterms:modified xsi:type="dcterms:W3CDTF">2024-02-21T17:56:49Z</dcterms:modified>
</cp:coreProperties>
</file>