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93" r:id="rId3"/>
    <p:sldId id="273" r:id="rId4"/>
    <p:sldId id="272" r:id="rId5"/>
    <p:sldId id="274" r:id="rId6"/>
    <p:sldId id="275" r:id="rId7"/>
    <p:sldId id="280" r:id="rId8"/>
    <p:sldId id="277" r:id="rId9"/>
    <p:sldId id="278" r:id="rId10"/>
    <p:sldId id="28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57"/>
    <p:restoredTop sz="96327"/>
  </p:normalViewPr>
  <p:slideViewPr>
    <p:cSldViewPr snapToGrid="0" snapToObjects="1">
      <p:cViewPr varScale="1">
        <p:scale>
          <a:sx n="223" d="100"/>
          <a:sy n="223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1/21/26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>
            <a:extLst>
              <a:ext uri="{FF2B5EF4-FFF2-40B4-BE49-F238E27FC236}">
                <a16:creationId xmlns:a16="http://schemas.microsoft.com/office/drawing/2014/main" id="{D2773C72-8A1F-5546-AA38-C4B46CF6F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880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Jan 2026</a:t>
            </a:r>
          </a:p>
        </p:txBody>
      </p:sp>
      <p:sp>
        <p:nvSpPr>
          <p:cNvPr id="3" name="Text Box 27">
            <a:extLst>
              <a:ext uri="{FF2B5EF4-FFF2-40B4-BE49-F238E27FC236}">
                <a16:creationId xmlns:a16="http://schemas.microsoft.com/office/drawing/2014/main" id="{CEFC9306-7A87-2DA0-A7DD-335C1AD2D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79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E79EB611-113C-3448-894F-C7D67D59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12" y="6394348"/>
            <a:ext cx="65546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Fri 23 Jan: </a:t>
            </a:r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Burger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65-81 (Ch 3-3.2)</a:t>
            </a: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3EBD7F7F-FDE9-D2AA-B3CE-3080CF631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535" y="1552948"/>
            <a:ext cx="9250930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Instrumentation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:</a:t>
            </a:r>
          </a:p>
          <a:p>
            <a:r>
              <a:rPr lang="en-US" dirty="0">
                <a:solidFill>
                  <a:srgbClr val="0039AC"/>
                </a:solidFill>
              </a:rPr>
              <a:t>•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seismometer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(or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geophone</a:t>
            </a:r>
            <a:r>
              <a:rPr lang="en-US" dirty="0">
                <a:solidFill>
                  <a:srgbClr val="0039AC"/>
                </a:solidFill>
              </a:rPr>
              <a:t>) is an inertial mass that moves</a:t>
            </a:r>
          </a:p>
          <a:p>
            <a:r>
              <a:rPr lang="en-US" dirty="0">
                <a:solidFill>
                  <a:srgbClr val="0039AC"/>
                </a:solidFill>
              </a:rPr>
              <a:t>   relative to a frame, coupled to the ground</a:t>
            </a:r>
          </a:p>
          <a:p>
            <a:r>
              <a:rPr lang="en-US" dirty="0">
                <a:solidFill>
                  <a:srgbClr val="0039AC"/>
                </a:solidFill>
              </a:rPr>
              <a:t>• Mass = magnet (or coil) moves </a:t>
            </a:r>
            <a:r>
              <a:rPr lang="en-US" dirty="0" err="1">
                <a:solidFill>
                  <a:srgbClr val="0039AC"/>
                </a:solidFill>
              </a:rPr>
              <a:t>wrt</a:t>
            </a:r>
            <a:r>
              <a:rPr lang="en-US" dirty="0">
                <a:solidFill>
                  <a:srgbClr val="0039AC"/>
                </a:solidFill>
              </a:rPr>
              <a:t> coil (or magnet);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Voltages are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amplified and recorded as signal.</a:t>
            </a:r>
          </a:p>
          <a:p>
            <a:r>
              <a:rPr lang="en-US" dirty="0">
                <a:solidFill>
                  <a:srgbClr val="0039AC"/>
                </a:solidFill>
              </a:rPr>
              <a:t>• Motions are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damped</a:t>
            </a:r>
            <a:r>
              <a:rPr lang="en-US" dirty="0"/>
              <a:t>  </a:t>
            </a:r>
            <a:r>
              <a:rPr lang="en-US" dirty="0">
                <a:solidFill>
                  <a:srgbClr val="0039AC"/>
                </a:solidFill>
              </a:rPr>
              <a:t>to </a:t>
            </a:r>
            <a:r>
              <a:rPr lang="en-US" dirty="0" err="1">
                <a:solidFill>
                  <a:srgbClr val="0039AC"/>
                </a:solidFill>
              </a:rPr>
              <a:t>levelize</a:t>
            </a:r>
            <a:r>
              <a:rPr lang="en-US" dirty="0">
                <a:solidFill>
                  <a:srgbClr val="0039AC"/>
                </a:solidFill>
              </a:rPr>
              <a:t> signal &amp; minimize 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“</a:t>
            </a:r>
            <a:r>
              <a:rPr lang="en-US" dirty="0">
                <a:solidFill>
                  <a:srgbClr val="0039AC"/>
                </a:solidFill>
              </a:rPr>
              <a:t>ringing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”</a:t>
            </a:r>
          </a:p>
          <a:p>
            <a:endParaRPr lang="en-US" sz="400" dirty="0">
              <a:solidFill>
                <a:srgbClr val="0039AC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Useful Concepts: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Time &amp; Frequency Domains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Time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39AC"/>
                </a:solidFill>
              </a:rPr>
              <a:t>)-dependent signals (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time domain</a:t>
            </a:r>
            <a:r>
              <a:rPr lang="en-US" dirty="0">
                <a:solidFill>
                  <a:srgbClr val="0039AC"/>
                </a:solidFill>
              </a:rPr>
              <a:t>) can be expressed</a:t>
            </a:r>
          </a:p>
          <a:p>
            <a:r>
              <a:rPr lang="en-US" dirty="0">
                <a:solidFill>
                  <a:srgbClr val="0039AC"/>
                </a:solidFill>
              </a:rPr>
              <a:t>    as amplitudes of sums of </a:t>
            </a:r>
            <a:r>
              <a:rPr lang="en-US" dirty="0">
                <a:latin typeface="Times New Roman" charset="0"/>
              </a:rPr>
              <a:t>sin(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t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&amp;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cos(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t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for all frequencies 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</a:p>
          <a:p>
            <a:r>
              <a:rPr lang="en-US" dirty="0">
                <a:solidFill>
                  <a:srgbClr val="0039AC"/>
                </a:solidFill>
              </a:rPr>
              <a:t>    (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frequency domain</a:t>
            </a:r>
            <a:r>
              <a:rPr lang="en-US" dirty="0">
                <a:solidFill>
                  <a:srgbClr val="0039AC"/>
                </a:solidFill>
              </a:rPr>
              <a:t>).</a:t>
            </a:r>
          </a:p>
          <a:p>
            <a:r>
              <a:rPr lang="en-US" dirty="0">
                <a:solidFill>
                  <a:srgbClr val="0039AC"/>
                </a:solidFill>
              </a:rPr>
              <a:t>•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Seismogram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solidFill>
                  <a:srgbClr val="0039AC"/>
                </a:solidFill>
              </a:rPr>
              <a:t>-domain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convolution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dirty="0">
                <a:solidFill>
                  <a:srgbClr val="0039AC"/>
                </a:solidFill>
              </a:rPr>
              <a:t>-domain</a:t>
            </a:r>
          </a:p>
          <a:p>
            <a:r>
              <a:rPr lang="en-US" dirty="0">
                <a:solidFill>
                  <a:srgbClr val="0039AC"/>
                </a:solidFill>
              </a:rPr>
              <a:t>    multiplication) of source, Earth response, &amp; instrument response</a:t>
            </a: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3">
            <a:extLst>
              <a:ext uri="{FF2B5EF4-FFF2-40B4-BE49-F238E27FC236}">
                <a16:creationId xmlns:a16="http://schemas.microsoft.com/office/drawing/2014/main" id="{C220AA3A-F129-D143-8051-AB8156F6F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751" y="137319"/>
            <a:ext cx="845455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39AC"/>
                </a:solidFill>
              </a:rPr>
              <a:t>Consider the </a:t>
            </a:r>
            <a:r>
              <a:rPr lang="ja-JP" altLang="en-US">
                <a:solidFill>
                  <a:srgbClr val="0039AC"/>
                </a:solidFill>
                <a:latin typeface="Arial"/>
              </a:rPr>
              <a:t>“</a:t>
            </a:r>
            <a:r>
              <a:rPr lang="en-US">
                <a:solidFill>
                  <a:srgbClr val="0039AC"/>
                </a:solidFill>
              </a:rPr>
              <a:t>idealized</a:t>
            </a:r>
            <a:r>
              <a:rPr lang="ja-JP" altLang="en-US">
                <a:solidFill>
                  <a:srgbClr val="0039AC"/>
                </a:solidFill>
                <a:latin typeface="Arial"/>
              </a:rPr>
              <a:t>”</a:t>
            </a:r>
            <a:r>
              <a:rPr lang="en-US">
                <a:solidFill>
                  <a:srgbClr val="0039AC"/>
                </a:solidFill>
              </a:rPr>
              <a:t> scenario of a source at the surface</a:t>
            </a:r>
          </a:p>
          <a:p>
            <a:r>
              <a:rPr lang="en-US">
                <a:solidFill>
                  <a:srgbClr val="0039AC"/>
                </a:solidFill>
              </a:rPr>
              <a:t>producing seismic waves that traverse a horizontal boundary</a:t>
            </a:r>
          </a:p>
          <a:p>
            <a:r>
              <a:rPr lang="en-US">
                <a:solidFill>
                  <a:srgbClr val="0039AC"/>
                </a:solidFill>
              </a:rPr>
              <a:t>between two layers (slower upper &amp; faster lower):</a:t>
            </a:r>
          </a:p>
        </p:txBody>
      </p:sp>
      <p:sp>
        <p:nvSpPr>
          <p:cNvPr id="54" name="Text Box 4">
            <a:extLst>
              <a:ext uri="{FF2B5EF4-FFF2-40B4-BE49-F238E27FC236}">
                <a16:creationId xmlns:a16="http://schemas.microsoft.com/office/drawing/2014/main" id="{F04C89A1-4C2F-3743-9B08-1B21A952C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751" y="3831432"/>
            <a:ext cx="877836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There will always be some angle of incidence for which the </a:t>
            </a:r>
          </a:p>
          <a:p>
            <a:r>
              <a:rPr lang="en-US" dirty="0">
                <a:solidFill>
                  <a:srgbClr val="0039AC"/>
                </a:solidFill>
              </a:rPr>
              <a:t>the angle of the refracted ray is parallel to the layer boundary.</a:t>
            </a:r>
          </a:p>
          <a:p>
            <a:r>
              <a:rPr lang="en-US" dirty="0">
                <a:solidFill>
                  <a:srgbClr val="0039AC"/>
                </a:solidFill>
              </a:rPr>
              <a:t>Rays arriving at angles &gt; this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critical angle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will not transmit</a:t>
            </a:r>
          </a:p>
          <a:p>
            <a:r>
              <a:rPr lang="en-US" dirty="0">
                <a:solidFill>
                  <a:srgbClr val="0039AC"/>
                </a:solidFill>
              </a:rPr>
              <a:t>refracted energy into the lower layer (all energy is reflected or</a:t>
            </a:r>
          </a:p>
          <a:p>
            <a:r>
              <a:rPr lang="en-US" dirty="0">
                <a:solidFill>
                  <a:srgbClr val="0039AC"/>
                </a:solidFill>
              </a:rPr>
              <a:t>converted). The critical angle, </a:t>
            </a:r>
            <a:r>
              <a:rPr lang="en-US" b="1" i="1" dirty="0">
                <a:latin typeface="Symbol" charset="0"/>
                <a:sym typeface="Symbol" charset="0"/>
              </a:rPr>
              <a:t></a:t>
            </a:r>
            <a:r>
              <a:rPr lang="en-US" b="1" i="1" baseline="-25000" dirty="0">
                <a:latin typeface="Times New Roman" charset="0"/>
              </a:rPr>
              <a:t>c</a:t>
            </a:r>
            <a:r>
              <a:rPr lang="en-US" dirty="0">
                <a:solidFill>
                  <a:srgbClr val="0039AC"/>
                </a:solidFill>
              </a:rPr>
              <a:t>, is given by: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9C979AA-3CA6-4A42-B62B-879375C97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088" y="1777207"/>
            <a:ext cx="8458200" cy="990600"/>
          </a:xfrm>
          <a:prstGeom prst="rect">
            <a:avLst/>
          </a:prstGeom>
          <a:solidFill>
            <a:srgbClr val="DA661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" name="AutoShape 7">
            <a:extLst>
              <a:ext uri="{FF2B5EF4-FFF2-40B4-BE49-F238E27FC236}">
                <a16:creationId xmlns:a16="http://schemas.microsoft.com/office/drawing/2014/main" id="{5EB19E79-3DB6-F545-B1B0-98ABBF385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788" y="1396207"/>
            <a:ext cx="457200" cy="30480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64" name="AutoShape 8">
            <a:extLst>
              <a:ext uri="{FF2B5EF4-FFF2-40B4-BE49-F238E27FC236}">
                <a16:creationId xmlns:a16="http://schemas.microsoft.com/office/drawing/2014/main" id="{75E0E5B5-A547-E44B-9EC4-6854F1C8B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026" y="162480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65" name="AutoShape 9">
            <a:extLst>
              <a:ext uri="{FF2B5EF4-FFF2-40B4-BE49-F238E27FC236}">
                <a16:creationId xmlns:a16="http://schemas.microsoft.com/office/drawing/2014/main" id="{EC07F2F6-E295-2243-8C16-61E571383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2651" y="162480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66" name="AutoShape 10">
            <a:extLst>
              <a:ext uri="{FF2B5EF4-FFF2-40B4-BE49-F238E27FC236}">
                <a16:creationId xmlns:a16="http://schemas.microsoft.com/office/drawing/2014/main" id="{04BF97DF-577D-654C-9BD4-32E6F3140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9863" y="162480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67" name="AutoShape 11">
            <a:extLst>
              <a:ext uri="{FF2B5EF4-FFF2-40B4-BE49-F238E27FC236}">
                <a16:creationId xmlns:a16="http://schemas.microsoft.com/office/drawing/2014/main" id="{47D53021-AE01-D248-9E49-FE6C3735A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5488" y="162480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68" name="AutoShape 12">
            <a:extLst>
              <a:ext uri="{FF2B5EF4-FFF2-40B4-BE49-F238E27FC236}">
                <a16:creationId xmlns:a16="http://schemas.microsoft.com/office/drawing/2014/main" id="{B6F5078C-8917-E74C-95E8-981745B99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2701" y="162480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69" name="AutoShape 13">
            <a:extLst>
              <a:ext uri="{FF2B5EF4-FFF2-40B4-BE49-F238E27FC236}">
                <a16:creationId xmlns:a16="http://schemas.microsoft.com/office/drawing/2014/main" id="{CE6902A9-A95D-1547-B1B6-0AEEA9FE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326" y="162480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70" name="AutoShape 14">
            <a:extLst>
              <a:ext uri="{FF2B5EF4-FFF2-40B4-BE49-F238E27FC236}">
                <a16:creationId xmlns:a16="http://schemas.microsoft.com/office/drawing/2014/main" id="{54A14F22-EDE9-B54D-B832-1974DF0F0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951" y="162480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71" name="AutoShape 15">
            <a:extLst>
              <a:ext uri="{FF2B5EF4-FFF2-40B4-BE49-F238E27FC236}">
                <a16:creationId xmlns:a16="http://schemas.microsoft.com/office/drawing/2014/main" id="{26F414BC-99C8-6E4B-9BB4-1FA4BF716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163" y="162480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72" name="AutoShape 16">
            <a:extLst>
              <a:ext uri="{FF2B5EF4-FFF2-40B4-BE49-F238E27FC236}">
                <a16:creationId xmlns:a16="http://schemas.microsoft.com/office/drawing/2014/main" id="{5F0690E4-8428-994B-8062-FEF756ABB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6788" y="162480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73" name="AutoShape 17">
            <a:extLst>
              <a:ext uri="{FF2B5EF4-FFF2-40B4-BE49-F238E27FC236}">
                <a16:creationId xmlns:a16="http://schemas.microsoft.com/office/drawing/2014/main" id="{FB498139-453F-AF43-91D6-EF67DF6BD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4001" y="162480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09AF415-7A2D-3E40-8F20-977252728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088" y="2767807"/>
            <a:ext cx="8458200" cy="990600"/>
          </a:xfrm>
          <a:prstGeom prst="rect">
            <a:avLst/>
          </a:prstGeom>
          <a:solidFill>
            <a:srgbClr val="97B5E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5" name="AutoShape 19">
            <a:extLst>
              <a:ext uri="{FF2B5EF4-FFF2-40B4-BE49-F238E27FC236}">
                <a16:creationId xmlns:a16="http://schemas.microsoft.com/office/drawing/2014/main" id="{AB25973D-7C77-C54B-9B3F-08F1B651F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401" y="162480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76" name="Line 20">
            <a:extLst>
              <a:ext uri="{FF2B5EF4-FFF2-40B4-BE49-F238E27FC236}">
                <a16:creationId xmlns:a16="http://schemas.microsoft.com/office/drawing/2014/main" id="{9C132B0C-5098-704E-911C-B6840506B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5288" y="1777207"/>
            <a:ext cx="0" cy="990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7" name="Line 21">
            <a:extLst>
              <a:ext uri="{FF2B5EF4-FFF2-40B4-BE49-F238E27FC236}">
                <a16:creationId xmlns:a16="http://schemas.microsoft.com/office/drawing/2014/main" id="{621B3250-BF0E-BA45-A6C9-67A0D35B5D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63226" y="2764632"/>
            <a:ext cx="0" cy="866775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8" name="Line 22">
            <a:extLst>
              <a:ext uri="{FF2B5EF4-FFF2-40B4-BE49-F238E27FC236}">
                <a16:creationId xmlns:a16="http://schemas.microsoft.com/office/drawing/2014/main" id="{F98C7B26-B7A7-E442-B386-778E63FAE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3701" y="1767682"/>
            <a:ext cx="611188" cy="100012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9" name="Line 23">
            <a:extLst>
              <a:ext uri="{FF2B5EF4-FFF2-40B4-BE49-F238E27FC236}">
                <a16:creationId xmlns:a16="http://schemas.microsoft.com/office/drawing/2014/main" id="{76FD048F-5F3B-E14A-8397-354431D520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9176" y="2775745"/>
            <a:ext cx="917575" cy="604838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0" name="Line 24">
            <a:extLst>
              <a:ext uri="{FF2B5EF4-FFF2-40B4-BE49-F238E27FC236}">
                <a16:creationId xmlns:a16="http://schemas.microsoft.com/office/drawing/2014/main" id="{5A72CE2D-9AC6-9D40-9EC6-F8DE2C6D3B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3538" y="1756570"/>
            <a:ext cx="2438400" cy="10191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1" name="Line 25">
            <a:extLst>
              <a:ext uri="{FF2B5EF4-FFF2-40B4-BE49-F238E27FC236}">
                <a16:creationId xmlns:a16="http://schemas.microsoft.com/office/drawing/2014/main" id="{60C576F8-56B3-5946-B1C3-480392DA26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1776" y="2775745"/>
            <a:ext cx="2459038" cy="0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2" name="Line 26">
            <a:extLst>
              <a:ext uri="{FF2B5EF4-FFF2-40B4-BE49-F238E27FC236}">
                <a16:creationId xmlns:a16="http://schemas.microsoft.com/office/drawing/2014/main" id="{3EB3DB21-95FE-EF45-B826-8E058EF1B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5288" y="1777207"/>
            <a:ext cx="5410200" cy="990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3" name="Line 27">
            <a:extLst>
              <a:ext uri="{FF2B5EF4-FFF2-40B4-BE49-F238E27FC236}">
                <a16:creationId xmlns:a16="http://schemas.microsoft.com/office/drawing/2014/main" id="{C186DCDD-7A8A-EF4D-AB1C-5952DCC791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8976" y="2331245"/>
            <a:ext cx="2335213" cy="4365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8F3C5A45-1C96-B54E-9194-A0C863AD5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088" y="5795169"/>
            <a:ext cx="15240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7" name="Text Box 29">
            <a:extLst>
              <a:ext uri="{FF2B5EF4-FFF2-40B4-BE49-F238E27FC236}">
                <a16:creationId xmlns:a16="http://schemas.microsoft.com/office/drawing/2014/main" id="{E8C31342-B66E-4F47-9381-5A4EEE607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413" y="5995194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or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D446E680-11AF-0346-A8DD-A108F818A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488" y="5776119"/>
            <a:ext cx="1828800" cy="944563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9" name="Line 31">
            <a:extLst>
              <a:ext uri="{FF2B5EF4-FFF2-40B4-BE49-F238E27FC236}">
                <a16:creationId xmlns:a16="http://schemas.microsoft.com/office/drawing/2014/main" id="{292836AE-675B-2A42-99F7-4B327BA75D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6063" y="2347119"/>
            <a:ext cx="9525" cy="4222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372027E7-5AEE-C344-B0AB-C35504A34403}"/>
              </a:ext>
            </a:extLst>
          </p:cNvPr>
          <p:cNvSpPr>
            <a:spLocks/>
          </p:cNvSpPr>
          <p:nvPr/>
        </p:nvSpPr>
        <p:spPr bwMode="auto">
          <a:xfrm>
            <a:off x="4431751" y="2499519"/>
            <a:ext cx="223837" cy="177800"/>
          </a:xfrm>
          <a:custGeom>
            <a:avLst/>
            <a:gdLst>
              <a:gd name="T0" fmla="*/ 141 w 141"/>
              <a:gd name="T1" fmla="*/ 0 h 112"/>
              <a:gd name="T2" fmla="*/ 45 w 141"/>
              <a:gd name="T3" fmla="*/ 22 h 112"/>
              <a:gd name="T4" fmla="*/ 0 w 141"/>
              <a:gd name="T5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12">
                <a:moveTo>
                  <a:pt x="141" y="0"/>
                </a:moveTo>
                <a:cubicBezTo>
                  <a:pt x="105" y="1"/>
                  <a:pt x="69" y="3"/>
                  <a:pt x="45" y="22"/>
                </a:cubicBezTo>
                <a:cubicBezTo>
                  <a:pt x="21" y="41"/>
                  <a:pt x="10" y="76"/>
                  <a:pt x="0" y="1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1" name="Text Box 33">
            <a:extLst>
              <a:ext uri="{FF2B5EF4-FFF2-40B4-BE49-F238E27FC236}">
                <a16:creationId xmlns:a16="http://schemas.microsoft.com/office/drawing/2014/main" id="{DBD3EF3E-7021-0545-8CAF-74FAC447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401" y="2259807"/>
            <a:ext cx="379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i="1">
                <a:latin typeface="Symbol" charset="0"/>
                <a:sym typeface="Symbol" charset="0"/>
              </a:rPr>
              <a:t></a:t>
            </a:r>
            <a:r>
              <a:rPr lang="en-US" sz="1800" baseline="-25000"/>
              <a:t>c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14205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diffr">
            <a:extLst>
              <a:ext uri="{FF2B5EF4-FFF2-40B4-BE49-F238E27FC236}">
                <a16:creationId xmlns:a16="http://schemas.microsoft.com/office/drawing/2014/main" id="{72B6ADD6-5DBB-954B-91A2-6BB88074C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44" y="1173162"/>
            <a:ext cx="4667250" cy="545306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4">
            <a:extLst>
              <a:ext uri="{FF2B5EF4-FFF2-40B4-BE49-F238E27FC236}">
                <a16:creationId xmlns:a16="http://schemas.microsoft.com/office/drawing/2014/main" id="{52F03B8D-D9CE-4C43-BA33-1F5F25076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456" y="231775"/>
            <a:ext cx="8441478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From </a:t>
            </a:r>
            <a:r>
              <a:rPr lang="en-US" i="1" dirty="0" err="1">
                <a:solidFill>
                  <a:srgbClr val="0039AC"/>
                </a:solidFill>
                <a:latin typeface="Arial Black" charset="0"/>
              </a:rPr>
              <a:t>Huygen’s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Principle</a:t>
            </a:r>
            <a:r>
              <a:rPr lang="en-US" dirty="0">
                <a:solidFill>
                  <a:srgbClr val="0039AC"/>
                </a:solidFill>
              </a:rPr>
              <a:t>  we also predict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diffractions</a:t>
            </a:r>
            <a:r>
              <a:rPr lang="en-US" dirty="0">
                <a:solidFill>
                  <a:srgbClr val="0039AC"/>
                </a:solidFill>
              </a:rPr>
              <a:t>,</a:t>
            </a:r>
          </a:p>
          <a:p>
            <a:r>
              <a:rPr lang="en-US" dirty="0">
                <a:solidFill>
                  <a:srgbClr val="0039AC"/>
                </a:solidFill>
              </a:rPr>
              <a:t>waves that don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’</a:t>
            </a:r>
            <a:r>
              <a:rPr lang="en-US" dirty="0">
                <a:solidFill>
                  <a:srgbClr val="0039AC"/>
                </a:solidFill>
              </a:rPr>
              <a:t>t fit the ray-theory approximation: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These waves are always</a:t>
            </a:r>
          </a:p>
          <a:p>
            <a:r>
              <a:rPr lang="en-US" dirty="0">
                <a:solidFill>
                  <a:srgbClr val="0039AC"/>
                </a:solidFill>
              </a:rPr>
              <a:t>there but not generally</a:t>
            </a:r>
          </a:p>
          <a:p>
            <a:r>
              <a:rPr lang="en-US" dirty="0">
                <a:solidFill>
                  <a:srgbClr val="0039AC"/>
                </a:solidFill>
              </a:rPr>
              <a:t>observed unless for</a:t>
            </a:r>
          </a:p>
          <a:p>
            <a:r>
              <a:rPr lang="en-US" dirty="0">
                <a:solidFill>
                  <a:srgbClr val="0039AC"/>
                </a:solidFill>
              </a:rPr>
              <a:t>some reason part of</a:t>
            </a:r>
          </a:p>
          <a:p>
            <a:r>
              <a:rPr lang="en-US" dirty="0">
                <a:solidFill>
                  <a:srgbClr val="0039AC"/>
                </a:solidFill>
              </a:rPr>
              <a:t>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destructively 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interfering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39AC"/>
                </a:solidFill>
              </a:rPr>
              <a:t>wavefield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is removed…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Diffractions commonly</a:t>
            </a:r>
          </a:p>
          <a:p>
            <a:r>
              <a:rPr lang="en-US" dirty="0">
                <a:solidFill>
                  <a:srgbClr val="0039AC"/>
                </a:solidFill>
              </a:rPr>
              <a:t>result when a structure is</a:t>
            </a:r>
          </a:p>
          <a:p>
            <a:r>
              <a:rPr lang="ja-JP" altLang="en-US" dirty="0">
                <a:solidFill>
                  <a:srgbClr val="0039AC"/>
                </a:solidFill>
                <a:latin typeface="Arial"/>
              </a:rPr>
              <a:t>“</a:t>
            </a:r>
            <a:r>
              <a:rPr lang="en-US" dirty="0">
                <a:solidFill>
                  <a:srgbClr val="0039AC"/>
                </a:solidFill>
              </a:rPr>
              <a:t>non-ideal</a:t>
            </a:r>
            <a:r>
              <a:rPr lang="ja-JP" altLang="en-US" dirty="0">
                <a:solidFill>
                  <a:srgbClr val="0039AC"/>
                </a:solidFill>
                <a:latin typeface="Arial"/>
              </a:rPr>
              <a:t>”</a:t>
            </a:r>
            <a:r>
              <a:rPr lang="en-US" dirty="0">
                <a:solidFill>
                  <a:srgbClr val="0039AC"/>
                </a:solidFill>
              </a:rPr>
              <a:t>, e.g. when it</a:t>
            </a:r>
          </a:p>
          <a:p>
            <a:r>
              <a:rPr lang="en-US" dirty="0">
                <a:solidFill>
                  <a:srgbClr val="0039AC"/>
                </a:solidFill>
              </a:rPr>
              <a:t>is discontinuous or</a:t>
            </a:r>
          </a:p>
          <a:p>
            <a:r>
              <a:rPr lang="en-US" dirty="0">
                <a:solidFill>
                  <a:srgbClr val="0039AC"/>
                </a:solidFill>
              </a:rPr>
              <a:t>compact.</a:t>
            </a:r>
          </a:p>
        </p:txBody>
      </p:sp>
    </p:spTree>
    <p:extLst>
      <p:ext uri="{BB962C8B-B14F-4D97-AF65-F5344CB8AC3E}">
        <p14:creationId xmlns:p14="http://schemas.microsoft.com/office/powerpoint/2010/main" val="205682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A410FBD-8E0A-168E-1521-089ADBFCF5CC}"/>
              </a:ext>
            </a:extLst>
          </p:cNvPr>
          <p:cNvSpPr txBox="1"/>
          <p:nvPr/>
        </p:nvSpPr>
        <p:spPr>
          <a:xfrm>
            <a:off x="1750901" y="1213009"/>
            <a:ext cx="8690199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Last time continued: Instrumentation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damped harmonic oscillator/electronic design of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geophones/seismometers means that:</a:t>
            </a:r>
          </a:p>
          <a:p>
            <a:endParaRPr lang="en-US" sz="6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 A </a:t>
            </a:r>
            <a:r>
              <a:rPr lang="en-US" sz="2400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Wingdings" pitchFamily="2" charset="2"/>
              </a:rPr>
              <a:t>Seismogram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(or geophone recording) is not an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exact record of ground displacement</a:t>
            </a:r>
          </a:p>
          <a:p>
            <a:endParaRPr lang="en-US" sz="6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 Instead, it approximates motion (usually acceleration)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delayed by some amount and convolved with seismometer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response function</a:t>
            </a:r>
          </a:p>
          <a:p>
            <a:endParaRPr lang="en-US" sz="6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 Knowing the seismometer response we can correct to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approximate true ground motion </a:t>
            </a:r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Wingdings" pitchFamily="2" charset="2"/>
              </a:rPr>
              <a:t>in a limited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</a:t>
            </a:r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Wingdings" pitchFamily="2" charset="2"/>
              </a:rPr>
              <a:t>frequency band</a:t>
            </a:r>
          </a:p>
        </p:txBody>
      </p:sp>
    </p:spTree>
    <p:extLst>
      <p:ext uri="{BB962C8B-B14F-4D97-AF65-F5344CB8AC3E}">
        <p14:creationId xmlns:p14="http://schemas.microsoft.com/office/powerpoint/2010/main" val="142261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F189AFF7-5740-8644-889A-2C4AEB7B1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56" y="1662063"/>
            <a:ext cx="60198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" name="Text Box 3">
            <a:extLst>
              <a:ext uri="{FF2B5EF4-FFF2-40B4-BE49-F238E27FC236}">
                <a16:creationId xmlns:a16="http://schemas.microsoft.com/office/drawing/2014/main" id="{61236306-6876-B849-8D7E-FB0A0B17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181" y="368250"/>
            <a:ext cx="8683637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Huygen’s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 Principle</a:t>
            </a:r>
            <a:r>
              <a:rPr lang="en-US" dirty="0">
                <a:solidFill>
                  <a:srgbClr val="0039AC"/>
                </a:solidFill>
              </a:rPr>
              <a:t>:</a:t>
            </a:r>
          </a:p>
          <a:p>
            <a:endParaRPr lang="en-US" sz="1200" dirty="0"/>
          </a:p>
          <a:p>
            <a:r>
              <a:rPr lang="en-US" dirty="0">
                <a:solidFill>
                  <a:srgbClr val="0039AC"/>
                </a:solidFill>
              </a:rPr>
              <a:t>Every point on a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wavefront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can be treated as a point source </a:t>
            </a:r>
          </a:p>
          <a:p>
            <a:r>
              <a:rPr lang="en-US" dirty="0">
                <a:solidFill>
                  <a:srgbClr val="0039AC"/>
                </a:solidFill>
              </a:rPr>
              <a:t>for the next generation of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wavelets</a:t>
            </a:r>
            <a:r>
              <a:rPr lang="en-US" dirty="0">
                <a:solidFill>
                  <a:srgbClr val="0039AC"/>
                </a:solidFill>
              </a:rPr>
              <a:t>. The </a:t>
            </a:r>
            <a:r>
              <a:rPr lang="en-US" dirty="0" err="1">
                <a:solidFill>
                  <a:srgbClr val="0039AC"/>
                </a:solidFill>
              </a:rPr>
              <a:t>wavefront</a:t>
            </a:r>
            <a:r>
              <a:rPr lang="en-US" dirty="0">
                <a:solidFill>
                  <a:srgbClr val="0039AC"/>
                </a:solidFill>
              </a:rPr>
              <a:t> at a time</a:t>
            </a:r>
          </a:p>
          <a:p>
            <a:r>
              <a:rPr lang="en-US" i="1" dirty="0">
                <a:latin typeface="Symbol" charset="0"/>
                <a:sym typeface="Symbol" charset="0"/>
              </a:rPr>
              <a:t>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later is a </a:t>
            </a:r>
          </a:p>
          <a:p>
            <a:r>
              <a:rPr lang="en-US" dirty="0">
                <a:solidFill>
                  <a:srgbClr val="0039AC"/>
                </a:solidFill>
              </a:rPr>
              <a:t>surface tangent </a:t>
            </a:r>
          </a:p>
          <a:p>
            <a:r>
              <a:rPr lang="en-US" dirty="0">
                <a:solidFill>
                  <a:srgbClr val="0039AC"/>
                </a:solidFill>
              </a:rPr>
              <a:t>to the furthest</a:t>
            </a:r>
          </a:p>
          <a:p>
            <a:r>
              <a:rPr lang="en-US" dirty="0">
                <a:solidFill>
                  <a:srgbClr val="0039AC"/>
                </a:solidFill>
              </a:rPr>
              <a:t>point on each </a:t>
            </a:r>
          </a:p>
          <a:p>
            <a:r>
              <a:rPr lang="en-US" dirty="0">
                <a:solidFill>
                  <a:srgbClr val="0039AC"/>
                </a:solidFill>
              </a:rPr>
              <a:t>of these </a:t>
            </a:r>
          </a:p>
          <a:p>
            <a:r>
              <a:rPr lang="en-US" dirty="0">
                <a:solidFill>
                  <a:srgbClr val="0039AC"/>
                </a:solidFill>
              </a:rPr>
              <a:t>wavelets.</a:t>
            </a: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D1EBD99D-E995-1B42-A2AA-EA473A4F9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181" y="4073505"/>
            <a:ext cx="830740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We’ve seen 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this before…</a:t>
            </a:r>
            <a:endParaRPr lang="en-US" i="1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This is useful </a:t>
            </a:r>
          </a:p>
          <a:p>
            <a:r>
              <a:rPr lang="en-US" dirty="0">
                <a:solidFill>
                  <a:srgbClr val="0039AC"/>
                </a:solidFill>
              </a:rPr>
              <a:t>because the </a:t>
            </a:r>
          </a:p>
          <a:p>
            <a:r>
              <a:rPr lang="en-US" dirty="0" err="1">
                <a:solidFill>
                  <a:srgbClr val="0039AC"/>
                </a:solidFill>
              </a:rPr>
              <a:t>extremal</a:t>
            </a:r>
            <a:r>
              <a:rPr lang="en-US" dirty="0">
                <a:solidFill>
                  <a:srgbClr val="0039AC"/>
                </a:solidFill>
              </a:rPr>
              <a:t> points</a:t>
            </a:r>
          </a:p>
          <a:p>
            <a:r>
              <a:rPr lang="en-US" dirty="0">
                <a:solidFill>
                  <a:srgbClr val="0039AC"/>
                </a:solidFill>
              </a:rPr>
              <a:t>have the greatest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constructive interference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later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arrivals may destructively interfere (!)</a:t>
            </a:r>
            <a:endParaRPr lang="en-US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F4C0D8-D967-0648-BF9D-C73014EECFEF}"/>
              </a:ext>
            </a:extLst>
          </p:cNvPr>
          <p:cNvSpPr/>
          <p:nvPr/>
        </p:nvSpPr>
        <p:spPr>
          <a:xfrm>
            <a:off x="5303703" y="3419051"/>
            <a:ext cx="301960" cy="213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A20E0D-E766-DA45-BE7F-8A95EB4C7DDA}"/>
              </a:ext>
            </a:extLst>
          </p:cNvPr>
          <p:cNvSpPr/>
          <p:nvPr/>
        </p:nvSpPr>
        <p:spPr>
          <a:xfrm>
            <a:off x="8551436" y="2872872"/>
            <a:ext cx="301960" cy="213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B2409B3-1B54-BD4D-ACA6-EBEBBF59265A}"/>
              </a:ext>
            </a:extLst>
          </p:cNvPr>
          <p:cNvSpPr/>
          <p:nvPr/>
        </p:nvSpPr>
        <p:spPr>
          <a:xfrm>
            <a:off x="4174426" y="3344151"/>
            <a:ext cx="755374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008166-271F-EB4A-9592-4B9049D7C777}"/>
              </a:ext>
            </a:extLst>
          </p:cNvPr>
          <p:cNvSpPr txBox="1"/>
          <p:nvPr/>
        </p:nvSpPr>
        <p:spPr>
          <a:xfrm>
            <a:off x="4086796" y="3278484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wavefront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A20D7B-D234-864D-9599-A61359E206F2}"/>
              </a:ext>
            </a:extLst>
          </p:cNvPr>
          <p:cNvSpPr/>
          <p:nvPr/>
        </p:nvSpPr>
        <p:spPr>
          <a:xfrm>
            <a:off x="6093156" y="3395267"/>
            <a:ext cx="755374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A7C360-BABC-1B4B-9982-E08DCE9A7106}"/>
              </a:ext>
            </a:extLst>
          </p:cNvPr>
          <p:cNvSpPr txBox="1"/>
          <p:nvPr/>
        </p:nvSpPr>
        <p:spPr>
          <a:xfrm>
            <a:off x="6005526" y="3329600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wavefront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ECF6243-DA0E-CC44-8164-BD866259BDA3}"/>
              </a:ext>
            </a:extLst>
          </p:cNvPr>
          <p:cNvSpPr/>
          <p:nvPr/>
        </p:nvSpPr>
        <p:spPr>
          <a:xfrm>
            <a:off x="7331287" y="3378231"/>
            <a:ext cx="755374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4BCFCF-EA9E-4C4E-BE64-F7C71CD1CF3A}"/>
              </a:ext>
            </a:extLst>
          </p:cNvPr>
          <p:cNvSpPr txBox="1"/>
          <p:nvPr/>
        </p:nvSpPr>
        <p:spPr>
          <a:xfrm>
            <a:off x="7243657" y="3312564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wavefront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B9EAEA3-144F-B24B-8310-0F6CFF419874}"/>
              </a:ext>
            </a:extLst>
          </p:cNvPr>
          <p:cNvSpPr/>
          <p:nvPr/>
        </p:nvSpPr>
        <p:spPr>
          <a:xfrm>
            <a:off x="9369283" y="3383911"/>
            <a:ext cx="755374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2E2139-1BB2-B843-BC32-A1C7C8613834}"/>
              </a:ext>
            </a:extLst>
          </p:cNvPr>
          <p:cNvSpPr txBox="1"/>
          <p:nvPr/>
        </p:nvSpPr>
        <p:spPr>
          <a:xfrm>
            <a:off x="9281653" y="3318244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wavefront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02D1A6B-89F4-DD44-A4C6-D8A9A2CF3B93}"/>
              </a:ext>
            </a:extLst>
          </p:cNvPr>
          <p:cNvSpPr txBox="1"/>
          <p:nvPr/>
        </p:nvSpPr>
        <p:spPr>
          <a:xfrm>
            <a:off x="5236495" y="3350897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AD6CD6-92E6-E54C-A218-09643FDE59BD}"/>
              </a:ext>
            </a:extLst>
          </p:cNvPr>
          <p:cNvSpPr txBox="1"/>
          <p:nvPr/>
        </p:nvSpPr>
        <p:spPr>
          <a:xfrm>
            <a:off x="8478548" y="2799039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9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>
            <a:extLst>
              <a:ext uri="{FF2B5EF4-FFF2-40B4-BE49-F238E27FC236}">
                <a16:creationId xmlns:a16="http://schemas.microsoft.com/office/drawing/2014/main" id="{DC94DED9-5377-B147-AEBC-7EF809B9E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721" y="253207"/>
            <a:ext cx="836739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Fermat’s Principle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(or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the principle of least time</a:t>
            </a:r>
            <a:r>
              <a:rPr lang="en-US" dirty="0">
                <a:solidFill>
                  <a:srgbClr val="0039AC"/>
                </a:solidFill>
              </a:rPr>
              <a:t>):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The propagation path (or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raypath</a:t>
            </a:r>
            <a:r>
              <a:rPr lang="en-US" dirty="0">
                <a:solidFill>
                  <a:srgbClr val="0039AC"/>
                </a:solidFill>
              </a:rPr>
              <a:t>) between any two points</a:t>
            </a:r>
          </a:p>
          <a:p>
            <a:r>
              <a:rPr lang="en-US" dirty="0">
                <a:solidFill>
                  <a:srgbClr val="0039AC"/>
                </a:solidFill>
              </a:rPr>
              <a:t>is that for which the travel-time is the least of all possible</a:t>
            </a:r>
          </a:p>
          <a:p>
            <a:r>
              <a:rPr lang="en-US" dirty="0">
                <a:solidFill>
                  <a:srgbClr val="0039AC"/>
                </a:solidFill>
              </a:rPr>
              <a:t>paths.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Recall that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ray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 normal to a </a:t>
            </a:r>
            <a:r>
              <a:rPr lang="en-US" dirty="0" err="1">
                <a:solidFill>
                  <a:srgbClr val="0039AC"/>
                </a:solidFill>
              </a:rPr>
              <a:t>wavefront</a:t>
            </a:r>
            <a:r>
              <a:rPr lang="en-US" dirty="0">
                <a:solidFill>
                  <a:srgbClr val="0039AC"/>
                </a:solidFill>
              </a:rPr>
              <a:t> at any given time: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0ABA48-C59B-244F-B02A-4C0FC933A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883" y="3107043"/>
            <a:ext cx="8458200" cy="990600"/>
          </a:xfrm>
          <a:prstGeom prst="rect">
            <a:avLst/>
          </a:prstGeom>
          <a:solidFill>
            <a:srgbClr val="DA661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F6FDC7D0-5EC8-0044-8239-1B6A794AB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683" y="2726043"/>
            <a:ext cx="457200" cy="30480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971A2C65-059C-5744-A3F2-B68E0717C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821" y="2954643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784A8CE6-7C6F-E742-A1E0-7E54F7D5B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446" y="2954643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88638EE0-AB63-164F-90E3-5CAD985C0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658" y="2954643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ADF8842F-8811-354B-960C-D8B277E73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283" y="2954643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08025E48-B119-1141-965E-E3E497841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496" y="2954643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17B0CE7E-4BD8-3D46-B97A-92E1D5AB8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4121" y="2954643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5232973E-0C1B-F24C-BCB2-707C86B1E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746" y="2954643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20" name="AutoShape 13">
            <a:extLst>
              <a:ext uri="{FF2B5EF4-FFF2-40B4-BE49-F238E27FC236}">
                <a16:creationId xmlns:a16="http://schemas.microsoft.com/office/drawing/2014/main" id="{E241EC28-68D8-8B45-9BA0-9667574A9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958" y="2954643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21" name="AutoShape 14">
            <a:extLst>
              <a:ext uri="{FF2B5EF4-FFF2-40B4-BE49-F238E27FC236}">
                <a16:creationId xmlns:a16="http://schemas.microsoft.com/office/drawing/2014/main" id="{C5A94498-9A57-B244-A86A-6003601E3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2583" y="2954643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22" name="AutoShape 15">
            <a:extLst>
              <a:ext uri="{FF2B5EF4-FFF2-40B4-BE49-F238E27FC236}">
                <a16:creationId xmlns:a16="http://schemas.microsoft.com/office/drawing/2014/main" id="{581E3A69-638D-C440-9043-8EC2F51CB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9796" y="2954643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2F1997-7382-BA4E-8EBE-F681405F5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883" y="4097643"/>
            <a:ext cx="8458200" cy="1447800"/>
          </a:xfrm>
          <a:prstGeom prst="rect">
            <a:avLst/>
          </a:prstGeom>
          <a:solidFill>
            <a:srgbClr val="97B5E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60395DB6-A472-ED45-A32B-507F891DEA22}"/>
              </a:ext>
            </a:extLst>
          </p:cNvPr>
          <p:cNvSpPr>
            <a:spLocks/>
          </p:cNvSpPr>
          <p:nvPr/>
        </p:nvSpPr>
        <p:spPr bwMode="auto">
          <a:xfrm>
            <a:off x="1863883" y="3107043"/>
            <a:ext cx="1150938" cy="658812"/>
          </a:xfrm>
          <a:custGeom>
            <a:avLst/>
            <a:gdLst>
              <a:gd name="T0" fmla="*/ 720 w 725"/>
              <a:gd name="T1" fmla="*/ 0 h 415"/>
              <a:gd name="T2" fmla="*/ 716 w 725"/>
              <a:gd name="T3" fmla="*/ 92 h 415"/>
              <a:gd name="T4" fmla="*/ 668 w 725"/>
              <a:gd name="T5" fmla="*/ 216 h 415"/>
              <a:gd name="T6" fmla="*/ 608 w 725"/>
              <a:gd name="T7" fmla="*/ 284 h 415"/>
              <a:gd name="T8" fmla="*/ 508 w 725"/>
              <a:gd name="T9" fmla="*/ 360 h 415"/>
              <a:gd name="T10" fmla="*/ 352 w 725"/>
              <a:gd name="T11" fmla="*/ 408 h 415"/>
              <a:gd name="T12" fmla="*/ 204 w 725"/>
              <a:gd name="T13" fmla="*/ 400 h 415"/>
              <a:gd name="T14" fmla="*/ 72 w 725"/>
              <a:gd name="T15" fmla="*/ 340 h 415"/>
              <a:gd name="T16" fmla="*/ 0 w 725"/>
              <a:gd name="T17" fmla="*/ 264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5" h="415">
                <a:moveTo>
                  <a:pt x="720" y="0"/>
                </a:moveTo>
                <a:cubicBezTo>
                  <a:pt x="722" y="28"/>
                  <a:pt x="725" y="56"/>
                  <a:pt x="716" y="92"/>
                </a:cubicBezTo>
                <a:cubicBezTo>
                  <a:pt x="707" y="128"/>
                  <a:pt x="686" y="184"/>
                  <a:pt x="668" y="216"/>
                </a:cubicBezTo>
                <a:cubicBezTo>
                  <a:pt x="650" y="248"/>
                  <a:pt x="635" y="260"/>
                  <a:pt x="608" y="284"/>
                </a:cubicBezTo>
                <a:cubicBezTo>
                  <a:pt x="581" y="308"/>
                  <a:pt x="551" y="339"/>
                  <a:pt x="508" y="360"/>
                </a:cubicBezTo>
                <a:cubicBezTo>
                  <a:pt x="465" y="381"/>
                  <a:pt x="403" y="401"/>
                  <a:pt x="352" y="408"/>
                </a:cubicBezTo>
                <a:cubicBezTo>
                  <a:pt x="301" y="415"/>
                  <a:pt x="251" y="411"/>
                  <a:pt x="204" y="400"/>
                </a:cubicBezTo>
                <a:cubicBezTo>
                  <a:pt x="157" y="389"/>
                  <a:pt x="106" y="363"/>
                  <a:pt x="72" y="340"/>
                </a:cubicBezTo>
                <a:cubicBezTo>
                  <a:pt x="38" y="317"/>
                  <a:pt x="19" y="290"/>
                  <a:pt x="0" y="26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23A54D11-7968-AE48-80E4-ED12C7719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196" y="2954643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26" name="Line 19">
            <a:extLst>
              <a:ext uri="{FF2B5EF4-FFF2-40B4-BE49-F238E27FC236}">
                <a16:creationId xmlns:a16="http://schemas.microsoft.com/office/drawing/2014/main" id="{D1F8D9B2-21AD-CF4D-B6B9-4274F8FF78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63883" y="3107043"/>
            <a:ext cx="477838" cy="400050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20">
            <a:extLst>
              <a:ext uri="{FF2B5EF4-FFF2-40B4-BE49-F238E27FC236}">
                <a16:creationId xmlns:a16="http://schemas.microsoft.com/office/drawing/2014/main" id="{DE302DC7-7ECC-2C4C-917E-5810AC1B1F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4383" y="3100693"/>
            <a:ext cx="285750" cy="584200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1">
            <a:extLst>
              <a:ext uri="{FF2B5EF4-FFF2-40B4-BE49-F238E27FC236}">
                <a16:creationId xmlns:a16="http://schemas.microsoft.com/office/drawing/2014/main" id="{063562EB-FA88-6E4B-9C3E-B86D00DCF2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0133" y="3107043"/>
            <a:ext cx="57150" cy="641350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2">
            <a:extLst>
              <a:ext uri="{FF2B5EF4-FFF2-40B4-BE49-F238E27FC236}">
                <a16:creationId xmlns:a16="http://schemas.microsoft.com/office/drawing/2014/main" id="{D150D3C2-5FA2-D943-B2B6-643109381B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0133" y="3113393"/>
            <a:ext cx="381000" cy="527050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Line 23">
            <a:extLst>
              <a:ext uri="{FF2B5EF4-FFF2-40B4-BE49-F238E27FC236}">
                <a16:creationId xmlns:a16="http://schemas.microsoft.com/office/drawing/2014/main" id="{3EE2AC29-0A74-7840-A0C8-E0A737AE1D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6483" y="3107043"/>
            <a:ext cx="584200" cy="317500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Line 24">
            <a:extLst>
              <a:ext uri="{FF2B5EF4-FFF2-40B4-BE49-F238E27FC236}">
                <a16:creationId xmlns:a16="http://schemas.microsoft.com/office/drawing/2014/main" id="{9CF63B0F-1B74-FE42-B9DA-3AACF1C1FF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6483" y="3113393"/>
            <a:ext cx="654050" cy="82550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id="{5C858096-5913-2D4D-9643-0D4842F46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383" y="5782469"/>
            <a:ext cx="87959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A key principle because most of our applications will involve</a:t>
            </a:r>
          </a:p>
          <a:p>
            <a:r>
              <a:rPr lang="en-US" dirty="0">
                <a:solidFill>
                  <a:srgbClr val="0039AC"/>
                </a:solidFill>
              </a:rPr>
              <a:t>a localized source and a first-arriving wave observed at a point.</a:t>
            </a:r>
          </a:p>
        </p:txBody>
      </p:sp>
    </p:spTree>
    <p:extLst>
      <p:ext uri="{BB962C8B-B14F-4D97-AF65-F5344CB8AC3E}">
        <p14:creationId xmlns:p14="http://schemas.microsoft.com/office/powerpoint/2010/main" val="98398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ABED3BC-304E-254D-9C02-61CB1BECC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571500"/>
            <a:ext cx="2057400" cy="5715000"/>
          </a:xfrm>
          <a:prstGeom prst="rect">
            <a:avLst/>
          </a:prstGeom>
          <a:solidFill>
            <a:srgbClr val="0039AC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5BE762-13E9-C541-B0A0-6D94B1EA7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571500"/>
            <a:ext cx="2057400" cy="5715000"/>
          </a:xfrm>
          <a:prstGeom prst="rect">
            <a:avLst/>
          </a:prstGeom>
          <a:solidFill>
            <a:srgbClr val="FF330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7E996648-176F-074E-939F-81FDE80B8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3870325"/>
            <a:ext cx="450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6000">
                <a:sym typeface="Monotype Sorts" charset="0"/>
              </a:rPr>
              <a:t>•</a:t>
            </a:r>
            <a:endParaRPr lang="en-US" sz="3600"/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5657640F-093F-4D43-A3C7-70932E1B3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3100" y="2422525"/>
            <a:ext cx="450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6000">
                <a:sym typeface="Monotype Sorts" charset="0"/>
              </a:rPr>
              <a:t>•</a:t>
            </a:r>
            <a:endParaRPr lang="en-US" sz="6000"/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B8508A9F-86D2-E44E-9F24-E3F3B5262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762000"/>
            <a:ext cx="1370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= </a:t>
            </a:r>
            <a:r>
              <a:rPr lang="en-US" i="1" dirty="0">
                <a:solidFill>
                  <a:srgbClr val="0039AC"/>
                </a:solidFill>
              </a:rPr>
              <a:t>fast</a:t>
            </a:r>
            <a:endParaRPr lang="en-US" dirty="0">
              <a:solidFill>
                <a:srgbClr val="0039AC"/>
              </a:solidFill>
            </a:endParaRP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D4DB0A53-487C-8F40-812D-C08AF4B04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1100" y="762000"/>
            <a:ext cx="1492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= </a:t>
            </a:r>
            <a:r>
              <a:rPr lang="en-US" i="1" dirty="0">
                <a:solidFill>
                  <a:srgbClr val="0039AC"/>
                </a:solidFill>
              </a:rPr>
              <a:t>slow</a:t>
            </a:r>
            <a:endParaRPr lang="en-US" dirty="0">
              <a:solidFill>
                <a:srgbClr val="0039AC"/>
              </a:solidFill>
            </a:endParaRPr>
          </a:p>
        </p:txBody>
      </p:sp>
      <p:sp>
        <p:nvSpPr>
          <p:cNvPr id="24" name="Line 9">
            <a:extLst>
              <a:ext uri="{FF2B5EF4-FFF2-40B4-BE49-F238E27FC236}">
                <a16:creationId xmlns:a16="http://schemas.microsoft.com/office/drawing/2014/main" id="{C11303A0-E6BA-DC4E-BD6C-AFACA27929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6100" y="4362450"/>
            <a:ext cx="1447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10">
            <a:extLst>
              <a:ext uri="{FF2B5EF4-FFF2-40B4-BE49-F238E27FC236}">
                <a16:creationId xmlns:a16="http://schemas.microsoft.com/office/drawing/2014/main" id="{8B4749E7-A991-9A42-8935-51A58E3CE3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40725" y="2903538"/>
            <a:ext cx="1450975" cy="14605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11">
            <a:extLst>
              <a:ext uri="{FF2B5EF4-FFF2-40B4-BE49-F238E27FC236}">
                <a16:creationId xmlns:a16="http://schemas.microsoft.com/office/drawing/2014/main" id="{CEBA304C-4F29-B44E-91A6-3514900476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9275" y="2892425"/>
            <a:ext cx="2903538" cy="14620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12">
            <a:extLst>
              <a:ext uri="{FF2B5EF4-FFF2-40B4-BE49-F238E27FC236}">
                <a16:creationId xmlns:a16="http://schemas.microsoft.com/office/drawing/2014/main" id="{D1913DE0-D2FE-1B4E-A2AE-AB3D6F7437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43900" y="2895600"/>
            <a:ext cx="1447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13">
            <a:extLst>
              <a:ext uri="{FF2B5EF4-FFF2-40B4-BE49-F238E27FC236}">
                <a16:creationId xmlns:a16="http://schemas.microsoft.com/office/drawing/2014/main" id="{F9A11C87-2C8B-DB4E-B3AF-222BAA3B82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9750" y="2892425"/>
            <a:ext cx="1450975" cy="14620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14">
            <a:extLst>
              <a:ext uri="{FF2B5EF4-FFF2-40B4-BE49-F238E27FC236}">
                <a16:creationId xmlns:a16="http://schemas.microsoft.com/office/drawing/2014/main" id="{69F1CBED-B366-C646-9881-8CC88ED332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6100" y="3316288"/>
            <a:ext cx="1444625" cy="10271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Line 15">
            <a:extLst>
              <a:ext uri="{FF2B5EF4-FFF2-40B4-BE49-F238E27FC236}">
                <a16:creationId xmlns:a16="http://schemas.microsoft.com/office/drawing/2014/main" id="{E6027A0C-067F-1744-A022-8A06A404CA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40725" y="2892425"/>
            <a:ext cx="1411288" cy="4143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Text Box 16">
            <a:extLst>
              <a:ext uri="{FF2B5EF4-FFF2-40B4-BE49-F238E27FC236}">
                <a16:creationId xmlns:a16="http://schemas.microsoft.com/office/drawing/2014/main" id="{805E1950-BE23-4E44-88BE-ED5B0830D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100" y="2590800"/>
            <a:ext cx="1731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0039AC"/>
                </a:solidFill>
              </a:rPr>
              <a:t>least time in slow</a:t>
            </a:r>
          </a:p>
        </p:txBody>
      </p:sp>
      <p:sp>
        <p:nvSpPr>
          <p:cNvPr id="32" name="Text Box 17">
            <a:extLst>
              <a:ext uri="{FF2B5EF4-FFF2-40B4-BE49-F238E27FC236}">
                <a16:creationId xmlns:a16="http://schemas.microsoft.com/office/drawing/2014/main" id="{36CEFB77-838E-6C44-ADBD-DC9B7FEA6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4349750"/>
            <a:ext cx="16690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39AC"/>
                </a:solidFill>
              </a:rPr>
              <a:t>least time in fast</a:t>
            </a:r>
          </a:p>
        </p:txBody>
      </p:sp>
      <p:sp>
        <p:nvSpPr>
          <p:cNvPr id="33" name="Text Box 18">
            <a:extLst>
              <a:ext uri="{FF2B5EF4-FFF2-40B4-BE49-F238E27FC236}">
                <a16:creationId xmlns:a16="http://schemas.microsoft.com/office/drawing/2014/main" id="{04D4123F-BB03-0A40-85D3-F2905AA25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723405"/>
            <a:ext cx="4488793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Fermat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’</a:t>
            </a:r>
            <a:r>
              <a:rPr lang="en-US" dirty="0">
                <a:solidFill>
                  <a:srgbClr val="0039AC"/>
                </a:solidFill>
              </a:rPr>
              <a:t>s principle leads to 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Snell’s Law</a:t>
            </a:r>
            <a:r>
              <a:rPr lang="en-US" dirty="0">
                <a:solidFill>
                  <a:srgbClr val="0039AC"/>
                </a:solidFill>
              </a:rPr>
              <a:t>: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Travel-time is minimized</a:t>
            </a:r>
          </a:p>
          <a:p>
            <a:r>
              <a:rPr lang="en-US" dirty="0">
                <a:solidFill>
                  <a:srgbClr val="0039AC"/>
                </a:solidFill>
              </a:rPr>
              <a:t>when the ratio of </a:t>
            </a:r>
            <a:r>
              <a:rPr lang="en-US" dirty="0" err="1">
                <a:solidFill>
                  <a:srgbClr val="0039AC"/>
                </a:solidFill>
              </a:rPr>
              <a:t>sines</a:t>
            </a:r>
            <a:r>
              <a:rPr lang="en-US" dirty="0">
                <a:solidFill>
                  <a:srgbClr val="0039AC"/>
                </a:solidFill>
              </a:rPr>
              <a:t> of the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angle of incidence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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(angle</a:t>
            </a:r>
          </a:p>
          <a:p>
            <a:r>
              <a:rPr lang="en-US" dirty="0">
                <a:solidFill>
                  <a:srgbClr val="0039AC"/>
                </a:solidFill>
              </a:rPr>
              <a:t>between the </a:t>
            </a:r>
            <a:r>
              <a:rPr lang="en-US" dirty="0" err="1">
                <a:solidFill>
                  <a:srgbClr val="0039AC"/>
                </a:solidFill>
              </a:rPr>
              <a:t>raypath</a:t>
            </a:r>
            <a:r>
              <a:rPr lang="en-US" dirty="0">
                <a:solidFill>
                  <a:srgbClr val="0039AC"/>
                </a:solidFill>
              </a:rPr>
              <a:t> and the</a:t>
            </a:r>
          </a:p>
          <a:p>
            <a:r>
              <a:rPr lang="en-US" dirty="0">
                <a:solidFill>
                  <a:srgbClr val="0039AC"/>
                </a:solidFill>
              </a:rPr>
              <a:t>normal to a velocity boundary)</a:t>
            </a:r>
          </a:p>
          <a:p>
            <a:r>
              <a:rPr lang="en-US" dirty="0">
                <a:solidFill>
                  <a:srgbClr val="0039AC"/>
                </a:solidFill>
              </a:rPr>
              <a:t>is equal to the ratio of the</a:t>
            </a:r>
          </a:p>
          <a:p>
            <a:r>
              <a:rPr lang="en-US" dirty="0">
                <a:solidFill>
                  <a:srgbClr val="0039AC"/>
                </a:solidFill>
              </a:rPr>
              <a:t>velocities, i.e.,</a:t>
            </a:r>
          </a:p>
        </p:txBody>
      </p:sp>
      <p:sp>
        <p:nvSpPr>
          <p:cNvPr id="34" name="Text Box 19">
            <a:extLst>
              <a:ext uri="{FF2B5EF4-FFF2-40B4-BE49-F238E27FC236}">
                <a16:creationId xmlns:a16="http://schemas.microsoft.com/office/drawing/2014/main" id="{39C9985A-FDFC-EB41-9E03-DCD74D0E5D36}"/>
              </a:ext>
            </a:extLst>
          </p:cNvPr>
          <p:cNvSpPr txBox="1">
            <a:spLocks noChangeArrowheads="1"/>
          </p:cNvSpPr>
          <p:nvPr/>
        </p:nvSpPr>
        <p:spPr bwMode="auto">
          <a:xfrm rot="20007943">
            <a:off x="7577138" y="3667125"/>
            <a:ext cx="1223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39AC"/>
                </a:solidFill>
              </a:rPr>
              <a:t>straight line</a:t>
            </a:r>
          </a:p>
        </p:txBody>
      </p:sp>
      <p:sp>
        <p:nvSpPr>
          <p:cNvPr id="35" name="Text Box 20">
            <a:extLst>
              <a:ext uri="{FF2B5EF4-FFF2-40B4-BE49-F238E27FC236}">
                <a16:creationId xmlns:a16="http://schemas.microsoft.com/office/drawing/2014/main" id="{17E11F13-6B8F-A440-B21F-BC58727030C9}"/>
              </a:ext>
            </a:extLst>
          </p:cNvPr>
          <p:cNvSpPr txBox="1">
            <a:spLocks noChangeArrowheads="1"/>
          </p:cNvSpPr>
          <p:nvPr/>
        </p:nvSpPr>
        <p:spPr bwMode="auto">
          <a:xfrm rot="20636051">
            <a:off x="8166100" y="2905125"/>
            <a:ext cx="1054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39AC"/>
                </a:solidFill>
              </a:rPr>
              <a:t>least time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DAD8777-4D75-6D44-95D4-C8FE59B38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4479925"/>
            <a:ext cx="2819400" cy="1692275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" name="Line 22">
            <a:extLst>
              <a:ext uri="{FF2B5EF4-FFF2-40B4-BE49-F238E27FC236}">
                <a16:creationId xmlns:a16="http://schemas.microsoft.com/office/drawing/2014/main" id="{91355782-43A8-C24F-B10F-7B0A8850C4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4700" y="2895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C8507D2C-4344-0249-8142-CA6DF6ABCE22}"/>
              </a:ext>
            </a:extLst>
          </p:cNvPr>
          <p:cNvSpPr>
            <a:spLocks/>
          </p:cNvSpPr>
          <p:nvPr/>
        </p:nvSpPr>
        <p:spPr bwMode="auto">
          <a:xfrm>
            <a:off x="7581900" y="2895600"/>
            <a:ext cx="214313" cy="520700"/>
          </a:xfrm>
          <a:custGeom>
            <a:avLst/>
            <a:gdLst>
              <a:gd name="T0" fmla="*/ 0 w 135"/>
              <a:gd name="T1" fmla="*/ 0 h 328"/>
              <a:gd name="T2" fmla="*/ 27 w 135"/>
              <a:gd name="T3" fmla="*/ 163 h 328"/>
              <a:gd name="T4" fmla="*/ 135 w 135"/>
              <a:gd name="T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" h="328">
                <a:moveTo>
                  <a:pt x="0" y="0"/>
                </a:moveTo>
                <a:cubicBezTo>
                  <a:pt x="2" y="54"/>
                  <a:pt x="4" y="108"/>
                  <a:pt x="27" y="163"/>
                </a:cubicBezTo>
                <a:cubicBezTo>
                  <a:pt x="50" y="218"/>
                  <a:pt x="92" y="273"/>
                  <a:pt x="135" y="32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Text Box 24">
            <a:extLst>
              <a:ext uri="{FF2B5EF4-FFF2-40B4-BE49-F238E27FC236}">
                <a16:creationId xmlns:a16="http://schemas.microsoft.com/office/drawing/2014/main" id="{988E9E8C-BFCD-B144-AA31-6699D92ED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2924175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Symbol" charset="0"/>
                <a:sym typeface="Symbol" charset="0"/>
              </a:rPr>
              <a:t>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5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674140F-2B99-6148-B0C8-6FBC07FC8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4" y="1532960"/>
            <a:ext cx="49403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" name="Text Box 5">
            <a:extLst>
              <a:ext uri="{FF2B5EF4-FFF2-40B4-BE49-F238E27FC236}">
                <a16:creationId xmlns:a16="http://schemas.microsoft.com/office/drawing/2014/main" id="{633A6C21-3465-EA4C-A89B-C959E2048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012" y="310585"/>
            <a:ext cx="87815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NOTE</a:t>
            </a:r>
            <a:r>
              <a:rPr lang="en-US" dirty="0">
                <a:solidFill>
                  <a:srgbClr val="0039AC"/>
                </a:solidFill>
              </a:rPr>
              <a:t>  that much of the wave theory that applies to</a:t>
            </a:r>
          </a:p>
          <a:p>
            <a:r>
              <a:rPr lang="en-US" dirty="0">
                <a:solidFill>
                  <a:srgbClr val="0039AC"/>
                </a:solidFill>
              </a:rPr>
              <a:t>seismology also applies to optics (a wave phenomenon also)…</a:t>
            </a:r>
          </a:p>
        </p:txBody>
      </p:sp>
      <p:sp>
        <p:nvSpPr>
          <p:cNvPr id="37" name="Text Box 6">
            <a:extLst>
              <a:ext uri="{FF2B5EF4-FFF2-40B4-BE49-F238E27FC236}">
                <a16:creationId xmlns:a16="http://schemas.microsoft.com/office/drawing/2014/main" id="{03A45455-D816-064A-9675-8F9165DB2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49" y="5644268"/>
            <a:ext cx="85640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Spear-fishers understand Snell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’</a:t>
            </a:r>
            <a:r>
              <a:rPr lang="en-US" dirty="0">
                <a:solidFill>
                  <a:srgbClr val="0039AC"/>
                </a:solidFill>
              </a:rPr>
              <a:t>s law intuitively, after learning </a:t>
            </a:r>
          </a:p>
          <a:p>
            <a:r>
              <a:rPr lang="en-US" dirty="0">
                <a:solidFill>
                  <a:srgbClr val="0039AC"/>
                </a:solidFill>
              </a:rPr>
              <a:t>to always aim below the visual location of the fish!</a:t>
            </a:r>
          </a:p>
        </p:txBody>
      </p:sp>
      <p:pic>
        <p:nvPicPr>
          <p:cNvPr id="3" name="Picture 2" descr="A painting of a person on a boat&#10;&#10;AI-generated content may be incorrect.">
            <a:extLst>
              <a:ext uri="{FF2B5EF4-FFF2-40B4-BE49-F238E27FC236}">
                <a16:creationId xmlns:a16="http://schemas.microsoft.com/office/drawing/2014/main" id="{9D72697E-7818-A36F-1CA2-8161872BC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" y="1548175"/>
            <a:ext cx="4898291" cy="364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0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C297AD0-CD6D-AE4D-BFDA-E0BA684A2B98}"/>
              </a:ext>
            </a:extLst>
          </p:cNvPr>
          <p:cNvGrpSpPr>
            <a:grpSpLocks/>
          </p:cNvGrpSpPr>
          <p:nvPr/>
        </p:nvGrpSpPr>
        <p:grpSpPr bwMode="auto">
          <a:xfrm>
            <a:off x="3273026" y="1658173"/>
            <a:ext cx="5638800" cy="2667000"/>
            <a:chOff x="1104" y="1296"/>
            <a:chExt cx="3552" cy="168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FAEB59-8D12-314A-86F3-2BE04748E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296"/>
              <a:ext cx="1776" cy="1680"/>
            </a:xfrm>
            <a:prstGeom prst="rect">
              <a:avLst/>
            </a:prstGeom>
            <a:solidFill>
              <a:srgbClr val="92D050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547E289-7ED5-C043-ABFE-67CAB5F0F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296"/>
              <a:ext cx="1776" cy="1680"/>
            </a:xfrm>
            <a:prstGeom prst="rect">
              <a:avLst/>
            </a:prstGeom>
            <a:solidFill>
              <a:srgbClr val="FFFF00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Line 6">
              <a:extLst>
                <a:ext uri="{FF2B5EF4-FFF2-40B4-BE49-F238E27FC236}">
                  <a16:creationId xmlns:a16="http://schemas.microsoft.com/office/drawing/2014/main" id="{EE666569-FE27-F34E-81CE-E8D6685384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016"/>
              <a:ext cx="1008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Line 7">
              <a:extLst>
                <a:ext uri="{FF2B5EF4-FFF2-40B4-BE49-F238E27FC236}">
                  <a16:creationId xmlns:a16="http://schemas.microsoft.com/office/drawing/2014/main" id="{E8778286-37EA-AE48-A669-2A18CEC1F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72" y="1392"/>
              <a:ext cx="1008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Line 8">
              <a:extLst>
                <a:ext uri="{FF2B5EF4-FFF2-40B4-BE49-F238E27FC236}">
                  <a16:creationId xmlns:a16="http://schemas.microsoft.com/office/drawing/2014/main" id="{7690158C-B8C1-2548-89BD-3BF493AE2F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12" y="1744"/>
              <a:ext cx="768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BD4C2A1C-A70B-D04C-8EB4-D5C23E34A6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1680"/>
              <a:ext cx="1104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Line 10">
              <a:extLst>
                <a:ext uri="{FF2B5EF4-FFF2-40B4-BE49-F238E27FC236}">
                  <a16:creationId xmlns:a16="http://schemas.microsoft.com/office/drawing/2014/main" id="{E047E324-A723-A541-AFEF-B02EA27607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1910"/>
              <a:ext cx="770" cy="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7C76772-2464-0C46-81E0-C2CF4D096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26" y="4479920"/>
            <a:ext cx="2819400" cy="1692275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AAD95B-7F27-3C42-B92C-D73427CB6536}"/>
              </a:ext>
            </a:extLst>
          </p:cNvPr>
          <p:cNvSpPr txBox="1"/>
          <p:nvPr/>
        </p:nvSpPr>
        <p:spPr>
          <a:xfrm>
            <a:off x="3237317" y="732651"/>
            <a:ext cx="5710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these rays… Which block is faster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which is slower?</a:t>
            </a:r>
          </a:p>
        </p:txBody>
      </p:sp>
    </p:spTree>
    <p:extLst>
      <p:ext uri="{BB962C8B-B14F-4D97-AF65-F5344CB8AC3E}">
        <p14:creationId xmlns:p14="http://schemas.microsoft.com/office/powerpoint/2010/main" val="247695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2310B6-2A0B-C046-B547-2141331FF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881" y="1179513"/>
            <a:ext cx="1808162" cy="436562"/>
          </a:xfrm>
          <a:prstGeom prst="rect">
            <a:avLst/>
          </a:prstGeom>
          <a:solidFill>
            <a:srgbClr val="BBBBBB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6A5FD454-8CF3-1C4A-BAC5-32FAB4607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656" y="228600"/>
            <a:ext cx="833298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Reflections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&amp;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Refractions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endParaRPr lang="en-US" dirty="0"/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Consider that when a seismic wave meets a layer boundary</a:t>
            </a:r>
          </a:p>
          <a:p>
            <a:r>
              <a:rPr lang="en-US" dirty="0">
                <a:solidFill>
                  <a:srgbClr val="0039AC"/>
                </a:solidFill>
              </a:rPr>
              <a:t>between media with different velocities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=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dirty="0"/>
              <a:t> = 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dirty="0"/>
              <a:t>/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solidFill>
                  <a:srgbClr val="0039AC"/>
                </a:solidFill>
              </a:rPr>
              <a:t>,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Energy 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must be conserved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Stress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must be continuous (i.e. the same on both sides)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Displacement </a:t>
            </a:r>
            <a:r>
              <a:rPr lang="en-US" i="1" dirty="0">
                <a:latin typeface="Times New Roman" charset="0"/>
              </a:rPr>
              <a:t>u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must be continuous</a:t>
            </a:r>
          </a:p>
          <a:p>
            <a:r>
              <a:rPr lang="en-US" dirty="0">
                <a:solidFill>
                  <a:srgbClr val="0039AC"/>
                </a:solidFill>
              </a:rPr>
              <a:t>This is achieved by </a:t>
            </a:r>
            <a:r>
              <a:rPr lang="ja-JP" altLang="en-US" dirty="0">
                <a:solidFill>
                  <a:srgbClr val="0039AC"/>
                </a:solidFill>
                <a:latin typeface="Arial"/>
              </a:rPr>
              <a:t>“</a:t>
            </a:r>
            <a:r>
              <a:rPr lang="en-US" dirty="0">
                <a:solidFill>
                  <a:srgbClr val="0039AC"/>
                </a:solidFill>
              </a:rPr>
              <a:t>partitioning</a:t>
            </a:r>
            <a:r>
              <a:rPr lang="ja-JP" altLang="en-US" dirty="0">
                <a:solidFill>
                  <a:srgbClr val="0039AC"/>
                </a:solidFill>
                <a:latin typeface="Arial"/>
              </a:rPr>
              <a:t>”</a:t>
            </a:r>
            <a:r>
              <a:rPr lang="en-US" dirty="0">
                <a:solidFill>
                  <a:srgbClr val="0039AC"/>
                </a:solidFill>
              </a:rPr>
              <a:t> the energy between </a:t>
            </a:r>
          </a:p>
          <a:p>
            <a:r>
              <a:rPr lang="en-US" dirty="0">
                <a:solidFill>
                  <a:srgbClr val="0039AC"/>
                </a:solidFill>
              </a:rPr>
              <a:t>reflections &amp; refractions, and in many cases by converting</a:t>
            </a:r>
          </a:p>
          <a:p>
            <a:r>
              <a:rPr lang="en-US" dirty="0">
                <a:solidFill>
                  <a:srgbClr val="0039AC"/>
                </a:solidFill>
              </a:rPr>
              <a:t>part of the energy from one type of wave to the other!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8A8CB5-B802-1D41-B1A1-FBE1518CB72B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939680"/>
            <a:ext cx="5638800" cy="2667000"/>
            <a:chOff x="1104" y="2544"/>
            <a:chExt cx="3552" cy="168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7339A4-2792-EF4D-AF2F-2469B47A0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544"/>
              <a:ext cx="1776" cy="1680"/>
            </a:xfrm>
            <a:prstGeom prst="rect">
              <a:avLst/>
            </a:prstGeom>
            <a:solidFill>
              <a:srgbClr val="0070C0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767647-0241-AC42-9FE6-4CB8946C0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544"/>
              <a:ext cx="1776" cy="1680"/>
            </a:xfrm>
            <a:prstGeom prst="rect">
              <a:avLst/>
            </a:prstGeom>
            <a:solidFill>
              <a:srgbClr val="FF3300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Line 7">
              <a:extLst>
                <a:ext uri="{FF2B5EF4-FFF2-40B4-BE49-F238E27FC236}">
                  <a16:creationId xmlns:a16="http://schemas.microsoft.com/office/drawing/2014/main" id="{4B5A9072-E137-DA49-B070-9FA64892EB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3264"/>
              <a:ext cx="1008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7724A0C1-A4BE-944A-BC31-F57AED2799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72" y="2640"/>
              <a:ext cx="1008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Line 9">
              <a:extLst>
                <a:ext uri="{FF2B5EF4-FFF2-40B4-BE49-F238E27FC236}">
                  <a16:creationId xmlns:a16="http://schemas.microsoft.com/office/drawing/2014/main" id="{A686A070-C653-1A44-94AD-DE3EFDFDCB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12" y="2992"/>
              <a:ext cx="768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B97B611D-8C52-2F45-B736-B39B8B2378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982756">
              <a:off x="2035" y="3552"/>
              <a:ext cx="7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600" i="1">
                  <a:solidFill>
                    <a:srgbClr val="0039AC"/>
                  </a:solidFill>
                </a:rPr>
                <a:t>incoming P</a:t>
              </a:r>
            </a:p>
          </p:txBody>
        </p:sp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D30AE78D-B6A6-7A45-8130-679F83DAC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04574">
              <a:off x="2112" y="2812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600" i="1" dirty="0">
                  <a:solidFill>
                    <a:srgbClr val="0039AC"/>
                  </a:solidFill>
                </a:rPr>
                <a:t>reflected P</a:t>
              </a:r>
            </a:p>
          </p:txBody>
        </p:sp>
        <p:sp>
          <p:nvSpPr>
            <p:cNvPr id="23" name="Text Box 12">
              <a:extLst>
                <a:ext uri="{FF2B5EF4-FFF2-40B4-BE49-F238E27FC236}">
                  <a16:creationId xmlns:a16="http://schemas.microsoft.com/office/drawing/2014/main" id="{F20C7C0E-B6F4-AA4D-A8F0-18DF2FE95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94043">
              <a:off x="2068" y="3088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600" i="1">
                  <a:solidFill>
                    <a:srgbClr val="0039AC"/>
                  </a:solidFill>
                </a:rPr>
                <a:t>reflected S</a:t>
              </a:r>
            </a:p>
          </p:txBody>
        </p:sp>
        <p:sp>
          <p:nvSpPr>
            <p:cNvPr id="24" name="Line 13">
              <a:extLst>
                <a:ext uri="{FF2B5EF4-FFF2-40B4-BE49-F238E27FC236}">
                  <a16:creationId xmlns:a16="http://schemas.microsoft.com/office/drawing/2014/main" id="{719835B0-1633-CB4E-A3BC-87147D9B03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2928"/>
              <a:ext cx="1104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Line 14">
              <a:extLst>
                <a:ext uri="{FF2B5EF4-FFF2-40B4-BE49-F238E27FC236}">
                  <a16:creationId xmlns:a16="http://schemas.microsoft.com/office/drawing/2014/main" id="{515E10AF-4D30-D440-A416-1FD0FBF774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3158"/>
              <a:ext cx="770" cy="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Text Box 15">
              <a:extLst>
                <a:ext uri="{FF2B5EF4-FFF2-40B4-BE49-F238E27FC236}">
                  <a16:creationId xmlns:a16="http://schemas.microsoft.com/office/drawing/2014/main" id="{647D168A-52B9-F947-A40D-E140932DDD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30141">
              <a:off x="3020" y="2907"/>
              <a:ext cx="74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600" i="1">
                  <a:solidFill>
                    <a:srgbClr val="0039AC"/>
                  </a:solidFill>
                </a:rPr>
                <a:t>refracted P</a:t>
              </a:r>
            </a:p>
          </p:txBody>
        </p:sp>
        <p:sp>
          <p:nvSpPr>
            <p:cNvPr id="27" name="Text Box 16">
              <a:extLst>
                <a:ext uri="{FF2B5EF4-FFF2-40B4-BE49-F238E27FC236}">
                  <a16:creationId xmlns:a16="http://schemas.microsoft.com/office/drawing/2014/main" id="{F0ED3758-62BF-C942-AA68-1A1218046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95462">
              <a:off x="2876" y="3173"/>
              <a:ext cx="74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600" i="1">
                  <a:solidFill>
                    <a:srgbClr val="0039AC"/>
                  </a:solidFill>
                </a:rPr>
                <a:t>refracted S</a:t>
              </a:r>
            </a:p>
          </p:txBody>
        </p:sp>
      </p:grpSp>
      <p:sp>
        <p:nvSpPr>
          <p:cNvPr id="15" name="Text Box 18">
            <a:extLst>
              <a:ext uri="{FF2B5EF4-FFF2-40B4-BE49-F238E27FC236}">
                <a16:creationId xmlns:a16="http://schemas.microsoft.com/office/drawing/2014/main" id="{761DE110-2911-214F-AD39-A551B8E6A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7868" y="1152525"/>
            <a:ext cx="13644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buFont typeface="Symbol" charset="0"/>
              <a:buNone/>
            </a:pPr>
            <a:r>
              <a:rPr lang="en-US" dirty="0">
                <a:latin typeface="Symbol" charset="0"/>
                <a:sym typeface="Symbol" charset="0"/>
              </a:rPr>
              <a:t>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dirty="0">
                <a:latin typeface="Times New Roman" charset="0"/>
              </a:rPr>
              <a:t> = 2</a:t>
            </a:r>
            <a:r>
              <a:rPr lang="en-US" i="1" dirty="0">
                <a:latin typeface="Symbol" charset="0"/>
                <a:sym typeface="Symbol" charset="0"/>
              </a:rPr>
              <a:t></a:t>
            </a:r>
            <a:r>
              <a:rPr lang="en-US" i="1" dirty="0">
                <a:latin typeface="Times New Roman" charset="0"/>
              </a:rPr>
              <a:t>f</a:t>
            </a:r>
          </a:p>
          <a:p>
            <a:pPr>
              <a:buFont typeface="Symbol" charset="0"/>
              <a:buNone/>
            </a:pPr>
            <a:r>
              <a:rPr lang="en-US" dirty="0">
                <a:latin typeface="Times New Roman" charset="0"/>
              </a:rPr>
              <a:t>  = 2</a:t>
            </a:r>
            <a:r>
              <a:rPr lang="en-US" i="1" dirty="0">
                <a:latin typeface="Symbol" charset="0"/>
                <a:sym typeface="Symbol" charset="0"/>
              </a:rPr>
              <a:t>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379949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8B72EADE-5AA0-F943-B7B1-887E1D354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930" y="253207"/>
            <a:ext cx="8658139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Reflections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&amp;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Refractions</a:t>
            </a:r>
            <a:r>
              <a:rPr lang="en-US" dirty="0">
                <a:solidFill>
                  <a:srgbClr val="0039AC"/>
                </a:solidFill>
              </a:rPr>
              <a:t>: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All of the reflected and refracted waves must obey</a:t>
            </a:r>
          </a:p>
          <a:p>
            <a:r>
              <a:rPr lang="en-US" dirty="0">
                <a:solidFill>
                  <a:srgbClr val="0039AC"/>
                </a:solidFill>
              </a:rPr>
              <a:t> 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Snell’s Law</a:t>
            </a:r>
            <a:r>
              <a:rPr lang="en-US" dirty="0">
                <a:solidFill>
                  <a:srgbClr val="0039AC"/>
                </a:solidFill>
              </a:rPr>
              <a:t>. Consequently,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A reflected wave (traveling at the same velocity) will have the</a:t>
            </a:r>
          </a:p>
          <a:p>
            <a:r>
              <a:rPr lang="en-US" dirty="0">
                <a:solidFill>
                  <a:srgbClr val="0039AC"/>
                </a:solidFill>
              </a:rPr>
              <a:t>	same angle of incidence as the incoming wave.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A reflected or refracted wave traveling at faster velocity will</a:t>
            </a:r>
          </a:p>
          <a:p>
            <a:r>
              <a:rPr lang="en-US" dirty="0">
                <a:solidFill>
                  <a:srgbClr val="0039AC"/>
                </a:solidFill>
              </a:rPr>
              <a:t>	be bent toward the layer boundary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A reflected or refracted wave traveling at slower velocity will</a:t>
            </a:r>
          </a:p>
          <a:p>
            <a:r>
              <a:rPr lang="en-US" dirty="0">
                <a:solidFill>
                  <a:srgbClr val="0039AC"/>
                </a:solidFill>
              </a:rPr>
              <a:t>	be bent away from the boundary.</a:t>
            </a:r>
            <a:endParaRPr lang="en-US" sz="1200" dirty="0">
              <a:solidFill>
                <a:srgbClr val="0039AC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3BB0E4-72E0-DB4C-A866-3DE46DE84C87}"/>
              </a:ext>
            </a:extLst>
          </p:cNvPr>
          <p:cNvGrpSpPr>
            <a:grpSpLocks/>
          </p:cNvGrpSpPr>
          <p:nvPr/>
        </p:nvGrpSpPr>
        <p:grpSpPr bwMode="auto">
          <a:xfrm>
            <a:off x="3275055" y="3937794"/>
            <a:ext cx="5638800" cy="2667000"/>
            <a:chOff x="1104" y="2544"/>
            <a:chExt cx="3552" cy="168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65388F-28AE-9442-B172-60EF0C78E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544"/>
              <a:ext cx="1776" cy="1680"/>
            </a:xfrm>
            <a:prstGeom prst="rect">
              <a:avLst/>
            </a:prstGeom>
            <a:solidFill>
              <a:srgbClr val="0070C0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CA3E2EC-74CB-884A-9A89-38340C481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544"/>
              <a:ext cx="1776" cy="1680"/>
            </a:xfrm>
            <a:prstGeom prst="rect">
              <a:avLst/>
            </a:prstGeom>
            <a:solidFill>
              <a:srgbClr val="FF3300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Line 7">
              <a:extLst>
                <a:ext uri="{FF2B5EF4-FFF2-40B4-BE49-F238E27FC236}">
                  <a16:creationId xmlns:a16="http://schemas.microsoft.com/office/drawing/2014/main" id="{5486FABF-3803-A646-B43B-412CCC876B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3264"/>
              <a:ext cx="1008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Line 8">
              <a:extLst>
                <a:ext uri="{FF2B5EF4-FFF2-40B4-BE49-F238E27FC236}">
                  <a16:creationId xmlns:a16="http://schemas.microsoft.com/office/drawing/2014/main" id="{486FDE60-14C6-0F4B-BC31-4620C1E47C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72" y="2640"/>
              <a:ext cx="1008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Line 9">
              <a:extLst>
                <a:ext uri="{FF2B5EF4-FFF2-40B4-BE49-F238E27FC236}">
                  <a16:creationId xmlns:a16="http://schemas.microsoft.com/office/drawing/2014/main" id="{6929B2EC-AC9F-0E44-8396-ACE658C6A1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12" y="2992"/>
              <a:ext cx="768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Text Box 10">
              <a:extLst>
                <a:ext uri="{FF2B5EF4-FFF2-40B4-BE49-F238E27FC236}">
                  <a16:creationId xmlns:a16="http://schemas.microsoft.com/office/drawing/2014/main" id="{52C46612-D015-6945-8718-C35341E795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982756">
              <a:off x="2035" y="3552"/>
              <a:ext cx="7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600" i="1">
                  <a:solidFill>
                    <a:srgbClr val="0039AC"/>
                  </a:solidFill>
                </a:rPr>
                <a:t>incoming P</a:t>
              </a:r>
            </a:p>
          </p:txBody>
        </p:sp>
        <p:sp>
          <p:nvSpPr>
            <p:cNvPr id="31" name="Text Box 11">
              <a:extLst>
                <a:ext uri="{FF2B5EF4-FFF2-40B4-BE49-F238E27FC236}">
                  <a16:creationId xmlns:a16="http://schemas.microsoft.com/office/drawing/2014/main" id="{87132C03-7F59-9A44-870A-6A4299691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04574">
              <a:off x="2112" y="2812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600" i="1" dirty="0">
                  <a:solidFill>
                    <a:srgbClr val="0039AC"/>
                  </a:solidFill>
                </a:rPr>
                <a:t>reflected P</a:t>
              </a:r>
            </a:p>
          </p:txBody>
        </p:sp>
        <p:sp>
          <p:nvSpPr>
            <p:cNvPr id="32" name="Text Box 12">
              <a:extLst>
                <a:ext uri="{FF2B5EF4-FFF2-40B4-BE49-F238E27FC236}">
                  <a16:creationId xmlns:a16="http://schemas.microsoft.com/office/drawing/2014/main" id="{18E13B4D-3B24-9947-959E-D0FA71863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94043">
              <a:off x="2068" y="3088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600" i="1">
                  <a:solidFill>
                    <a:srgbClr val="0039AC"/>
                  </a:solidFill>
                </a:rPr>
                <a:t>reflected S</a:t>
              </a:r>
            </a:p>
          </p:txBody>
        </p:sp>
        <p:sp>
          <p:nvSpPr>
            <p:cNvPr id="33" name="Line 13">
              <a:extLst>
                <a:ext uri="{FF2B5EF4-FFF2-40B4-BE49-F238E27FC236}">
                  <a16:creationId xmlns:a16="http://schemas.microsoft.com/office/drawing/2014/main" id="{5BBDA0E5-FA21-894D-BF14-D562612C5F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2928"/>
              <a:ext cx="1104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Line 14">
              <a:extLst>
                <a:ext uri="{FF2B5EF4-FFF2-40B4-BE49-F238E27FC236}">
                  <a16:creationId xmlns:a16="http://schemas.microsoft.com/office/drawing/2014/main" id="{016BD713-8805-5C42-8690-E9FACE77B2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3158"/>
              <a:ext cx="770" cy="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Text Box 15">
              <a:extLst>
                <a:ext uri="{FF2B5EF4-FFF2-40B4-BE49-F238E27FC236}">
                  <a16:creationId xmlns:a16="http://schemas.microsoft.com/office/drawing/2014/main" id="{9C5A1DED-AF35-9B4E-B6F2-CD8F5C816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30141">
              <a:off x="3020" y="2907"/>
              <a:ext cx="74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600" i="1">
                  <a:solidFill>
                    <a:srgbClr val="0039AC"/>
                  </a:solidFill>
                </a:rPr>
                <a:t>refracted P</a:t>
              </a:r>
            </a:p>
          </p:txBody>
        </p:sp>
        <p:sp>
          <p:nvSpPr>
            <p:cNvPr id="36" name="Text Box 16">
              <a:extLst>
                <a:ext uri="{FF2B5EF4-FFF2-40B4-BE49-F238E27FC236}">
                  <a16:creationId xmlns:a16="http://schemas.microsoft.com/office/drawing/2014/main" id="{442631B8-BD4F-5341-80F4-6179DBF40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95462">
              <a:off x="2876" y="3173"/>
              <a:ext cx="74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600" i="1">
                  <a:solidFill>
                    <a:srgbClr val="0039AC"/>
                  </a:solidFill>
                </a:rPr>
                <a:t>refracted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950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13620</TotalTime>
  <Words>868</Words>
  <Application>Microsoft Macintosh PowerPoint</Application>
  <PresentationFormat>Widescreen</PresentationFormat>
  <Paragraphs>151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Arial Black</vt:lpstr>
      <vt:lpstr>Calibri</vt:lpstr>
      <vt:lpstr>Calibri Light</vt:lpstr>
      <vt:lpstr>Monotype Sorts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23</cp:revision>
  <cp:lastPrinted>2022-01-10T14:45:35Z</cp:lastPrinted>
  <dcterms:created xsi:type="dcterms:W3CDTF">2022-01-10T14:15:51Z</dcterms:created>
  <dcterms:modified xsi:type="dcterms:W3CDTF">2026-01-21T20:38:46Z</dcterms:modified>
</cp:coreProperties>
</file>