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68" r:id="rId3"/>
    <p:sldId id="270" r:id="rId4"/>
    <p:sldId id="269" r:id="rId5"/>
    <p:sldId id="267" r:id="rId6"/>
    <p:sldId id="276" r:id="rId7"/>
    <p:sldId id="271" r:id="rId8"/>
    <p:sldId id="273" r:id="rId9"/>
    <p:sldId id="272" r:id="rId10"/>
    <p:sldId id="280" r:id="rId11"/>
    <p:sldId id="274" r:id="rId12"/>
    <p:sldId id="275" r:id="rId13"/>
    <p:sldId id="277" r:id="rId14"/>
    <p:sldId id="278" r:id="rId15"/>
    <p:sldId id="281" r:id="rId16"/>
    <p:sldId id="283" r:id="rId17"/>
    <p:sldId id="26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1CFF"/>
    <a:srgbClr val="A6A6A6"/>
    <a:srgbClr val="0046CD"/>
    <a:srgbClr val="001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8064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 Jan 2026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Arial Black" charset="0"/>
              </a:rPr>
              <a:t>(Lab 1)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0530" y="6396335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2" name="Text Box 25">
            <a:extLst>
              <a:ext uri="{FF2B5EF4-FFF2-40B4-BE49-F238E27FC236}">
                <a16:creationId xmlns:a16="http://schemas.microsoft.com/office/drawing/2014/main" id="{E91FC406-D1EB-2844-B405-C7B63B0AC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0" y="2521059"/>
            <a:ext cx="731213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This Week’s Lab:</a:t>
            </a:r>
          </a:p>
          <a:p>
            <a:pPr>
              <a:defRPr/>
            </a:pPr>
            <a:endParaRPr lang="en-US" sz="1200" dirty="0">
              <a:solidFill>
                <a:srgbClr val="FF0000"/>
              </a:solidFill>
              <a:latin typeface="Arial Black" charset="0"/>
              <a:cs typeface="+mn-cs"/>
            </a:endParaRP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latin typeface="Arial Black" charset="0"/>
                <a:cs typeface="+mn-cs"/>
              </a:rPr>
              <a:t>•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How to pick a seismic phase arrival time</a:t>
            </a:r>
            <a:endParaRPr lang="en-US" i="0" dirty="0">
              <a:solidFill>
                <a:srgbClr val="0039AC"/>
              </a:solidFill>
              <a:latin typeface="Arial Black" charset="0"/>
              <a:cs typeface="+mn-cs"/>
            </a:endParaRPr>
          </a:p>
          <a:p>
            <a:pPr>
              <a:defRPr/>
            </a:pPr>
            <a:endParaRPr lang="en-US" i="0" dirty="0">
              <a:solidFill>
                <a:srgbClr val="FF0000"/>
              </a:solidFill>
              <a:latin typeface="Arial Black" charset="0"/>
              <a:cs typeface="+mn-cs"/>
            </a:endParaRPr>
          </a:p>
          <a:p>
            <a:pPr>
              <a:defRPr/>
            </a:pPr>
            <a:r>
              <a:rPr lang="en-US" i="0" dirty="0">
                <a:solidFill>
                  <a:srgbClr val="FF0000"/>
                </a:solidFill>
                <a:latin typeface="Arial Black" charset="0"/>
                <a:cs typeface="+mn-cs"/>
              </a:rPr>
              <a:t>            </a:t>
            </a:r>
            <a:r>
              <a:rPr lang="en-US" sz="2800" i="0" dirty="0">
                <a:solidFill>
                  <a:srgbClr val="FF0000"/>
                </a:solidFill>
                <a:latin typeface="Arial Black" charset="0"/>
                <a:cs typeface="+mn-cs"/>
              </a:rPr>
              <a:t>Due 28 Jan at 2:30 pm</a:t>
            </a:r>
            <a:endParaRPr lang="en-US" i="0" dirty="0">
              <a:solidFill>
                <a:srgbClr val="FF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">
            <a:extLst>
              <a:ext uri="{FF2B5EF4-FFF2-40B4-BE49-F238E27FC236}">
                <a16:creationId xmlns:a16="http://schemas.microsoft.com/office/drawing/2014/main" id="{0690EF7B-CD2D-494C-82DF-C683E494D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838200"/>
            <a:ext cx="35397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Recall this from week 1?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4B9897B-9B97-4C4C-B2FE-D235F98E2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2438400"/>
            <a:ext cx="8458200" cy="9906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3" name="AutoShape 5">
            <a:extLst>
              <a:ext uri="{FF2B5EF4-FFF2-40B4-BE49-F238E27FC236}">
                <a16:creationId xmlns:a16="http://schemas.microsoft.com/office/drawing/2014/main" id="{87E1D1C3-48A8-544A-A31E-8DE21F45C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2057400"/>
            <a:ext cx="457200" cy="304800"/>
          </a:xfrm>
          <a:prstGeom prst="cloudCallout">
            <a:avLst>
              <a:gd name="adj1" fmla="val -9375"/>
              <a:gd name="adj2" fmla="val 69273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4" name="Text Box 6">
            <a:extLst>
              <a:ext uri="{FF2B5EF4-FFF2-40B4-BE49-F238E27FC236}">
                <a16:creationId xmlns:a16="http://schemas.microsoft.com/office/drawing/2014/main" id="{EEB036D3-A5AD-D44E-8026-BA0EEC9B2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025" y="1638300"/>
            <a:ext cx="65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>
                <a:solidFill>
                  <a:srgbClr val="0039AC"/>
                </a:solidFill>
                <a:cs typeface="+mn-cs"/>
              </a:rPr>
              <a:t>energy</a:t>
            </a:r>
          </a:p>
          <a:p>
            <a:pPr>
              <a:defRPr/>
            </a:pPr>
            <a:r>
              <a:rPr lang="en-US" sz="1200" i="0" dirty="0">
                <a:solidFill>
                  <a:srgbClr val="0039AC"/>
                </a:solidFill>
                <a:cs typeface="+mn-cs"/>
              </a:rPr>
              <a:t>source</a:t>
            </a:r>
          </a:p>
        </p:txBody>
      </p:sp>
      <p:sp>
        <p:nvSpPr>
          <p:cNvPr id="35" name="AutoShape 7">
            <a:extLst>
              <a:ext uri="{FF2B5EF4-FFF2-40B4-BE49-F238E27FC236}">
                <a16:creationId xmlns:a16="http://schemas.microsoft.com/office/drawing/2014/main" id="{5E6062FC-1E33-294C-BCA7-6260A52FF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213" y="22860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6" name="AutoShape 8">
            <a:extLst>
              <a:ext uri="{FF2B5EF4-FFF2-40B4-BE49-F238E27FC236}">
                <a16:creationId xmlns:a16="http://schemas.microsoft.com/office/drawing/2014/main" id="{92723925-F93E-1D45-8178-17CD42BD2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838" y="22860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7" name="AutoShape 9">
            <a:extLst>
              <a:ext uri="{FF2B5EF4-FFF2-40B4-BE49-F238E27FC236}">
                <a16:creationId xmlns:a16="http://schemas.microsoft.com/office/drawing/2014/main" id="{9C59437D-23B0-E44B-9CCE-BBC93BDF6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2860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8" name="AutoShape 10">
            <a:extLst>
              <a:ext uri="{FF2B5EF4-FFF2-40B4-BE49-F238E27FC236}">
                <a16:creationId xmlns:a16="http://schemas.microsoft.com/office/drawing/2014/main" id="{DA1320E4-FE5E-C941-B5E2-1F926CBDC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675" y="22860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9" name="AutoShape 11">
            <a:extLst>
              <a:ext uri="{FF2B5EF4-FFF2-40B4-BE49-F238E27FC236}">
                <a16:creationId xmlns:a16="http://schemas.microsoft.com/office/drawing/2014/main" id="{07056A38-C580-CE46-9273-375694A2D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22860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40" name="AutoShape 12">
            <a:extLst>
              <a:ext uri="{FF2B5EF4-FFF2-40B4-BE49-F238E27FC236}">
                <a16:creationId xmlns:a16="http://schemas.microsoft.com/office/drawing/2014/main" id="{AA1B9D52-672E-8D43-A4B5-C9BB4BCD1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22860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41" name="AutoShape 13">
            <a:extLst>
              <a:ext uri="{FF2B5EF4-FFF2-40B4-BE49-F238E27FC236}">
                <a16:creationId xmlns:a16="http://schemas.microsoft.com/office/drawing/2014/main" id="{E463C7A8-B111-B949-AB41-229F3DDF0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138" y="22860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42" name="AutoShape 14">
            <a:extLst>
              <a:ext uri="{FF2B5EF4-FFF2-40B4-BE49-F238E27FC236}">
                <a16:creationId xmlns:a16="http://schemas.microsoft.com/office/drawing/2014/main" id="{75F9FB8B-D5DD-8C4F-955F-8F5DC0363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22860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43" name="AutoShape 15">
            <a:extLst>
              <a:ext uri="{FF2B5EF4-FFF2-40B4-BE49-F238E27FC236}">
                <a16:creationId xmlns:a16="http://schemas.microsoft.com/office/drawing/2014/main" id="{AE4208EB-62C6-1E4B-9121-43674E300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22860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44" name="AutoShape 16">
            <a:extLst>
              <a:ext uri="{FF2B5EF4-FFF2-40B4-BE49-F238E27FC236}">
                <a16:creationId xmlns:a16="http://schemas.microsoft.com/office/drawing/2014/main" id="{9DC90318-2F50-5242-8C36-CE4A452B9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00" y="228600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45" name="AutoShape 17">
            <a:extLst>
              <a:ext uri="{FF2B5EF4-FFF2-40B4-BE49-F238E27FC236}">
                <a16:creationId xmlns:a16="http://schemas.microsoft.com/office/drawing/2014/main" id="{4B9DAAE3-D07F-6D49-958C-4ADD4060F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813" y="228600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46" name="Text Box 18">
            <a:extLst>
              <a:ext uri="{FF2B5EF4-FFF2-40B4-BE49-F238E27FC236}">
                <a16:creationId xmlns:a16="http://schemas.microsoft.com/office/drawing/2014/main" id="{4FEA3E98-F216-3E44-834E-D98C5376E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9842" y="2514600"/>
            <a:ext cx="19864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Soil:</a:t>
            </a:r>
          </a:p>
          <a:p>
            <a:pPr algn="ctr">
              <a:defRPr/>
            </a:pPr>
            <a:r>
              <a:rPr lang="en-US" dirty="0" err="1">
                <a:latin typeface="Times New Roman" charset="0"/>
                <a:cs typeface="+mn-cs"/>
              </a:rPr>
              <a:t>V</a:t>
            </a:r>
            <a:r>
              <a:rPr lang="en-US" baseline="-25000" dirty="0" err="1">
                <a:latin typeface="Times New Roman" charset="0"/>
                <a:cs typeface="+mn-cs"/>
              </a:rPr>
              <a:t>p</a:t>
            </a:r>
            <a:r>
              <a:rPr lang="en-US" i="0" dirty="0"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= 0.5 km/s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2BD803F-0191-4F43-AAFB-15EA92FFD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3429000"/>
            <a:ext cx="8458200" cy="25908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CEA80EEF-7419-E248-A76B-C6B7D1DBA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7307" y="3505200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Limestone:</a:t>
            </a:r>
          </a:p>
          <a:p>
            <a:pPr algn="ctr">
              <a:defRPr/>
            </a:pPr>
            <a:r>
              <a:rPr lang="en-US" dirty="0" err="1">
                <a:latin typeface="Times New Roman" charset="0"/>
                <a:cs typeface="+mn-cs"/>
              </a:rPr>
              <a:t>V</a:t>
            </a:r>
            <a:r>
              <a:rPr lang="en-US" baseline="-25000" dirty="0" err="1">
                <a:latin typeface="Times New Roman" charset="0"/>
                <a:cs typeface="+mn-cs"/>
              </a:rPr>
              <a:t>p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= 5 km/s</a:t>
            </a:r>
          </a:p>
        </p:txBody>
      </p:sp>
      <p:sp>
        <p:nvSpPr>
          <p:cNvPr id="49" name="Text Box 21">
            <a:extLst>
              <a:ext uri="{FF2B5EF4-FFF2-40B4-BE49-F238E27FC236}">
                <a16:creationId xmlns:a16="http://schemas.microsoft.com/office/drawing/2014/main" id="{CFFCA709-D0D7-BF48-991D-A4A3A876E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1981200"/>
            <a:ext cx="21643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200" i="0">
                <a:solidFill>
                  <a:srgbClr val="0039AC"/>
                </a:solidFill>
                <a:cs typeface="+mn-cs"/>
              </a:rPr>
              <a:t>Seismometers or </a:t>
            </a:r>
            <a:r>
              <a:rPr lang="ja-JP" altLang="en-US" sz="1200" i="0">
                <a:solidFill>
                  <a:srgbClr val="0039AC"/>
                </a:solidFill>
                <a:latin typeface="Arial"/>
                <a:cs typeface="+mn-cs"/>
              </a:rPr>
              <a:t>“</a:t>
            </a:r>
            <a:r>
              <a:rPr lang="en-US" sz="1200" i="0">
                <a:solidFill>
                  <a:srgbClr val="0039AC"/>
                </a:solidFill>
                <a:cs typeface="+mn-cs"/>
              </a:rPr>
              <a:t>receivers</a:t>
            </a:r>
            <a:r>
              <a:rPr lang="ja-JP" altLang="en-US" sz="1200" i="0">
                <a:solidFill>
                  <a:srgbClr val="0039AC"/>
                </a:solidFill>
                <a:latin typeface="Arial"/>
                <a:cs typeface="+mn-cs"/>
              </a:rPr>
              <a:t>”</a:t>
            </a:r>
            <a:endParaRPr lang="en-US" sz="1200" i="0">
              <a:solidFill>
                <a:srgbClr val="0039AC"/>
              </a:solidFill>
              <a:cs typeface="+mn-cs"/>
            </a:endParaRPr>
          </a:p>
        </p:txBody>
      </p:sp>
      <p:sp>
        <p:nvSpPr>
          <p:cNvPr id="50" name="Text Box 22">
            <a:extLst>
              <a:ext uri="{FF2B5EF4-FFF2-40B4-BE49-F238E27FC236}">
                <a16:creationId xmlns:a16="http://schemas.microsoft.com/office/drawing/2014/main" id="{5C4C73F9-C351-634B-8AD0-0D393145C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27336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0039AC"/>
                </a:solidFill>
                <a:cs typeface="+mn-cs"/>
              </a:rPr>
              <a:t>6 m</a:t>
            </a:r>
          </a:p>
        </p:txBody>
      </p:sp>
      <p:sp>
        <p:nvSpPr>
          <p:cNvPr id="51" name="Line 23">
            <a:extLst>
              <a:ext uri="{FF2B5EF4-FFF2-40B4-BE49-F238E27FC236}">
                <a16:creationId xmlns:a16="http://schemas.microsoft.com/office/drawing/2014/main" id="{FDB05FBF-C0B3-1F47-88B5-39668BF895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9300" y="2438400"/>
            <a:ext cx="0" cy="990600"/>
          </a:xfrm>
          <a:prstGeom prst="line">
            <a:avLst/>
          </a:prstGeom>
          <a:noFill/>
          <a:ln w="25400">
            <a:solidFill>
              <a:srgbClr val="0039A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2" name="Line 24">
            <a:extLst>
              <a:ext uri="{FF2B5EF4-FFF2-40B4-BE49-F238E27FC236}">
                <a16:creationId xmlns:a16="http://schemas.microsoft.com/office/drawing/2014/main" id="{79CC33DE-145C-C044-BE93-9B419614A6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9900" y="2209800"/>
            <a:ext cx="576263" cy="1588"/>
          </a:xfrm>
          <a:prstGeom prst="line">
            <a:avLst/>
          </a:prstGeom>
          <a:noFill/>
          <a:ln w="25400">
            <a:solidFill>
              <a:srgbClr val="0039A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3" name="Text Box 25">
            <a:extLst>
              <a:ext uri="{FF2B5EF4-FFF2-40B4-BE49-F238E27FC236}">
                <a16:creationId xmlns:a16="http://schemas.microsoft.com/office/drawing/2014/main" id="{DA3EE080-8D3F-084D-B374-680AB3FD2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176212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0039AC"/>
                </a:solidFill>
                <a:cs typeface="+mn-cs"/>
              </a:rPr>
              <a:t>3 m</a:t>
            </a:r>
          </a:p>
        </p:txBody>
      </p:sp>
    </p:spTree>
    <p:extLst>
      <p:ext uri="{BB962C8B-B14F-4D97-AF65-F5344CB8AC3E}">
        <p14:creationId xmlns:p14="http://schemas.microsoft.com/office/powerpoint/2010/main" val="3128281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DD15542-E582-D84A-8454-DEC9A8652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206" y="1222375"/>
            <a:ext cx="8458200" cy="9906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19" name="AutoShape 5">
            <a:extLst>
              <a:ext uri="{FF2B5EF4-FFF2-40B4-BE49-F238E27FC236}">
                <a16:creationId xmlns:a16="http://schemas.microsoft.com/office/drawing/2014/main" id="{B62C22F4-858D-CC48-9B68-A0B973DA4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006" y="841375"/>
            <a:ext cx="457200" cy="304800"/>
          </a:xfrm>
          <a:prstGeom prst="cloudCallout">
            <a:avLst>
              <a:gd name="adj1" fmla="val -9375"/>
              <a:gd name="adj2" fmla="val 69273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2CB29ECD-3FF3-FF44-BA9F-CC4737E67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331" y="422275"/>
            <a:ext cx="65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200" i="0" dirty="0">
                <a:solidFill>
                  <a:srgbClr val="0039AC"/>
                </a:solidFill>
                <a:cs typeface="+mn-cs"/>
              </a:rPr>
              <a:t>energy</a:t>
            </a:r>
          </a:p>
          <a:p>
            <a:pPr>
              <a:defRPr/>
            </a:pPr>
            <a:r>
              <a:rPr lang="en-US" sz="1200" i="0" dirty="0">
                <a:solidFill>
                  <a:srgbClr val="0039AC"/>
                </a:solidFill>
                <a:cs typeface="+mn-cs"/>
              </a:rPr>
              <a:t>source</a:t>
            </a:r>
          </a:p>
        </p:txBody>
      </p:sp>
      <p:sp>
        <p:nvSpPr>
          <p:cNvPr id="21" name="AutoShape 7">
            <a:extLst>
              <a:ext uri="{FF2B5EF4-FFF2-40B4-BE49-F238E27FC236}">
                <a16:creationId xmlns:a16="http://schemas.microsoft.com/office/drawing/2014/main" id="{AED85C00-928B-D24E-98C6-28DFAB76A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7519" y="10699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2" name="AutoShape 8">
            <a:extLst>
              <a:ext uri="{FF2B5EF4-FFF2-40B4-BE49-F238E27FC236}">
                <a16:creationId xmlns:a16="http://schemas.microsoft.com/office/drawing/2014/main" id="{9507D31C-2632-8E48-83D1-5384B58E6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144" y="10699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3" name="AutoShape 9">
            <a:extLst>
              <a:ext uri="{FF2B5EF4-FFF2-40B4-BE49-F238E27FC236}">
                <a16:creationId xmlns:a16="http://schemas.microsoft.com/office/drawing/2014/main" id="{3894A555-D651-E84C-BDEA-02172615D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769" y="10699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4" name="AutoShape 10">
            <a:extLst>
              <a:ext uri="{FF2B5EF4-FFF2-40B4-BE49-F238E27FC236}">
                <a16:creationId xmlns:a16="http://schemas.microsoft.com/office/drawing/2014/main" id="{C04FF81D-9555-B643-8C31-75426447D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981" y="10699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5" name="AutoShape 11">
            <a:extLst>
              <a:ext uri="{FF2B5EF4-FFF2-40B4-BE49-F238E27FC236}">
                <a16:creationId xmlns:a16="http://schemas.microsoft.com/office/drawing/2014/main" id="{12C01FB8-BE88-D24B-9DF7-03204B944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1606" y="10699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6" name="AutoShape 12">
            <a:extLst>
              <a:ext uri="{FF2B5EF4-FFF2-40B4-BE49-F238E27FC236}">
                <a16:creationId xmlns:a16="http://schemas.microsoft.com/office/drawing/2014/main" id="{922D74AC-1002-3544-BD56-FC8BC65DD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8819" y="10699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7" name="AutoShape 13">
            <a:extLst>
              <a:ext uri="{FF2B5EF4-FFF2-40B4-BE49-F238E27FC236}">
                <a16:creationId xmlns:a16="http://schemas.microsoft.com/office/drawing/2014/main" id="{8D56BEB8-EF6D-B840-9A8C-35385A803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4444" y="10699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8" name="AutoShape 14">
            <a:extLst>
              <a:ext uri="{FF2B5EF4-FFF2-40B4-BE49-F238E27FC236}">
                <a16:creationId xmlns:a16="http://schemas.microsoft.com/office/drawing/2014/main" id="{F4CD680A-4B3A-9543-B80A-35CE9AE62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069" y="10699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9" name="AutoShape 15">
            <a:extLst>
              <a:ext uri="{FF2B5EF4-FFF2-40B4-BE49-F238E27FC236}">
                <a16:creationId xmlns:a16="http://schemas.microsoft.com/office/drawing/2014/main" id="{197D2CDC-0BAA-B944-9A0C-FCAF525D0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281" y="10699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0" name="AutoShape 16">
            <a:extLst>
              <a:ext uri="{FF2B5EF4-FFF2-40B4-BE49-F238E27FC236}">
                <a16:creationId xmlns:a16="http://schemas.microsoft.com/office/drawing/2014/main" id="{4BE1978B-13D7-3647-9D46-C93173E5D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2906" y="106997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1" name="AutoShape 17">
            <a:extLst>
              <a:ext uri="{FF2B5EF4-FFF2-40B4-BE49-F238E27FC236}">
                <a16:creationId xmlns:a16="http://schemas.microsoft.com/office/drawing/2014/main" id="{19374274-5DC6-1F45-9F10-170FE170B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119" y="106997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2" name="Text Box 18">
            <a:extLst>
              <a:ext uri="{FF2B5EF4-FFF2-40B4-BE49-F238E27FC236}">
                <a16:creationId xmlns:a16="http://schemas.microsoft.com/office/drawing/2014/main" id="{15019290-912B-7B4B-A88C-77F5A244A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7148" y="1298575"/>
            <a:ext cx="19864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Soil:</a:t>
            </a:r>
          </a:p>
          <a:p>
            <a:pPr algn="ctr">
              <a:defRPr/>
            </a:pPr>
            <a:r>
              <a:rPr lang="en-US" dirty="0">
                <a:latin typeface="Times New Roman" charset="0"/>
                <a:cs typeface="+mn-cs"/>
              </a:rPr>
              <a:t>V</a:t>
            </a:r>
            <a:r>
              <a:rPr lang="en-US" i="0" baseline="-25000" dirty="0">
                <a:latin typeface="Times New Roman" charset="0"/>
                <a:cs typeface="+mn-cs"/>
              </a:rPr>
              <a:t>1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= 0.5 km/s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12719BE-F60A-F648-A4BC-05F860357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206" y="2212975"/>
            <a:ext cx="8458200" cy="17145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4" name="Text Box 20">
            <a:extLst>
              <a:ext uri="{FF2B5EF4-FFF2-40B4-BE49-F238E27FC236}">
                <a16:creationId xmlns:a16="http://schemas.microsoft.com/office/drawing/2014/main" id="{B9EE3B41-7B6B-E44D-B56D-67C615C9C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0651" y="2289175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Limestone:</a:t>
            </a:r>
          </a:p>
          <a:p>
            <a:pPr algn="ctr">
              <a:defRPr/>
            </a:pPr>
            <a:r>
              <a:rPr lang="en-US" dirty="0">
                <a:latin typeface="Times New Roman" charset="0"/>
                <a:cs typeface="+mn-cs"/>
              </a:rPr>
              <a:t>V</a:t>
            </a:r>
            <a:r>
              <a:rPr lang="en-US" i="0" baseline="-25000" dirty="0">
                <a:latin typeface="Times New Roman" charset="0"/>
                <a:cs typeface="+mn-cs"/>
              </a:rPr>
              <a:t>2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= 5 km/s</a:t>
            </a:r>
          </a:p>
        </p:txBody>
      </p:sp>
      <p:sp>
        <p:nvSpPr>
          <p:cNvPr id="35" name="Text Box 21">
            <a:extLst>
              <a:ext uri="{FF2B5EF4-FFF2-40B4-BE49-F238E27FC236}">
                <a16:creationId xmlns:a16="http://schemas.microsoft.com/office/drawing/2014/main" id="{2BA51277-60CE-B140-82D1-FA2F1F035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206" y="765175"/>
            <a:ext cx="21643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200" i="0">
                <a:solidFill>
                  <a:srgbClr val="0039AC"/>
                </a:solidFill>
                <a:cs typeface="+mn-cs"/>
              </a:rPr>
              <a:t>Seismometers or </a:t>
            </a:r>
            <a:r>
              <a:rPr lang="ja-JP" altLang="en-US" sz="1200" i="0">
                <a:solidFill>
                  <a:srgbClr val="0039AC"/>
                </a:solidFill>
                <a:latin typeface="Arial"/>
                <a:cs typeface="+mn-cs"/>
              </a:rPr>
              <a:t>“</a:t>
            </a:r>
            <a:r>
              <a:rPr lang="en-US" sz="1200" i="0">
                <a:solidFill>
                  <a:srgbClr val="0039AC"/>
                </a:solidFill>
                <a:cs typeface="+mn-cs"/>
              </a:rPr>
              <a:t>receivers</a:t>
            </a:r>
            <a:r>
              <a:rPr lang="ja-JP" altLang="en-US" sz="1200" i="0">
                <a:solidFill>
                  <a:srgbClr val="0039AC"/>
                </a:solidFill>
                <a:latin typeface="Arial"/>
                <a:cs typeface="+mn-cs"/>
              </a:rPr>
              <a:t>”</a:t>
            </a:r>
            <a:endParaRPr lang="en-US" sz="1200" i="0">
              <a:solidFill>
                <a:srgbClr val="0039AC"/>
              </a:solidFill>
              <a:cs typeface="+mn-cs"/>
            </a:endParaRPr>
          </a:p>
        </p:txBody>
      </p:sp>
      <p:sp>
        <p:nvSpPr>
          <p:cNvPr id="36" name="Text Box 22">
            <a:extLst>
              <a:ext uri="{FF2B5EF4-FFF2-40B4-BE49-F238E27FC236}">
                <a16:creationId xmlns:a16="http://schemas.microsoft.com/office/drawing/2014/main" id="{BA155D91-67BB-7041-AB38-9529D4E75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5456" y="151765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0039AC"/>
                </a:solidFill>
                <a:cs typeface="+mn-cs"/>
              </a:rPr>
              <a:t>6 m</a:t>
            </a:r>
          </a:p>
        </p:txBody>
      </p:sp>
      <p:sp>
        <p:nvSpPr>
          <p:cNvPr id="37" name="Line 23">
            <a:extLst>
              <a:ext uri="{FF2B5EF4-FFF2-40B4-BE49-F238E27FC236}">
                <a16:creationId xmlns:a16="http://schemas.microsoft.com/office/drawing/2014/main" id="{C378C95C-8E5E-A245-B209-748492076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6606" y="1222375"/>
            <a:ext cx="0" cy="990600"/>
          </a:xfrm>
          <a:prstGeom prst="line">
            <a:avLst/>
          </a:prstGeom>
          <a:noFill/>
          <a:ln w="25400">
            <a:solidFill>
              <a:srgbClr val="0039A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8" name="Line 24">
            <a:extLst>
              <a:ext uri="{FF2B5EF4-FFF2-40B4-BE49-F238E27FC236}">
                <a16:creationId xmlns:a16="http://schemas.microsoft.com/office/drawing/2014/main" id="{17D7D1B2-21C3-9541-BA35-472D0D076C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7206" y="993775"/>
            <a:ext cx="576263" cy="1588"/>
          </a:xfrm>
          <a:prstGeom prst="line">
            <a:avLst/>
          </a:prstGeom>
          <a:noFill/>
          <a:ln w="25400">
            <a:solidFill>
              <a:srgbClr val="0039A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9" name="Text Box 25">
            <a:extLst>
              <a:ext uri="{FF2B5EF4-FFF2-40B4-BE49-F238E27FC236}">
                <a16:creationId xmlns:a16="http://schemas.microsoft.com/office/drawing/2014/main" id="{5C5C461E-F03E-B044-910F-A37DF41F5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056" y="5461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0039AC"/>
                </a:solidFill>
                <a:cs typeface="+mn-cs"/>
              </a:rPr>
              <a:t>3 m</a:t>
            </a:r>
          </a:p>
        </p:txBody>
      </p:sp>
      <p:sp>
        <p:nvSpPr>
          <p:cNvPr id="40" name="Line 26">
            <a:extLst>
              <a:ext uri="{FF2B5EF4-FFF2-40B4-BE49-F238E27FC236}">
                <a16:creationId xmlns:a16="http://schemas.microsoft.com/office/drawing/2014/main" id="{98B63B1E-B688-1647-9D2A-C4586D2A3D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83631" y="1225550"/>
            <a:ext cx="2335213" cy="1111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1" name="Line 27">
            <a:extLst>
              <a:ext uri="{FF2B5EF4-FFF2-40B4-BE49-F238E27FC236}">
                <a16:creationId xmlns:a16="http://schemas.microsoft.com/office/drawing/2014/main" id="{C3C14424-FFC3-2A40-96B7-08B1ECF14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8869" y="1216025"/>
            <a:ext cx="96837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2" name="Line 28">
            <a:extLst>
              <a:ext uri="{FF2B5EF4-FFF2-40B4-BE49-F238E27FC236}">
                <a16:creationId xmlns:a16="http://schemas.microsoft.com/office/drawing/2014/main" id="{3D7362B8-8889-6D41-8495-BBE0CE31CE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0806" y="1222375"/>
            <a:ext cx="96838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3" name="Line 29">
            <a:extLst>
              <a:ext uri="{FF2B5EF4-FFF2-40B4-BE49-F238E27FC236}">
                <a16:creationId xmlns:a16="http://schemas.microsoft.com/office/drawing/2014/main" id="{B315DBDE-C86D-1F44-A181-071C7B0217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39606" y="1222375"/>
            <a:ext cx="96838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4" name="Line 30">
            <a:extLst>
              <a:ext uri="{FF2B5EF4-FFF2-40B4-BE49-F238E27FC236}">
                <a16:creationId xmlns:a16="http://schemas.microsoft.com/office/drawing/2014/main" id="{A6C8624A-E2B7-014B-A7DF-102B0DA96C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98406" y="1222375"/>
            <a:ext cx="96838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5" name="Line 31">
            <a:extLst>
              <a:ext uri="{FF2B5EF4-FFF2-40B4-BE49-F238E27FC236}">
                <a16:creationId xmlns:a16="http://schemas.microsoft.com/office/drawing/2014/main" id="{BD5A828A-ABFE-534F-AE1B-0DDCFE2F26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7206" y="1222375"/>
            <a:ext cx="96838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6" name="Line 32">
            <a:extLst>
              <a:ext uri="{FF2B5EF4-FFF2-40B4-BE49-F238E27FC236}">
                <a16:creationId xmlns:a16="http://schemas.microsoft.com/office/drawing/2014/main" id="{C1ADB329-B4F0-D04A-A555-2169201517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16006" y="1222375"/>
            <a:ext cx="96838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7" name="Line 33">
            <a:extLst>
              <a:ext uri="{FF2B5EF4-FFF2-40B4-BE49-F238E27FC236}">
                <a16:creationId xmlns:a16="http://schemas.microsoft.com/office/drawing/2014/main" id="{CE7FE263-F666-1D43-BAFC-4420856FCE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33606" y="1222375"/>
            <a:ext cx="96838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8" name="Line 34">
            <a:extLst>
              <a:ext uri="{FF2B5EF4-FFF2-40B4-BE49-F238E27FC236}">
                <a16:creationId xmlns:a16="http://schemas.microsoft.com/office/drawing/2014/main" id="{E17CFA50-C1B3-BA40-B23B-C64FDD1EC7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74806" y="1222375"/>
            <a:ext cx="96838" cy="996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9" name="Line 35">
            <a:extLst>
              <a:ext uri="{FF2B5EF4-FFF2-40B4-BE49-F238E27FC236}">
                <a16:creationId xmlns:a16="http://schemas.microsoft.com/office/drawing/2014/main" id="{80582F96-F2F8-1746-B26E-8EB656F896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5706" y="2219325"/>
            <a:ext cx="60436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0" name="Line 36">
            <a:extLst>
              <a:ext uri="{FF2B5EF4-FFF2-40B4-BE49-F238E27FC236}">
                <a16:creationId xmlns:a16="http://schemas.microsoft.com/office/drawing/2014/main" id="{DA9EDB34-A45A-B540-9357-D5CC50E93D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75706" y="1522413"/>
            <a:ext cx="0" cy="6873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1" name="Text Box 37">
            <a:extLst>
              <a:ext uri="{FF2B5EF4-FFF2-40B4-BE49-F238E27FC236}">
                <a16:creationId xmlns:a16="http://schemas.microsoft.com/office/drawing/2014/main" id="{84D72F44-EFE4-4E46-B0EF-A8DC319E7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7606" y="1212850"/>
            <a:ext cx="2401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>
                <a:solidFill>
                  <a:srgbClr val="FF0000"/>
                </a:solidFill>
                <a:latin typeface="Arial Black" charset="0"/>
                <a:cs typeface="+mn-cs"/>
              </a:rPr>
              <a:t>Direct Arrival</a:t>
            </a:r>
          </a:p>
        </p:txBody>
      </p:sp>
      <p:sp>
        <p:nvSpPr>
          <p:cNvPr id="52" name="Text Box 38">
            <a:extLst>
              <a:ext uri="{FF2B5EF4-FFF2-40B4-BE49-F238E27FC236}">
                <a16:creationId xmlns:a16="http://schemas.microsoft.com/office/drawing/2014/main" id="{644F4846-19AE-364B-908E-580A1FE9C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8406" y="2251075"/>
            <a:ext cx="302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>
                <a:solidFill>
                  <a:srgbClr val="FF0000"/>
                </a:solidFill>
                <a:latin typeface="Arial Black" charset="0"/>
                <a:cs typeface="+mn-cs"/>
              </a:rPr>
              <a:t>Refracted Arrival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50CE1D90-6726-2446-8B85-D93A71271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606" y="2327275"/>
            <a:ext cx="1295400" cy="668338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  <p:sp>
        <p:nvSpPr>
          <p:cNvPr id="54" name="Text Box 40">
            <a:extLst>
              <a:ext uri="{FF2B5EF4-FFF2-40B4-BE49-F238E27FC236}">
                <a16:creationId xmlns:a16="http://schemas.microsoft.com/office/drawing/2014/main" id="{1243B2DA-B8C0-1447-AA29-6B4F5AE63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869" y="4079875"/>
            <a:ext cx="90845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In this example, a plot of first-arriving travel time versus distance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will yield lines (for the direct arrival) with slope </a:t>
            </a:r>
            <a:r>
              <a:rPr lang="en-US" i="0" dirty="0">
                <a:latin typeface="Times New Roman" charset="0"/>
                <a:cs typeface="+mn-cs"/>
              </a:rPr>
              <a:t>1/</a:t>
            </a:r>
            <a:r>
              <a:rPr lang="en-US" dirty="0">
                <a:latin typeface="Times New Roman" charset="0"/>
                <a:cs typeface="+mn-cs"/>
              </a:rPr>
              <a:t>V</a:t>
            </a:r>
            <a:r>
              <a:rPr lang="en-US" i="0" baseline="-25000" dirty="0">
                <a:latin typeface="Times New Roman" charset="0"/>
                <a:cs typeface="+mn-cs"/>
              </a:rPr>
              <a:t>1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, intercept zero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and (for the refracted arrival) slope </a:t>
            </a:r>
            <a:r>
              <a:rPr lang="en-US" i="0" dirty="0">
                <a:latin typeface="Times New Roman" charset="0"/>
                <a:cs typeface="+mn-cs"/>
              </a:rPr>
              <a:t>1/</a:t>
            </a:r>
            <a:r>
              <a:rPr lang="en-US" dirty="0">
                <a:latin typeface="Times New Roman" charset="0"/>
                <a:cs typeface="+mn-cs"/>
              </a:rPr>
              <a:t>V</a:t>
            </a:r>
            <a:r>
              <a:rPr lang="en-US" i="0" baseline="-25000" dirty="0">
                <a:latin typeface="Times New Roman" charset="0"/>
                <a:cs typeface="+mn-cs"/>
              </a:rPr>
              <a:t>2</a:t>
            </a:r>
            <a:r>
              <a:rPr lang="en-US" i="0" dirty="0"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&amp; an intercept that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depends on layer thickness </a:t>
            </a:r>
            <a:r>
              <a:rPr lang="en-US" dirty="0">
                <a:latin typeface="Times New Roman" charset="0"/>
                <a:cs typeface="+mn-cs"/>
              </a:rPr>
              <a:t>h</a:t>
            </a:r>
            <a:r>
              <a:rPr lang="en-US" dirty="0">
                <a:solidFill>
                  <a:schemeClr val="tx2"/>
                </a:solidFill>
                <a:latin typeface="Times New Roman" charset="0"/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and</a:t>
            </a:r>
            <a:r>
              <a:rPr lang="en-US" i="0" dirty="0">
                <a:solidFill>
                  <a:schemeClr val="accent2"/>
                </a:solidFill>
                <a:cs typeface="+mn-cs"/>
              </a:rPr>
              <a:t> </a:t>
            </a:r>
            <a:r>
              <a:rPr lang="en-US" dirty="0">
                <a:latin typeface="Times New Roman" charset="0"/>
                <a:cs typeface="+mn-cs"/>
              </a:rPr>
              <a:t>V</a:t>
            </a:r>
            <a:r>
              <a:rPr lang="en-US" i="0" baseline="-25000" dirty="0">
                <a:latin typeface="Times New Roman" charset="0"/>
                <a:cs typeface="+mn-cs"/>
              </a:rPr>
              <a:t>1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,</a:t>
            </a:r>
            <a:r>
              <a:rPr lang="en-US" i="0" dirty="0">
                <a:solidFill>
                  <a:schemeClr val="accent2"/>
                </a:solidFill>
                <a:cs typeface="+mn-cs"/>
              </a:rPr>
              <a:t> </a:t>
            </a:r>
            <a:r>
              <a:rPr lang="en-US" dirty="0">
                <a:latin typeface="Times New Roman" charset="0"/>
                <a:cs typeface="+mn-cs"/>
              </a:rPr>
              <a:t>V</a:t>
            </a:r>
            <a:r>
              <a:rPr lang="en-US" i="0" baseline="-25000" dirty="0">
                <a:latin typeface="Times New Roman" charset="0"/>
                <a:cs typeface="+mn-cs"/>
              </a:rPr>
              <a:t>2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: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2899B036-2FDE-E34A-A93C-A1210E477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806" y="5672032"/>
            <a:ext cx="411480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  <p:sp>
        <p:nvSpPr>
          <p:cNvPr id="72" name="Text Box 42">
            <a:extLst>
              <a:ext uri="{FF2B5EF4-FFF2-40B4-BE49-F238E27FC236}">
                <a16:creationId xmlns:a16="http://schemas.microsoft.com/office/drawing/2014/main" id="{5ACAA3C9-7C13-C840-9F53-89DD5A490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056" y="15652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Times New Roman" charset="0"/>
                <a:cs typeface="+mn-cs"/>
              </a:rPr>
              <a:t>a</a:t>
            </a:r>
            <a:endParaRPr lang="en-US" i="0">
              <a:cs typeface="+mn-cs"/>
            </a:endParaRPr>
          </a:p>
        </p:txBody>
      </p:sp>
      <p:sp>
        <p:nvSpPr>
          <p:cNvPr id="73" name="Line 43">
            <a:extLst>
              <a:ext uri="{FF2B5EF4-FFF2-40B4-BE49-F238E27FC236}">
                <a16:creationId xmlns:a16="http://schemas.microsoft.com/office/drawing/2014/main" id="{F2F58917-69F7-6D4C-8264-D6698B720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5231" y="1222375"/>
            <a:ext cx="93663" cy="976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4" name="Line 44">
            <a:extLst>
              <a:ext uri="{FF2B5EF4-FFF2-40B4-BE49-F238E27FC236}">
                <a16:creationId xmlns:a16="http://schemas.microsoft.com/office/drawing/2014/main" id="{E017965D-9625-4948-A566-BDCA4EA6AF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2831" y="2289175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5" name="Text Box 45">
            <a:extLst>
              <a:ext uri="{FF2B5EF4-FFF2-40B4-BE49-F238E27FC236}">
                <a16:creationId xmlns:a16="http://schemas.microsoft.com/office/drawing/2014/main" id="{ED01FFC0-349C-1D40-AACE-038B042E9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3456" y="2251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>
                <a:latin typeface="Times New Roman" charset="0"/>
                <a:cs typeface="+mn-cs"/>
              </a:rPr>
              <a:t>b</a:t>
            </a:r>
            <a:endParaRPr lang="en-US" i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750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3m">
            <a:extLst>
              <a:ext uri="{FF2B5EF4-FFF2-40B4-BE49-F238E27FC236}">
                <a16:creationId xmlns:a16="http://schemas.microsoft.com/office/drawing/2014/main" id="{B49D0376-C455-774E-9A80-4AA678B6B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478212"/>
            <a:ext cx="7467600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6m">
            <a:extLst>
              <a:ext uri="{FF2B5EF4-FFF2-40B4-BE49-F238E27FC236}">
                <a16:creationId xmlns:a16="http://schemas.microsoft.com/office/drawing/2014/main" id="{66BAD33D-CE6C-B44C-92B6-C9B0ABB51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5412"/>
            <a:ext cx="7467600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5">
            <a:extLst>
              <a:ext uri="{FF2B5EF4-FFF2-40B4-BE49-F238E27FC236}">
                <a16:creationId xmlns:a16="http://schemas.microsoft.com/office/drawing/2014/main" id="{D4004F91-1DC7-1044-B1AD-DC2CE10FD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788987"/>
            <a:ext cx="28552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0039AC"/>
                </a:solidFill>
                <a:cs typeface="+mn-cs"/>
              </a:rPr>
              <a:t>6 meter upper layer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C4E500DA-6A09-B344-8F03-9C1614FC1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46587"/>
            <a:ext cx="28552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0039AC"/>
                </a:solidFill>
                <a:cs typeface="+mn-cs"/>
              </a:rPr>
              <a:t>3 meter upper layer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AEFC0065-448B-2147-BDD6-8BA1808FD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48262"/>
            <a:ext cx="542428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NOTE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: Triangles are what you would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measure; lines &amp; circles are a model!!!</a:t>
            </a:r>
          </a:p>
        </p:txBody>
      </p:sp>
    </p:spTree>
    <p:extLst>
      <p:ext uri="{BB962C8B-B14F-4D97-AF65-F5344CB8AC3E}">
        <p14:creationId xmlns:p14="http://schemas.microsoft.com/office/powerpoint/2010/main" val="417672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pping">
            <a:extLst>
              <a:ext uri="{FF2B5EF4-FFF2-40B4-BE49-F238E27FC236}">
                <a16:creationId xmlns:a16="http://schemas.microsoft.com/office/drawing/2014/main" id="{C635A8CC-F4A0-524C-B590-DA9DC6470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3467100"/>
            <a:ext cx="7493000" cy="326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6m">
            <a:extLst>
              <a:ext uri="{FF2B5EF4-FFF2-40B4-BE49-F238E27FC236}">
                <a16:creationId xmlns:a16="http://schemas.microsoft.com/office/drawing/2014/main" id="{C064ECFD-1CD1-314F-B638-BEDD58DEC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5412"/>
            <a:ext cx="7467600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>
            <a:extLst>
              <a:ext uri="{FF2B5EF4-FFF2-40B4-BE49-F238E27FC236}">
                <a16:creationId xmlns:a16="http://schemas.microsoft.com/office/drawing/2014/main" id="{8F1F028C-88C9-EF45-B455-055032541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2208212"/>
            <a:ext cx="36279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No dip on layer boundary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1DE8C917-158C-674A-A408-AA50C9DCA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4138" y="5589587"/>
            <a:ext cx="44502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0039AC"/>
                </a:solidFill>
                <a:cs typeface="+mn-cs"/>
              </a:rPr>
              <a:t>3 degree dip on layer boundary</a:t>
            </a:r>
          </a:p>
        </p:txBody>
      </p:sp>
    </p:spTree>
    <p:extLst>
      <p:ext uri="{BB962C8B-B14F-4D97-AF65-F5344CB8AC3E}">
        <p14:creationId xmlns:p14="http://schemas.microsoft.com/office/powerpoint/2010/main" val="2170300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505FEFC-1527-A846-A209-E7860B2FB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2266950"/>
            <a:ext cx="8458200" cy="990600"/>
          </a:xfrm>
          <a:prstGeom prst="rect">
            <a:avLst/>
          </a:prstGeom>
          <a:solidFill>
            <a:srgbClr val="97B5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4D9F193D-6381-FD47-8246-190662CC2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1885950"/>
            <a:ext cx="457200" cy="304800"/>
          </a:xfrm>
          <a:prstGeom prst="cloudCallout">
            <a:avLst>
              <a:gd name="adj1" fmla="val -9375"/>
              <a:gd name="adj2" fmla="val 69273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52F69860-C7FC-CB41-BDC9-1615B83BA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025" y="1466850"/>
            <a:ext cx="650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200" i="0">
                <a:solidFill>
                  <a:srgbClr val="0039AC"/>
                </a:solidFill>
                <a:cs typeface="+mn-cs"/>
              </a:rPr>
              <a:t>energy</a:t>
            </a:r>
          </a:p>
          <a:p>
            <a:pPr>
              <a:defRPr/>
            </a:pPr>
            <a:r>
              <a:rPr lang="en-US" sz="1200" i="0">
                <a:solidFill>
                  <a:srgbClr val="0039AC"/>
                </a:solidFill>
                <a:cs typeface="+mn-cs"/>
              </a:rPr>
              <a:t>source</a:t>
            </a: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F3810A4A-6775-D64C-93EA-9BDF8B54A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838" y="21145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14" name="AutoShape 7">
            <a:extLst>
              <a:ext uri="{FF2B5EF4-FFF2-40B4-BE49-F238E27FC236}">
                <a16:creationId xmlns:a16="http://schemas.microsoft.com/office/drawing/2014/main" id="{220E0A88-0A9A-6D4C-881C-C9B5B59C0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1145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15" name="AutoShape 8">
            <a:extLst>
              <a:ext uri="{FF2B5EF4-FFF2-40B4-BE49-F238E27FC236}">
                <a16:creationId xmlns:a16="http://schemas.microsoft.com/office/drawing/2014/main" id="{320D304C-F957-794D-8021-EA5B254CE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675" y="21145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3" name="AutoShape 9">
            <a:extLst>
              <a:ext uri="{FF2B5EF4-FFF2-40B4-BE49-F238E27FC236}">
                <a16:creationId xmlns:a16="http://schemas.microsoft.com/office/drawing/2014/main" id="{B3257DB0-D4E5-1B42-96DC-BBEC7872E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4300" y="21145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4" name="AutoShape 10">
            <a:extLst>
              <a:ext uri="{FF2B5EF4-FFF2-40B4-BE49-F238E27FC236}">
                <a16:creationId xmlns:a16="http://schemas.microsoft.com/office/drawing/2014/main" id="{91D00BE0-BECD-0A4C-B790-55FE95FA2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21145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5" name="AutoShape 11">
            <a:extLst>
              <a:ext uri="{FF2B5EF4-FFF2-40B4-BE49-F238E27FC236}">
                <a16:creationId xmlns:a16="http://schemas.microsoft.com/office/drawing/2014/main" id="{30142BA0-242B-5047-80F4-A6D263EC3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7138" y="21145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6" name="AutoShape 12">
            <a:extLst>
              <a:ext uri="{FF2B5EF4-FFF2-40B4-BE49-F238E27FC236}">
                <a16:creationId xmlns:a16="http://schemas.microsoft.com/office/drawing/2014/main" id="{CFA3E8FF-294F-9240-82D1-A9A3CE229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763" y="21145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7" name="AutoShape 13">
            <a:extLst>
              <a:ext uri="{FF2B5EF4-FFF2-40B4-BE49-F238E27FC236}">
                <a16:creationId xmlns:a16="http://schemas.microsoft.com/office/drawing/2014/main" id="{8EDDC88E-A7AF-3743-A7D6-EA3B09D88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21145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8" name="AutoShape 14">
            <a:extLst>
              <a:ext uri="{FF2B5EF4-FFF2-40B4-BE49-F238E27FC236}">
                <a16:creationId xmlns:a16="http://schemas.microsoft.com/office/drawing/2014/main" id="{DA8A0238-A37E-3243-8BED-58B717631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00" y="211455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29" name="AutoShape 15">
            <a:extLst>
              <a:ext uri="{FF2B5EF4-FFF2-40B4-BE49-F238E27FC236}">
                <a16:creationId xmlns:a16="http://schemas.microsoft.com/office/drawing/2014/main" id="{314F47AF-121D-E349-A3B0-8F4507182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2813" y="21145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0" name="Text Box 16">
            <a:extLst>
              <a:ext uri="{FF2B5EF4-FFF2-40B4-BE49-F238E27FC236}">
                <a16:creationId xmlns:a16="http://schemas.microsoft.com/office/drawing/2014/main" id="{E04778A1-7C8F-7046-B65C-CD50955CF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9845" y="2343150"/>
            <a:ext cx="17299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Basalt:</a:t>
            </a:r>
          </a:p>
          <a:p>
            <a:pPr algn="ctr">
              <a:defRPr/>
            </a:pPr>
            <a:r>
              <a:rPr lang="en-US" dirty="0" err="1">
                <a:latin typeface="Times New Roman" charset="0"/>
                <a:cs typeface="+mn-cs"/>
              </a:rPr>
              <a:t>V</a:t>
            </a:r>
            <a:r>
              <a:rPr lang="en-US" baseline="-25000" dirty="0" err="1">
                <a:latin typeface="Times New Roman" charset="0"/>
                <a:cs typeface="+mn-cs"/>
              </a:rPr>
              <a:t>p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= 5 km/s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5193F89-DD25-EC4D-9E86-7309551A3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3257550"/>
            <a:ext cx="8458200" cy="2590800"/>
          </a:xfrm>
          <a:prstGeom prst="rect">
            <a:avLst/>
          </a:prstGeom>
          <a:solidFill>
            <a:srgbClr val="FF93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2" name="Text Box 18">
            <a:extLst>
              <a:ext uri="{FF2B5EF4-FFF2-40B4-BE49-F238E27FC236}">
                <a16:creationId xmlns:a16="http://schemas.microsoft.com/office/drawing/2014/main" id="{68BC9050-9404-2A4D-BAFE-AB11A6226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3655" y="3333750"/>
            <a:ext cx="19864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Loess:</a:t>
            </a:r>
          </a:p>
          <a:p>
            <a:pPr algn="ctr">
              <a:defRPr/>
            </a:pPr>
            <a:r>
              <a:rPr lang="en-US" dirty="0" err="1">
                <a:latin typeface="Times New Roman" charset="0"/>
                <a:cs typeface="+mn-cs"/>
              </a:rPr>
              <a:t>V</a:t>
            </a:r>
            <a:r>
              <a:rPr lang="en-US" baseline="-25000" dirty="0" err="1">
                <a:latin typeface="Times New Roman" charset="0"/>
                <a:cs typeface="+mn-cs"/>
              </a:rPr>
              <a:t>p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= 0.5 km/s</a:t>
            </a:r>
          </a:p>
        </p:txBody>
      </p:sp>
      <p:sp>
        <p:nvSpPr>
          <p:cNvPr id="33" name="Text Box 19">
            <a:extLst>
              <a:ext uri="{FF2B5EF4-FFF2-40B4-BE49-F238E27FC236}">
                <a16:creationId xmlns:a16="http://schemas.microsoft.com/office/drawing/2014/main" id="{C55CECC4-D62C-FA47-815A-F6075B5C8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1809750"/>
            <a:ext cx="21643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200" i="0">
                <a:solidFill>
                  <a:srgbClr val="0039AC"/>
                </a:solidFill>
                <a:cs typeface="+mn-cs"/>
              </a:rPr>
              <a:t>Seismometers or </a:t>
            </a:r>
            <a:r>
              <a:rPr lang="ja-JP" altLang="en-US" sz="1200" i="0">
                <a:solidFill>
                  <a:srgbClr val="0039AC"/>
                </a:solidFill>
                <a:latin typeface="Arial"/>
                <a:cs typeface="+mn-cs"/>
              </a:rPr>
              <a:t>“</a:t>
            </a:r>
            <a:r>
              <a:rPr lang="en-US" sz="1200" i="0">
                <a:solidFill>
                  <a:srgbClr val="0039AC"/>
                </a:solidFill>
                <a:cs typeface="+mn-cs"/>
              </a:rPr>
              <a:t>receivers</a:t>
            </a:r>
            <a:r>
              <a:rPr lang="ja-JP" altLang="en-US" sz="1200" i="0">
                <a:solidFill>
                  <a:srgbClr val="0039AC"/>
                </a:solidFill>
                <a:latin typeface="Arial"/>
                <a:cs typeface="+mn-cs"/>
              </a:rPr>
              <a:t>”</a:t>
            </a:r>
            <a:endParaRPr lang="en-US" sz="1200" i="0">
              <a:solidFill>
                <a:srgbClr val="0039AC"/>
              </a:solidFill>
              <a:cs typeface="+mn-cs"/>
            </a:endParaRPr>
          </a:p>
        </p:txBody>
      </p:sp>
      <p:sp>
        <p:nvSpPr>
          <p:cNvPr id="34" name="AutoShape 20">
            <a:extLst>
              <a:ext uri="{FF2B5EF4-FFF2-40B4-BE49-F238E27FC236}">
                <a16:creationId xmlns:a16="http://schemas.microsoft.com/office/drawing/2014/main" id="{7A318FCF-1603-7247-B5BF-3528F3C32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213" y="211455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endParaRPr lang="en-US" i="0">
              <a:cs typeface="+mn-cs"/>
            </a:endParaRPr>
          </a:p>
        </p:txBody>
      </p:sp>
      <p:sp>
        <p:nvSpPr>
          <p:cNvPr id="35" name="Text Box 21">
            <a:extLst>
              <a:ext uri="{FF2B5EF4-FFF2-40B4-BE49-F238E27FC236}">
                <a16:creationId xmlns:a16="http://schemas.microsoft.com/office/drawing/2014/main" id="{BDBDE528-8294-EA4D-A10C-70AC65321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25" y="1009650"/>
            <a:ext cx="23936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How about this?</a:t>
            </a:r>
          </a:p>
        </p:txBody>
      </p:sp>
    </p:spTree>
    <p:extLst>
      <p:ext uri="{BB962C8B-B14F-4D97-AF65-F5344CB8AC3E}">
        <p14:creationId xmlns:p14="http://schemas.microsoft.com/office/powerpoint/2010/main" val="46933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4CFA61F0-4CC0-7544-9D0C-F0A9A8FA2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428" y="889844"/>
            <a:ext cx="8916223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Your lab assignment (due at 2:30 pm on 28 Jan):</a:t>
            </a:r>
          </a:p>
          <a:p>
            <a:pPr>
              <a:defRPr/>
            </a:pPr>
            <a:endParaRPr lang="en-US" sz="1200" i="0" dirty="0">
              <a:solidFill>
                <a:srgbClr val="0039AC"/>
              </a:solidFill>
              <a:cs typeface="+mn-cs"/>
            </a:endParaRP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Download the Benson Park-n-Ride (3-m forward and reverse)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data files from the course website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Using the RAS-24 picking software, pick the travel-times at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each of the 24 geophones for both the forward and reverse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lines. (For this, you may either use the PCs in the Oldham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room computer lab, assuming they still have the software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installed, or you can download the software </a:t>
            </a:r>
            <a:r>
              <a:rPr lang="en-US" i="0" dirty="0" err="1">
                <a:solidFill>
                  <a:srgbClr val="0039AC"/>
                </a:solidFill>
                <a:cs typeface="+mn-cs"/>
              </a:rPr>
              <a:t>zipfile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provided on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the Canvas page and try to install it on your own PC).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In a plotting software of your choice (e.g., Xcel or </a:t>
            </a:r>
            <a:r>
              <a:rPr lang="en-US" i="0" dirty="0" err="1">
                <a:solidFill>
                  <a:srgbClr val="0039AC"/>
                </a:solidFill>
                <a:cs typeface="+mn-cs"/>
              </a:rPr>
              <a:t>Matlab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),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plot time versus distance from the source for both the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forward and reverse experiments, and answer each of the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questions posed on the following slide:</a:t>
            </a:r>
            <a:endParaRPr lang="en-US" dirty="0">
              <a:solidFill>
                <a:srgbClr val="FF0000"/>
              </a:solidFill>
              <a:latin typeface="Arial Black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962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4CFA61F0-4CC0-7544-9D0C-F0A9A8FA2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22" y="705178"/>
            <a:ext cx="8667757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indent="-457200">
              <a:buAutoNum type="arabicParenBoth"/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Look carefully at your first arrival picks.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a. How many different “straight lines” can you distinguish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   in the plots of travel-time vs distance?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b. What range of geophones corresponds to each straight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   line?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c. What travel path would you interpret each straight line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   to represent?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(2) </a:t>
            </a:r>
            <a:r>
              <a:rPr lang="en-US" sz="1200" i="0" dirty="0">
                <a:solidFill>
                  <a:srgbClr val="0039AC"/>
                </a:solidFill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a. Are the travel-times exactly the same in both directions?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b. What might that imply about the subsurface beneath the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     survey? </a:t>
            </a:r>
          </a:p>
          <a:p>
            <a:pPr>
              <a:buFontTx/>
              <a:buChar char="•"/>
              <a:defRPr/>
            </a:pPr>
            <a:endParaRPr lang="en-US" sz="1200" i="0" dirty="0"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Lab write-ups should include tables of your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travel-time picks, plots of travel-time vs distance,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clear answers to the questions posed above, and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and explanatory background where appropriate!</a:t>
            </a:r>
          </a:p>
        </p:txBody>
      </p:sp>
    </p:spTree>
    <p:extLst>
      <p:ext uri="{BB962C8B-B14F-4D97-AF65-F5344CB8AC3E}">
        <p14:creationId xmlns:p14="http://schemas.microsoft.com/office/powerpoint/2010/main" val="1513564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16862710-AC29-CF47-9CBE-45A1862D3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642" y="520512"/>
            <a:ext cx="8324715" cy="5816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How to do a lab write-up (generic)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:</a:t>
            </a:r>
          </a:p>
          <a:p>
            <a:pPr>
              <a:defRPr/>
            </a:pPr>
            <a:endParaRPr lang="en-US" sz="1200" i="0" dirty="0">
              <a:solidFill>
                <a:srgbClr val="0039AC"/>
              </a:solidFill>
              <a:cs typeface="+mn-cs"/>
            </a:endParaRP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A formal report is not necessary.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But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EVERYTHING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must be in a single document!!! All of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you should be familiar with basic desktop publishing by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now (&amp; if not, it</a:t>
            </a:r>
            <a:r>
              <a:rPr lang="en-US" i="0" dirty="0">
                <a:solidFill>
                  <a:srgbClr val="0039AC"/>
                </a:solidFill>
                <a:latin typeface="Arial"/>
                <a:cs typeface="+mn-cs"/>
              </a:rPr>
              <a:t>’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s time to get familiar).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I will accept MSWord, PDF, even PowerPoint (but not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Xcel spreadsheets— Show all data as graphs or tables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in a document).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Show work!!!!! Include equations you used (Use e.g.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Insert </a:t>
            </a:r>
            <a:r>
              <a:rPr lang="en-US" i="0" dirty="0">
                <a:solidFill>
                  <a:srgbClr val="0039AC"/>
                </a:solidFill>
                <a:cs typeface="+mn-cs"/>
                <a:sym typeface="Wingdings" pitchFamily="2" charset="2"/>
              </a:rPr>
              <a:t>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Equation in MSWord).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If you have a wrong answer without showing work, you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get 0 credit. If I can identify where you went wrong,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it will get you partial credit.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Lab write-ups should be submitted to me for grading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&lt;</a:t>
            </a:r>
            <a:r>
              <a:rPr lang="en-US" i="0" dirty="0" err="1">
                <a:solidFill>
                  <a:srgbClr val="0039AC"/>
                </a:solidFill>
                <a:cs typeface="+mn-cs"/>
              </a:rPr>
              <a:t>tony.lowry@usu.edu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&gt;</a:t>
            </a:r>
            <a:endParaRPr lang="en-US" sz="1800" i="0" dirty="0">
              <a:solidFill>
                <a:srgbClr val="0039AC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14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8AAA9A88-2983-354F-9352-682050FF1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350" y="693093"/>
            <a:ext cx="75184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2" name="Freeform 21">
            <a:extLst>
              <a:ext uri="{FF2B5EF4-FFF2-40B4-BE49-F238E27FC236}">
                <a16:creationId xmlns:a16="http://schemas.microsoft.com/office/drawing/2014/main" id="{8740E347-247B-E943-82AE-4B7FD23ABF9B}"/>
              </a:ext>
            </a:extLst>
          </p:cNvPr>
          <p:cNvSpPr>
            <a:spLocks/>
          </p:cNvSpPr>
          <p:nvPr/>
        </p:nvSpPr>
        <p:spPr bwMode="auto">
          <a:xfrm>
            <a:off x="2889750" y="1013768"/>
            <a:ext cx="5359400" cy="2962275"/>
          </a:xfrm>
          <a:custGeom>
            <a:avLst/>
            <a:gdLst>
              <a:gd name="T0" fmla="*/ 0 w 3376"/>
              <a:gd name="T1" fmla="*/ 1766 h 1866"/>
              <a:gd name="T2" fmla="*/ 77 w 3376"/>
              <a:gd name="T3" fmla="*/ 940 h 1866"/>
              <a:gd name="T4" fmla="*/ 145 w 3376"/>
              <a:gd name="T5" fmla="*/ 463 h 1866"/>
              <a:gd name="T6" fmla="*/ 238 w 3376"/>
              <a:gd name="T7" fmla="*/ 146 h 1866"/>
              <a:gd name="T8" fmla="*/ 313 w 3376"/>
              <a:gd name="T9" fmla="*/ 47 h 1866"/>
              <a:gd name="T10" fmla="*/ 443 w 3376"/>
              <a:gd name="T11" fmla="*/ 72 h 1866"/>
              <a:gd name="T12" fmla="*/ 691 w 3376"/>
              <a:gd name="T13" fmla="*/ 481 h 1866"/>
              <a:gd name="T14" fmla="*/ 914 w 3376"/>
              <a:gd name="T15" fmla="*/ 891 h 1866"/>
              <a:gd name="T16" fmla="*/ 1119 w 3376"/>
              <a:gd name="T17" fmla="*/ 1207 h 1866"/>
              <a:gd name="T18" fmla="*/ 1417 w 3376"/>
              <a:gd name="T19" fmla="*/ 1486 h 1866"/>
              <a:gd name="T20" fmla="*/ 1764 w 3376"/>
              <a:gd name="T21" fmla="*/ 1691 h 1866"/>
              <a:gd name="T22" fmla="*/ 2223 w 3376"/>
              <a:gd name="T23" fmla="*/ 1790 h 1866"/>
              <a:gd name="T24" fmla="*/ 2942 w 3376"/>
              <a:gd name="T25" fmla="*/ 1858 h 1866"/>
              <a:gd name="T26" fmla="*/ 3376 w 3376"/>
              <a:gd name="T27" fmla="*/ 1839 h 1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376" h="1866">
                <a:moveTo>
                  <a:pt x="0" y="1766"/>
                </a:moveTo>
                <a:cubicBezTo>
                  <a:pt x="26" y="1461"/>
                  <a:pt x="53" y="1157"/>
                  <a:pt x="77" y="940"/>
                </a:cubicBezTo>
                <a:cubicBezTo>
                  <a:pt x="101" y="723"/>
                  <a:pt x="118" y="595"/>
                  <a:pt x="145" y="463"/>
                </a:cubicBezTo>
                <a:cubicBezTo>
                  <a:pt x="172" y="331"/>
                  <a:pt x="210" y="215"/>
                  <a:pt x="238" y="146"/>
                </a:cubicBezTo>
                <a:cubicBezTo>
                  <a:pt x="266" y="77"/>
                  <a:pt x="279" y="59"/>
                  <a:pt x="313" y="47"/>
                </a:cubicBezTo>
                <a:cubicBezTo>
                  <a:pt x="347" y="35"/>
                  <a:pt x="380" y="0"/>
                  <a:pt x="443" y="72"/>
                </a:cubicBezTo>
                <a:cubicBezTo>
                  <a:pt x="506" y="144"/>
                  <a:pt x="612" y="344"/>
                  <a:pt x="691" y="481"/>
                </a:cubicBezTo>
                <a:cubicBezTo>
                  <a:pt x="770" y="618"/>
                  <a:pt x="843" y="770"/>
                  <a:pt x="914" y="891"/>
                </a:cubicBezTo>
                <a:cubicBezTo>
                  <a:pt x="985" y="1012"/>
                  <a:pt x="1035" y="1108"/>
                  <a:pt x="1119" y="1207"/>
                </a:cubicBezTo>
                <a:cubicBezTo>
                  <a:pt x="1203" y="1306"/>
                  <a:pt x="1310" y="1405"/>
                  <a:pt x="1417" y="1486"/>
                </a:cubicBezTo>
                <a:cubicBezTo>
                  <a:pt x="1524" y="1567"/>
                  <a:pt x="1630" y="1640"/>
                  <a:pt x="1764" y="1691"/>
                </a:cubicBezTo>
                <a:cubicBezTo>
                  <a:pt x="1898" y="1742"/>
                  <a:pt x="2027" y="1762"/>
                  <a:pt x="2223" y="1790"/>
                </a:cubicBezTo>
                <a:cubicBezTo>
                  <a:pt x="2419" y="1818"/>
                  <a:pt x="2750" y="1850"/>
                  <a:pt x="2942" y="1858"/>
                </a:cubicBezTo>
                <a:cubicBezTo>
                  <a:pt x="3134" y="1866"/>
                  <a:pt x="3302" y="1841"/>
                  <a:pt x="3376" y="1839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3" name="Text Box 5">
            <a:extLst>
              <a:ext uri="{FF2B5EF4-FFF2-40B4-BE49-F238E27FC236}">
                <a16:creationId xmlns:a16="http://schemas.microsoft.com/office/drawing/2014/main" id="{87A1E0C4-142C-C649-A0DD-EA1E52557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0588" y="1107728"/>
            <a:ext cx="47179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FF0000"/>
                </a:solidFill>
                <a:cs typeface="+mn-cs"/>
              </a:rPr>
              <a:t>Damped Seismometer Response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16019B2-6163-B44D-A47C-340F2BDDB91C}"/>
              </a:ext>
            </a:extLst>
          </p:cNvPr>
          <p:cNvSpPr>
            <a:spLocks/>
          </p:cNvSpPr>
          <p:nvPr/>
        </p:nvSpPr>
        <p:spPr bwMode="auto">
          <a:xfrm>
            <a:off x="2889750" y="2317106"/>
            <a:ext cx="3073400" cy="2671763"/>
          </a:xfrm>
          <a:custGeom>
            <a:avLst/>
            <a:gdLst>
              <a:gd name="T0" fmla="*/ 0 w 744"/>
              <a:gd name="T1" fmla="*/ 1050 h 1683"/>
              <a:gd name="T2" fmla="*/ 33 w 744"/>
              <a:gd name="T3" fmla="*/ 625 h 1683"/>
              <a:gd name="T4" fmla="*/ 71 w 744"/>
              <a:gd name="T5" fmla="*/ 148 h 1683"/>
              <a:gd name="T6" fmla="*/ 122 w 744"/>
              <a:gd name="T7" fmla="*/ 148 h 1683"/>
              <a:gd name="T8" fmla="*/ 179 w 744"/>
              <a:gd name="T9" fmla="*/ 1037 h 1683"/>
              <a:gd name="T10" fmla="*/ 204 w 744"/>
              <a:gd name="T11" fmla="*/ 1437 h 1683"/>
              <a:gd name="T12" fmla="*/ 261 w 744"/>
              <a:gd name="T13" fmla="*/ 1641 h 1683"/>
              <a:gd name="T14" fmla="*/ 325 w 744"/>
              <a:gd name="T15" fmla="*/ 1183 h 1683"/>
              <a:gd name="T16" fmla="*/ 369 w 744"/>
              <a:gd name="T17" fmla="*/ 548 h 1683"/>
              <a:gd name="T18" fmla="*/ 439 w 744"/>
              <a:gd name="T19" fmla="*/ 561 h 1683"/>
              <a:gd name="T20" fmla="*/ 483 w 744"/>
              <a:gd name="T21" fmla="*/ 1025 h 1683"/>
              <a:gd name="T22" fmla="*/ 509 w 744"/>
              <a:gd name="T23" fmla="*/ 1241 h 1683"/>
              <a:gd name="T24" fmla="*/ 566 w 744"/>
              <a:gd name="T25" fmla="*/ 1272 h 1683"/>
              <a:gd name="T26" fmla="*/ 604 w 744"/>
              <a:gd name="T27" fmla="*/ 1025 h 1683"/>
              <a:gd name="T28" fmla="*/ 636 w 744"/>
              <a:gd name="T29" fmla="*/ 948 h 1683"/>
              <a:gd name="T30" fmla="*/ 680 w 744"/>
              <a:gd name="T31" fmla="*/ 1037 h 1683"/>
              <a:gd name="T32" fmla="*/ 699 w 744"/>
              <a:gd name="T33" fmla="*/ 1133 h 1683"/>
              <a:gd name="T34" fmla="*/ 737 w 744"/>
              <a:gd name="T35" fmla="*/ 1126 h 1683"/>
              <a:gd name="T36" fmla="*/ 744 w 744"/>
              <a:gd name="T37" fmla="*/ 1037 h 1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44" h="1683">
                <a:moveTo>
                  <a:pt x="0" y="1050"/>
                </a:moveTo>
                <a:cubicBezTo>
                  <a:pt x="10" y="912"/>
                  <a:pt x="21" y="775"/>
                  <a:pt x="33" y="625"/>
                </a:cubicBezTo>
                <a:cubicBezTo>
                  <a:pt x="45" y="475"/>
                  <a:pt x="56" y="227"/>
                  <a:pt x="71" y="148"/>
                </a:cubicBezTo>
                <a:cubicBezTo>
                  <a:pt x="86" y="69"/>
                  <a:pt x="104" y="0"/>
                  <a:pt x="122" y="148"/>
                </a:cubicBezTo>
                <a:cubicBezTo>
                  <a:pt x="140" y="296"/>
                  <a:pt x="165" y="822"/>
                  <a:pt x="179" y="1037"/>
                </a:cubicBezTo>
                <a:cubicBezTo>
                  <a:pt x="193" y="1252"/>
                  <a:pt x="190" y="1336"/>
                  <a:pt x="204" y="1437"/>
                </a:cubicBezTo>
                <a:cubicBezTo>
                  <a:pt x="218" y="1538"/>
                  <a:pt x="241" y="1683"/>
                  <a:pt x="261" y="1641"/>
                </a:cubicBezTo>
                <a:cubicBezTo>
                  <a:pt x="281" y="1599"/>
                  <a:pt x="307" y="1365"/>
                  <a:pt x="325" y="1183"/>
                </a:cubicBezTo>
                <a:cubicBezTo>
                  <a:pt x="343" y="1001"/>
                  <a:pt x="350" y="652"/>
                  <a:pt x="369" y="548"/>
                </a:cubicBezTo>
                <a:cubicBezTo>
                  <a:pt x="388" y="444"/>
                  <a:pt x="420" y="482"/>
                  <a:pt x="439" y="561"/>
                </a:cubicBezTo>
                <a:cubicBezTo>
                  <a:pt x="458" y="640"/>
                  <a:pt x="471" y="912"/>
                  <a:pt x="483" y="1025"/>
                </a:cubicBezTo>
                <a:cubicBezTo>
                  <a:pt x="495" y="1138"/>
                  <a:pt x="495" y="1200"/>
                  <a:pt x="509" y="1241"/>
                </a:cubicBezTo>
                <a:cubicBezTo>
                  <a:pt x="523" y="1282"/>
                  <a:pt x="550" y="1308"/>
                  <a:pt x="566" y="1272"/>
                </a:cubicBezTo>
                <a:cubicBezTo>
                  <a:pt x="582" y="1236"/>
                  <a:pt x="592" y="1079"/>
                  <a:pt x="604" y="1025"/>
                </a:cubicBezTo>
                <a:cubicBezTo>
                  <a:pt x="616" y="971"/>
                  <a:pt x="623" y="946"/>
                  <a:pt x="636" y="948"/>
                </a:cubicBezTo>
                <a:cubicBezTo>
                  <a:pt x="649" y="950"/>
                  <a:pt x="670" y="1006"/>
                  <a:pt x="680" y="1037"/>
                </a:cubicBezTo>
                <a:cubicBezTo>
                  <a:pt x="690" y="1068"/>
                  <a:pt x="690" y="1118"/>
                  <a:pt x="699" y="1133"/>
                </a:cubicBezTo>
                <a:cubicBezTo>
                  <a:pt x="708" y="1148"/>
                  <a:pt x="730" y="1142"/>
                  <a:pt x="737" y="1126"/>
                </a:cubicBezTo>
                <a:cubicBezTo>
                  <a:pt x="744" y="1110"/>
                  <a:pt x="743" y="1052"/>
                  <a:pt x="744" y="1037"/>
                </a:cubicBezTo>
              </a:path>
            </a:pathLst>
          </a:custGeom>
          <a:noFill/>
          <a:ln w="38100">
            <a:solidFill>
              <a:srgbClr val="0039AC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5" name="Text Box 10">
            <a:extLst>
              <a:ext uri="{FF2B5EF4-FFF2-40B4-BE49-F238E27FC236}">
                <a16:creationId xmlns:a16="http://schemas.microsoft.com/office/drawing/2014/main" id="{C7AE6B70-3D8F-7F41-9930-413F4C66A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2350" y="2371080"/>
            <a:ext cx="22026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Seismic Arrival</a:t>
            </a:r>
          </a:p>
        </p:txBody>
      </p:sp>
      <p:sp>
        <p:nvSpPr>
          <p:cNvPr id="26" name="Text Box 11">
            <a:extLst>
              <a:ext uri="{FF2B5EF4-FFF2-40B4-BE49-F238E27FC236}">
                <a16:creationId xmlns:a16="http://schemas.microsoft.com/office/drawing/2014/main" id="{EA4E2019-5A53-FD43-BD5C-E88EE43A6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750" y="4504680"/>
            <a:ext cx="69885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    Recalling      what a seismometer records…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At what point in time did the seismic wave arrive?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65D18A-CA01-884E-B633-33B94A525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975" y="62855"/>
            <a:ext cx="87842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3000" dirty="0">
                <a:solidFill>
                  <a:srgbClr val="0039AC"/>
                </a:solidFill>
                <a:latin typeface="Arial Black" charset="0"/>
                <a:cs typeface="+mn-cs"/>
              </a:rPr>
              <a:t>How to pick a seismic phase arrival time</a:t>
            </a:r>
          </a:p>
        </p:txBody>
      </p:sp>
      <p:pic>
        <p:nvPicPr>
          <p:cNvPr id="28" name="Picture 27" descr="seismic trace">
            <a:extLst>
              <a:ext uri="{FF2B5EF4-FFF2-40B4-BE49-F238E27FC236}">
                <a16:creationId xmlns:a16="http://schemas.microsoft.com/office/drawing/2014/main" id="{3044925C-F660-F24C-A7BB-B1DE70F1C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50" y="5266680"/>
            <a:ext cx="8763000" cy="104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Line 18">
            <a:extLst>
              <a:ext uri="{FF2B5EF4-FFF2-40B4-BE49-F238E27FC236}">
                <a16:creationId xmlns:a16="http://schemas.microsoft.com/office/drawing/2014/main" id="{F54D04DC-5039-D949-853F-7FC95B6F6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5338" y="6385868"/>
            <a:ext cx="8736012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0" name="Text Box 19">
            <a:extLst>
              <a:ext uri="{FF2B5EF4-FFF2-40B4-BE49-F238E27FC236}">
                <a16:creationId xmlns:a16="http://schemas.microsoft.com/office/drawing/2014/main" id="{70A3F07A-FDA6-D343-BC75-919F0524A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513" y="6333480"/>
            <a:ext cx="94205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Time</a:t>
            </a:r>
          </a:p>
        </p:txBody>
      </p:sp>
      <p:sp>
        <p:nvSpPr>
          <p:cNvPr id="31" name="Line 20">
            <a:extLst>
              <a:ext uri="{FF2B5EF4-FFF2-40B4-BE49-F238E27FC236}">
                <a16:creationId xmlns:a16="http://schemas.microsoft.com/office/drawing/2014/main" id="{9DA8E961-BCC4-4549-BEBC-B46E108CDD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84863" y="5309543"/>
            <a:ext cx="0" cy="1074737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2" name="Text Box 21">
            <a:extLst>
              <a:ext uri="{FF2B5EF4-FFF2-40B4-BE49-F238E27FC236}">
                <a16:creationId xmlns:a16="http://schemas.microsoft.com/office/drawing/2014/main" id="{FC820D96-D9B4-9449-8ABF-F7FF0F1984D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030453" y="5562541"/>
            <a:ext cx="13627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FF0000"/>
                </a:solidFill>
                <a:cs typeface="+mn-cs"/>
              </a:rPr>
              <a:t>Acceleration</a:t>
            </a:r>
          </a:p>
        </p:txBody>
      </p:sp>
    </p:spTree>
    <p:extLst>
      <p:ext uri="{BB962C8B-B14F-4D97-AF65-F5344CB8AC3E}">
        <p14:creationId xmlns:p14="http://schemas.microsoft.com/office/powerpoint/2010/main" val="15415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364C42-3A8E-1146-BC58-5D70206D6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275" y="224264"/>
            <a:ext cx="7162800" cy="544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" name="Line 4">
            <a:extLst>
              <a:ext uri="{FF2B5EF4-FFF2-40B4-BE49-F238E27FC236}">
                <a16:creationId xmlns:a16="http://schemas.microsoft.com/office/drawing/2014/main" id="{BF63782D-53B1-FF43-AAA9-C21168DAB3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66075" y="224264"/>
            <a:ext cx="0" cy="50292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7A1BA24E-44EB-E149-A7FB-671D3F626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6075" y="5253464"/>
            <a:ext cx="6934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4C568616-BA72-0D4F-A15E-5B9F648C08A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883425" y="1560939"/>
            <a:ext cx="130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FF0000"/>
                </a:solidFill>
                <a:cs typeface="+mn-cs"/>
              </a:rPr>
              <a:t>Time (s)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082893-0A64-0744-A14A-631C48C25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675" y="5405864"/>
            <a:ext cx="1828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A2D737B9-3205-B040-9EFE-55C5E71A1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0675" y="5329664"/>
            <a:ext cx="191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FF0000"/>
                </a:solidFill>
                <a:cs typeface="+mn-cs"/>
              </a:rPr>
              <a:t>Distance (m)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96401DF1-9CD2-E841-8D66-A3D692528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9275" y="452864"/>
            <a:ext cx="3953927" cy="5847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3200" dirty="0">
                <a:solidFill>
                  <a:srgbClr val="FF0000"/>
                </a:solidFill>
                <a:latin typeface="Arial Black" charset="0"/>
                <a:cs typeface="+mn-cs"/>
              </a:rPr>
              <a:t>Seismic Section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9EE1487D-5DB7-064C-B75C-5B5BE8B2E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8063" y="5802739"/>
            <a:ext cx="787587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In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seismic refraction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studies, we 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pick</a:t>
            </a:r>
            <a:r>
              <a:rPr lang="en-US" i="0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the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time of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</a:t>
            </a:r>
          </a:p>
          <a:p>
            <a:pPr>
              <a:defRPr/>
            </a:pP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   first arrival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of seismic energy!</a:t>
            </a:r>
          </a:p>
        </p:txBody>
      </p:sp>
    </p:spTree>
    <p:extLst>
      <p:ext uri="{BB962C8B-B14F-4D97-AF65-F5344CB8AC3E}">
        <p14:creationId xmlns:p14="http://schemas.microsoft.com/office/powerpoint/2010/main" val="87994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>
            <a:extLst>
              <a:ext uri="{FF2B5EF4-FFF2-40B4-BE49-F238E27FC236}">
                <a16:creationId xmlns:a16="http://schemas.microsoft.com/office/drawing/2014/main" id="{90E38FF5-0FA4-2B45-AB5C-B61488142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4050" y="2148314"/>
            <a:ext cx="2000250" cy="334963"/>
          </a:xfrm>
          <a:prstGeom prst="roundRect">
            <a:avLst>
              <a:gd name="adj" fmla="val 16667"/>
            </a:avLst>
          </a:prstGeom>
          <a:solidFill>
            <a:srgbClr val="D1D4D7"/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D40C6B4-B965-524C-A163-C2DD7CF56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5824964"/>
            <a:ext cx="787587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In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seismic refraction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studies, we 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pick</a:t>
            </a:r>
            <a:r>
              <a:rPr lang="en-US" i="0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the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time of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</a:t>
            </a:r>
          </a:p>
          <a:p>
            <a:pPr>
              <a:defRPr/>
            </a:pP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     first arrival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of seismic energy!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D9185482-02C7-AB43-B443-66D386AE9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3863" y="240139"/>
            <a:ext cx="6316153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Some useful info about seismic sections: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• Seismic 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traces</a:t>
            </a:r>
            <a:r>
              <a:rPr lang="en-US" i="0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 ground acceleration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  at the observing seismometer/geophone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• 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Noise</a:t>
            </a:r>
            <a:r>
              <a:rPr lang="en-US" i="0" dirty="0">
                <a:solidFill>
                  <a:srgbClr val="FF0000"/>
                </a:solidFill>
                <a:cs typeface="+mn-cs"/>
                <a:sym typeface="Symbol" charset="0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will be present (we reduce by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latin typeface="Arial"/>
                <a:cs typeface="Arial"/>
                <a:sym typeface="Symbol" charset="0"/>
              </a:rPr>
              <a:t>   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stacking</a:t>
            </a:r>
            <a:r>
              <a:rPr lang="en-US" i="0" dirty="0">
                <a:solidFill>
                  <a:srgbClr val="FF0000"/>
                </a:solidFill>
                <a:cs typeface="+mn-cs"/>
                <a:sym typeface="Symbol" charset="0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or using a large/strong source)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•</a:t>
            </a:r>
            <a:r>
              <a:rPr lang="en-US" i="0" dirty="0">
                <a:solidFill>
                  <a:schemeClr val="accent2"/>
                </a:solidFill>
                <a:cs typeface="+mn-cs"/>
                <a:sym typeface="Symbol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Amplitudes</a:t>
            </a:r>
            <a:r>
              <a:rPr lang="en-US" i="0" dirty="0">
                <a:solidFill>
                  <a:schemeClr val="accent2"/>
                </a:solidFill>
                <a:cs typeface="+mn-cs"/>
                <a:sym typeface="Symbol" charset="0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(i.e., deflections) are often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  made more easily visible by amplification 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   </a:t>
            </a:r>
            <a:r>
              <a:rPr lang="ja-JP" altLang="en-US" i="0" dirty="0">
                <a:solidFill>
                  <a:srgbClr val="0039AC"/>
                </a:solidFill>
                <a:latin typeface="Arial"/>
                <a:cs typeface="+mn-cs"/>
                <a:sym typeface="Symbol" charset="0"/>
              </a:rPr>
              <a:t>“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gain</a:t>
            </a:r>
            <a:r>
              <a:rPr lang="ja-JP" altLang="en-US" i="0" dirty="0">
                <a:solidFill>
                  <a:srgbClr val="0039AC"/>
                </a:solidFill>
                <a:latin typeface="Arial"/>
                <a:cs typeface="+mn-cs"/>
                <a:sym typeface="Symbol" charset="0"/>
              </a:rPr>
              <a:t>”</a:t>
            </a:r>
            <a:endParaRPr lang="en-US" i="0" dirty="0">
              <a:solidFill>
                <a:srgbClr val="0039AC"/>
              </a:solidFill>
              <a:cs typeface="+mn-cs"/>
              <a:sym typeface="Symbol" charset="0"/>
            </a:endParaRP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• Positive-valued deflections on the trace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  are often </a:t>
            </a:r>
            <a:r>
              <a:rPr lang="ja-JP" altLang="en-US" i="0" dirty="0">
                <a:solidFill>
                  <a:srgbClr val="0039AC"/>
                </a:solidFill>
                <a:latin typeface="Arial"/>
                <a:cs typeface="+mn-cs"/>
                <a:sym typeface="Symbol" charset="0"/>
              </a:rPr>
              <a:t>“</a:t>
            </a: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filled</a:t>
            </a:r>
            <a:r>
              <a:rPr lang="ja-JP" altLang="en-US" i="0" dirty="0">
                <a:solidFill>
                  <a:srgbClr val="0039AC"/>
                </a:solidFill>
                <a:latin typeface="Arial"/>
                <a:cs typeface="+mn-cs"/>
                <a:sym typeface="Symbol" charset="0"/>
              </a:rPr>
              <a:t>”</a:t>
            </a: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to help visually correlate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  arrivals at neighboring traces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• For a vertical geophone,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if polarity is</a:t>
            </a:r>
            <a:endParaRPr lang="en-US" dirty="0">
              <a:solidFill>
                <a:srgbClr val="0039AC"/>
              </a:solidFill>
              <a:cs typeface="+mn-cs"/>
              <a:sym typeface="Symbol" charset="0"/>
            </a:endParaRP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 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correct</a:t>
            </a: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, positive = up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• Wave first motion indicates the direction of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  <a:sym typeface="Symbol" charset="0"/>
              </a:rPr>
              <a:t>   first motion at the source! (Upward = away)</a:t>
            </a:r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45AFD751-5EE6-A247-B6CC-2E0630601E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35200" y="246489"/>
            <a:ext cx="0" cy="50292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27918F3F-1AF7-5A4F-8E85-5D15509621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0" y="5275689"/>
            <a:ext cx="1752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16E6728E-D732-0642-9685-F4F1AB14699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276350" y="2346752"/>
            <a:ext cx="130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FF0000"/>
                </a:solidFill>
                <a:cs typeface="+mn-cs"/>
              </a:rPr>
              <a:t>Time (s)</a:t>
            </a: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2724A9FE-B1FA-2A4A-AB43-F8F66DCEC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0" y="5351889"/>
            <a:ext cx="191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FF0000"/>
                </a:solidFill>
                <a:cs typeface="+mn-cs"/>
              </a:rPr>
              <a:t>Distance (m)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73BCE66-8F47-E840-AC94-CCBE4BCDBE74}"/>
              </a:ext>
            </a:extLst>
          </p:cNvPr>
          <p:cNvSpPr>
            <a:spLocks/>
          </p:cNvSpPr>
          <p:nvPr/>
        </p:nvSpPr>
        <p:spPr bwMode="auto">
          <a:xfrm>
            <a:off x="3579813" y="254427"/>
            <a:ext cx="239713" cy="1041400"/>
          </a:xfrm>
          <a:custGeom>
            <a:avLst/>
            <a:gdLst>
              <a:gd name="T0" fmla="*/ 0 w 151"/>
              <a:gd name="T1" fmla="*/ 656 h 656"/>
              <a:gd name="T2" fmla="*/ 52 w 151"/>
              <a:gd name="T3" fmla="*/ 597 h 656"/>
              <a:gd name="T4" fmla="*/ 118 w 151"/>
              <a:gd name="T5" fmla="*/ 472 h 656"/>
              <a:gd name="T6" fmla="*/ 144 w 151"/>
              <a:gd name="T7" fmla="*/ 393 h 656"/>
              <a:gd name="T8" fmla="*/ 151 w 151"/>
              <a:gd name="T9" fmla="*/ 308 h 656"/>
              <a:gd name="T10" fmla="*/ 131 w 151"/>
              <a:gd name="T11" fmla="*/ 229 h 656"/>
              <a:gd name="T12" fmla="*/ 78 w 151"/>
              <a:gd name="T13" fmla="*/ 124 h 656"/>
              <a:gd name="T14" fmla="*/ 26 w 151"/>
              <a:gd name="T15" fmla="*/ 33 h 656"/>
              <a:gd name="T16" fmla="*/ 0 w 151"/>
              <a:gd name="T17" fmla="*/ 0 h 656"/>
              <a:gd name="T18" fmla="*/ 0 w 151"/>
              <a:gd name="T19" fmla="*/ 656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1" h="656">
                <a:moveTo>
                  <a:pt x="0" y="656"/>
                </a:moveTo>
                <a:lnTo>
                  <a:pt x="52" y="597"/>
                </a:lnTo>
                <a:lnTo>
                  <a:pt x="118" y="472"/>
                </a:lnTo>
                <a:lnTo>
                  <a:pt x="144" y="393"/>
                </a:lnTo>
                <a:lnTo>
                  <a:pt x="151" y="308"/>
                </a:lnTo>
                <a:lnTo>
                  <a:pt x="131" y="229"/>
                </a:lnTo>
                <a:lnTo>
                  <a:pt x="78" y="124"/>
                </a:lnTo>
                <a:lnTo>
                  <a:pt x="26" y="33"/>
                </a:lnTo>
                <a:lnTo>
                  <a:pt x="0" y="0"/>
                </a:lnTo>
                <a:lnTo>
                  <a:pt x="0" y="656"/>
                </a:lnTo>
                <a:close/>
              </a:path>
            </a:pathLst>
          </a:custGeom>
          <a:solidFill>
            <a:srgbClr val="0039AC"/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DD6CE2C-3CB5-A646-9160-8419079A778C}"/>
              </a:ext>
            </a:extLst>
          </p:cNvPr>
          <p:cNvSpPr>
            <a:spLocks/>
          </p:cNvSpPr>
          <p:nvPr/>
        </p:nvSpPr>
        <p:spPr bwMode="auto">
          <a:xfrm>
            <a:off x="3579813" y="2253089"/>
            <a:ext cx="374650" cy="1811338"/>
          </a:xfrm>
          <a:custGeom>
            <a:avLst/>
            <a:gdLst>
              <a:gd name="T0" fmla="*/ 6 w 236"/>
              <a:gd name="T1" fmla="*/ 1141 h 1141"/>
              <a:gd name="T2" fmla="*/ 26 w 236"/>
              <a:gd name="T3" fmla="*/ 1075 h 1141"/>
              <a:gd name="T4" fmla="*/ 65 w 236"/>
              <a:gd name="T5" fmla="*/ 925 h 1141"/>
              <a:gd name="T6" fmla="*/ 144 w 236"/>
              <a:gd name="T7" fmla="*/ 688 h 1141"/>
              <a:gd name="T8" fmla="*/ 196 w 236"/>
              <a:gd name="T9" fmla="*/ 557 h 1141"/>
              <a:gd name="T10" fmla="*/ 236 w 236"/>
              <a:gd name="T11" fmla="*/ 387 h 1141"/>
              <a:gd name="T12" fmla="*/ 236 w 236"/>
              <a:gd name="T13" fmla="*/ 288 h 1141"/>
              <a:gd name="T14" fmla="*/ 183 w 236"/>
              <a:gd name="T15" fmla="*/ 170 h 1141"/>
              <a:gd name="T16" fmla="*/ 118 w 236"/>
              <a:gd name="T17" fmla="*/ 98 h 1141"/>
              <a:gd name="T18" fmla="*/ 46 w 236"/>
              <a:gd name="T19" fmla="*/ 39 h 1141"/>
              <a:gd name="T20" fmla="*/ 0 w 236"/>
              <a:gd name="T21" fmla="*/ 0 h 1141"/>
              <a:gd name="T22" fmla="*/ 6 w 236"/>
              <a:gd name="T23" fmla="*/ 1141 h 1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36" h="1141">
                <a:moveTo>
                  <a:pt x="6" y="1141"/>
                </a:moveTo>
                <a:lnTo>
                  <a:pt x="26" y="1075"/>
                </a:lnTo>
                <a:lnTo>
                  <a:pt x="65" y="925"/>
                </a:lnTo>
                <a:lnTo>
                  <a:pt x="144" y="688"/>
                </a:lnTo>
                <a:lnTo>
                  <a:pt x="196" y="557"/>
                </a:lnTo>
                <a:lnTo>
                  <a:pt x="236" y="387"/>
                </a:lnTo>
                <a:lnTo>
                  <a:pt x="236" y="288"/>
                </a:lnTo>
                <a:lnTo>
                  <a:pt x="183" y="170"/>
                </a:lnTo>
                <a:lnTo>
                  <a:pt x="118" y="98"/>
                </a:lnTo>
                <a:lnTo>
                  <a:pt x="46" y="39"/>
                </a:lnTo>
                <a:lnTo>
                  <a:pt x="0" y="0"/>
                </a:lnTo>
                <a:lnTo>
                  <a:pt x="6" y="1141"/>
                </a:lnTo>
                <a:close/>
              </a:path>
            </a:pathLst>
          </a:custGeom>
          <a:solidFill>
            <a:srgbClr val="0039AC"/>
          </a:solidFill>
          <a:ln w="9525">
            <a:solidFill>
              <a:srgbClr val="0039AC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1C46E8A-337B-DE4A-B121-8820BE1A6154}"/>
              </a:ext>
            </a:extLst>
          </p:cNvPr>
          <p:cNvSpPr>
            <a:spLocks/>
          </p:cNvSpPr>
          <p:nvPr/>
        </p:nvSpPr>
        <p:spPr bwMode="auto">
          <a:xfrm>
            <a:off x="3332163" y="227439"/>
            <a:ext cx="625475" cy="5048250"/>
          </a:xfrm>
          <a:custGeom>
            <a:avLst/>
            <a:gdLst>
              <a:gd name="T0" fmla="*/ 125 w 394"/>
              <a:gd name="T1" fmla="*/ 3180 h 3180"/>
              <a:gd name="T2" fmla="*/ 149 w 394"/>
              <a:gd name="T3" fmla="*/ 2830 h 3180"/>
              <a:gd name="T4" fmla="*/ 156 w 394"/>
              <a:gd name="T5" fmla="*/ 2666 h 3180"/>
              <a:gd name="T6" fmla="*/ 162 w 394"/>
              <a:gd name="T7" fmla="*/ 2535 h 3180"/>
              <a:gd name="T8" fmla="*/ 175 w 394"/>
              <a:gd name="T9" fmla="*/ 2397 h 3180"/>
              <a:gd name="T10" fmla="*/ 195 w 394"/>
              <a:gd name="T11" fmla="*/ 2312 h 3180"/>
              <a:gd name="T12" fmla="*/ 248 w 394"/>
              <a:gd name="T13" fmla="*/ 2155 h 3180"/>
              <a:gd name="T14" fmla="*/ 293 w 394"/>
              <a:gd name="T15" fmla="*/ 1997 h 3180"/>
              <a:gd name="T16" fmla="*/ 366 w 394"/>
              <a:gd name="T17" fmla="*/ 1781 h 3180"/>
              <a:gd name="T18" fmla="*/ 392 w 394"/>
              <a:gd name="T19" fmla="*/ 1604 h 3180"/>
              <a:gd name="T20" fmla="*/ 352 w 394"/>
              <a:gd name="T21" fmla="*/ 1473 h 3180"/>
              <a:gd name="T22" fmla="*/ 254 w 394"/>
              <a:gd name="T23" fmla="*/ 1355 h 3180"/>
              <a:gd name="T24" fmla="*/ 103 w 394"/>
              <a:gd name="T25" fmla="*/ 1230 h 3180"/>
              <a:gd name="T26" fmla="*/ 31 w 394"/>
              <a:gd name="T27" fmla="*/ 1112 h 3180"/>
              <a:gd name="T28" fmla="*/ 11 w 394"/>
              <a:gd name="T29" fmla="*/ 968 h 3180"/>
              <a:gd name="T30" fmla="*/ 97 w 394"/>
              <a:gd name="T31" fmla="*/ 771 h 3180"/>
              <a:gd name="T32" fmla="*/ 248 w 394"/>
              <a:gd name="T33" fmla="*/ 548 h 3180"/>
              <a:gd name="T34" fmla="*/ 307 w 394"/>
              <a:gd name="T35" fmla="*/ 312 h 3180"/>
              <a:gd name="T36" fmla="*/ 175 w 394"/>
              <a:gd name="T37" fmla="*/ 50 h 3180"/>
              <a:gd name="T38" fmla="*/ 103 w 394"/>
              <a:gd name="T39" fmla="*/ 10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4" h="3180">
                <a:moveTo>
                  <a:pt x="125" y="3180"/>
                </a:moveTo>
                <a:cubicBezTo>
                  <a:pt x="134" y="3048"/>
                  <a:pt x="144" y="2916"/>
                  <a:pt x="149" y="2830"/>
                </a:cubicBezTo>
                <a:cubicBezTo>
                  <a:pt x="154" y="2744"/>
                  <a:pt x="154" y="2715"/>
                  <a:pt x="156" y="2666"/>
                </a:cubicBezTo>
                <a:cubicBezTo>
                  <a:pt x="158" y="2617"/>
                  <a:pt x="159" y="2580"/>
                  <a:pt x="162" y="2535"/>
                </a:cubicBezTo>
                <a:cubicBezTo>
                  <a:pt x="165" y="2490"/>
                  <a:pt x="170" y="2434"/>
                  <a:pt x="175" y="2397"/>
                </a:cubicBezTo>
                <a:cubicBezTo>
                  <a:pt x="180" y="2360"/>
                  <a:pt x="183" y="2352"/>
                  <a:pt x="195" y="2312"/>
                </a:cubicBezTo>
                <a:cubicBezTo>
                  <a:pt x="207" y="2272"/>
                  <a:pt x="232" y="2207"/>
                  <a:pt x="248" y="2155"/>
                </a:cubicBezTo>
                <a:cubicBezTo>
                  <a:pt x="264" y="2103"/>
                  <a:pt x="273" y="2059"/>
                  <a:pt x="293" y="1997"/>
                </a:cubicBezTo>
                <a:cubicBezTo>
                  <a:pt x="313" y="1935"/>
                  <a:pt x="350" y="1846"/>
                  <a:pt x="366" y="1781"/>
                </a:cubicBezTo>
                <a:cubicBezTo>
                  <a:pt x="382" y="1716"/>
                  <a:pt x="394" y="1655"/>
                  <a:pt x="392" y="1604"/>
                </a:cubicBezTo>
                <a:cubicBezTo>
                  <a:pt x="390" y="1553"/>
                  <a:pt x="375" y="1514"/>
                  <a:pt x="352" y="1473"/>
                </a:cubicBezTo>
                <a:cubicBezTo>
                  <a:pt x="329" y="1432"/>
                  <a:pt x="295" y="1395"/>
                  <a:pt x="254" y="1355"/>
                </a:cubicBezTo>
                <a:cubicBezTo>
                  <a:pt x="213" y="1315"/>
                  <a:pt x="140" y="1270"/>
                  <a:pt x="103" y="1230"/>
                </a:cubicBezTo>
                <a:cubicBezTo>
                  <a:pt x="66" y="1190"/>
                  <a:pt x="46" y="1156"/>
                  <a:pt x="31" y="1112"/>
                </a:cubicBezTo>
                <a:cubicBezTo>
                  <a:pt x="16" y="1068"/>
                  <a:pt x="0" y="1025"/>
                  <a:pt x="11" y="968"/>
                </a:cubicBezTo>
                <a:cubicBezTo>
                  <a:pt x="22" y="911"/>
                  <a:pt x="58" y="841"/>
                  <a:pt x="97" y="771"/>
                </a:cubicBezTo>
                <a:cubicBezTo>
                  <a:pt x="136" y="701"/>
                  <a:pt x="213" y="624"/>
                  <a:pt x="248" y="548"/>
                </a:cubicBezTo>
                <a:cubicBezTo>
                  <a:pt x="283" y="472"/>
                  <a:pt x="319" y="395"/>
                  <a:pt x="307" y="312"/>
                </a:cubicBezTo>
                <a:cubicBezTo>
                  <a:pt x="295" y="229"/>
                  <a:pt x="209" y="100"/>
                  <a:pt x="175" y="50"/>
                </a:cubicBezTo>
                <a:cubicBezTo>
                  <a:pt x="141" y="0"/>
                  <a:pt x="113" y="19"/>
                  <a:pt x="103" y="10"/>
                </a:cubicBezTo>
              </a:path>
            </a:pathLst>
          </a:custGeom>
          <a:noFill/>
          <a:ln w="25400">
            <a:solidFill>
              <a:srgbClr val="0039AC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2" name="Line 15">
            <a:extLst>
              <a:ext uri="{FF2B5EF4-FFF2-40B4-BE49-F238E27FC236}">
                <a16:creationId xmlns:a16="http://schemas.microsoft.com/office/drawing/2014/main" id="{62ADBC90-0B32-2E43-942F-5980D39CED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4575" y="202039"/>
            <a:ext cx="0" cy="50387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3" name="Line 16">
            <a:extLst>
              <a:ext uri="{FF2B5EF4-FFF2-40B4-BE49-F238E27FC236}">
                <a16:creationId xmlns:a16="http://schemas.microsoft.com/office/drawing/2014/main" id="{BD70628B-41EA-424F-AF2A-BB1AB4688E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5800" y="4014369"/>
            <a:ext cx="762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4" name="Text Box 17">
            <a:extLst>
              <a:ext uri="{FF2B5EF4-FFF2-40B4-BE49-F238E27FC236}">
                <a16:creationId xmlns:a16="http://schemas.microsoft.com/office/drawing/2014/main" id="{0033B26B-F29C-A347-9BF9-07E3F71DF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761" y="3391327"/>
            <a:ext cx="1039768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r>
              <a:rPr lang="en-US" i="0">
                <a:solidFill>
                  <a:srgbClr val="FF0000"/>
                </a:solidFill>
                <a:cs typeface="+mn-cs"/>
              </a:rPr>
              <a:t>First</a:t>
            </a:r>
          </a:p>
          <a:p>
            <a:pPr algn="ctr">
              <a:defRPr/>
            </a:pPr>
            <a:r>
              <a:rPr lang="en-US" i="0">
                <a:solidFill>
                  <a:srgbClr val="FF0000"/>
                </a:solidFill>
                <a:cs typeface="+mn-cs"/>
              </a:rPr>
              <a:t>arrival</a:t>
            </a:r>
          </a:p>
          <a:p>
            <a:pPr algn="ctr">
              <a:defRPr/>
            </a:pPr>
            <a:r>
              <a:rPr lang="ja-JP" altLang="en-US" i="0">
                <a:solidFill>
                  <a:srgbClr val="FF0000"/>
                </a:solidFill>
                <a:latin typeface="Arial"/>
                <a:cs typeface="+mn-cs"/>
              </a:rPr>
              <a:t>“</a:t>
            </a:r>
            <a:r>
              <a:rPr lang="en-US" i="0">
                <a:solidFill>
                  <a:srgbClr val="FF0000"/>
                </a:solidFill>
                <a:cs typeface="+mn-cs"/>
              </a:rPr>
              <a:t>pick</a:t>
            </a:r>
            <a:r>
              <a:rPr lang="ja-JP" altLang="en-US" i="0">
                <a:solidFill>
                  <a:srgbClr val="FF0000"/>
                </a:solidFill>
                <a:latin typeface="Arial"/>
                <a:cs typeface="+mn-cs"/>
              </a:rPr>
              <a:t>”</a:t>
            </a:r>
            <a:endParaRPr lang="en-US" i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5" name="Line 18">
            <a:extLst>
              <a:ext uri="{FF2B5EF4-FFF2-40B4-BE49-F238E27FC236}">
                <a16:creationId xmlns:a16="http://schemas.microsoft.com/office/drawing/2014/main" id="{BADC336E-1025-F447-B010-4475A9650B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8225" y="2715052"/>
            <a:ext cx="39528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92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6C8671A9-255A-2D4D-AA08-18EAFB9627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82862"/>
            <a:ext cx="9144000" cy="3389784"/>
          </a:xfrm>
          <a:prstGeom prst="rect">
            <a:avLst/>
          </a:prstGeom>
        </p:spPr>
      </p:pic>
      <p:sp>
        <p:nvSpPr>
          <p:cNvPr id="26" name="TextBox 19">
            <a:extLst>
              <a:ext uri="{FF2B5EF4-FFF2-40B4-BE49-F238E27FC236}">
                <a16:creationId xmlns:a16="http://schemas.microsoft.com/office/drawing/2014/main" id="{21C9F6C5-DA1B-1F44-98F8-F15AD2C9E15B}"/>
              </a:ext>
            </a:extLst>
          </p:cNvPr>
          <p:cNvSpPr txBox="1"/>
          <p:nvPr/>
        </p:nvSpPr>
        <p:spPr>
          <a:xfrm>
            <a:off x="1847410" y="4913473"/>
            <a:ext cx="8591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i="0" dirty="0">
                <a:solidFill>
                  <a:srgbClr val="0039AC"/>
                </a:solidFill>
              </a:rPr>
              <a:t>So when is the first arrival occurring on each of these traces?</a:t>
            </a:r>
          </a:p>
        </p:txBody>
      </p:sp>
    </p:spTree>
    <p:extLst>
      <p:ext uri="{BB962C8B-B14F-4D97-AF65-F5344CB8AC3E}">
        <p14:creationId xmlns:p14="http://schemas.microsoft.com/office/powerpoint/2010/main" val="103533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930B286A-57A6-7347-A49B-89F9E21D7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708666"/>
            <a:ext cx="9144000" cy="33897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295EA85-C4B3-1A40-9C1F-F33A2B85A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3202282"/>
            <a:ext cx="2113316" cy="1859184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B1469FB-9EBE-8146-90B1-C5295403F0FC}"/>
              </a:ext>
            </a:extLst>
          </p:cNvPr>
          <p:cNvSpPr/>
          <p:nvPr/>
        </p:nvSpPr>
        <p:spPr bwMode="auto">
          <a:xfrm>
            <a:off x="9448800" y="1708666"/>
            <a:ext cx="1190335" cy="106323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BA4778B-120C-2D42-BC4B-B278576600CB}"/>
              </a:ext>
            </a:extLst>
          </p:cNvPr>
          <p:cNvSpPr/>
          <p:nvPr/>
        </p:nvSpPr>
        <p:spPr bwMode="auto">
          <a:xfrm>
            <a:off x="8458200" y="3220514"/>
            <a:ext cx="2133600" cy="184095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5" name="TextBox 7">
            <a:extLst>
              <a:ext uri="{FF2B5EF4-FFF2-40B4-BE49-F238E27FC236}">
                <a16:creationId xmlns:a16="http://schemas.microsoft.com/office/drawing/2014/main" id="{33C60A1A-85C8-8F40-BF05-E282789C73AC}"/>
              </a:ext>
            </a:extLst>
          </p:cNvPr>
          <p:cNvSpPr txBox="1"/>
          <p:nvPr/>
        </p:nvSpPr>
        <p:spPr>
          <a:xfrm>
            <a:off x="1852566" y="428179"/>
            <a:ext cx="8278829" cy="6001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i="0" dirty="0">
                <a:solidFill>
                  <a:srgbClr val="0039AC"/>
                </a:solidFill>
              </a:rPr>
              <a:t>By convention, </a:t>
            </a:r>
            <a:r>
              <a:rPr lang="en-US" dirty="0">
                <a:solidFill>
                  <a:srgbClr val="FF0000"/>
                </a:solidFill>
                <a:latin typeface="Arial Black"/>
                <a:cs typeface="Arial Black"/>
              </a:rPr>
              <a:t>polarity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39AC"/>
                </a:solidFill>
              </a:rPr>
              <a:t>is defined so that upward first</a:t>
            </a:r>
          </a:p>
          <a:p>
            <a:r>
              <a:rPr lang="en-US" i="0" dirty="0">
                <a:solidFill>
                  <a:srgbClr val="0039AC"/>
                </a:solidFill>
              </a:rPr>
              <a:t>motions are plotted as positive (i.e., filled) on the </a:t>
            </a:r>
            <a:r>
              <a:rPr lang="en-US" dirty="0">
                <a:solidFill>
                  <a:srgbClr val="FF0000"/>
                </a:solidFill>
                <a:latin typeface="Arial Black"/>
                <a:cs typeface="Arial Black"/>
              </a:rPr>
              <a:t>seismic</a:t>
            </a:r>
          </a:p>
          <a:p>
            <a:r>
              <a:rPr lang="en-US" dirty="0">
                <a:solidFill>
                  <a:srgbClr val="FF0000"/>
                </a:solidFill>
                <a:latin typeface="Arial Black"/>
                <a:cs typeface="Arial Black"/>
              </a:rPr>
              <a:t>section</a:t>
            </a:r>
            <a:r>
              <a:rPr lang="en-US" i="0" dirty="0">
                <a:solidFill>
                  <a:srgbClr val="0039AC"/>
                </a:solidFill>
              </a:rPr>
              <a:t>. </a:t>
            </a: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endParaRPr lang="en-US" i="0" dirty="0">
              <a:solidFill>
                <a:schemeClr val="accent2"/>
              </a:solidFill>
            </a:endParaRPr>
          </a:p>
          <a:p>
            <a:r>
              <a:rPr lang="en-US" i="0" dirty="0">
                <a:solidFill>
                  <a:srgbClr val="0039AC"/>
                </a:solidFill>
              </a:rPr>
              <a:t>In this plot, the first motions are negative! </a:t>
            </a:r>
          </a:p>
          <a:p>
            <a:endParaRPr lang="en-US" i="0" dirty="0">
              <a:solidFill>
                <a:srgbClr val="0039AC"/>
              </a:solidFill>
            </a:endParaRPr>
          </a:p>
          <a:p>
            <a:r>
              <a:rPr lang="en-US" i="0" dirty="0">
                <a:solidFill>
                  <a:srgbClr val="0039AC"/>
                </a:solidFill>
              </a:rPr>
              <a:t>Does that make sense?</a:t>
            </a:r>
          </a:p>
        </p:txBody>
      </p:sp>
    </p:spTree>
    <p:extLst>
      <p:ext uri="{BB962C8B-B14F-4D97-AF65-F5344CB8AC3E}">
        <p14:creationId xmlns:p14="http://schemas.microsoft.com/office/powerpoint/2010/main" val="322086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756F54-65DE-214C-8C31-09B84801B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393360"/>
            <a:ext cx="9144000" cy="33897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38E8F7-FEF2-CE4A-AE49-A46E219739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2886976"/>
            <a:ext cx="2113316" cy="185918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E9E9FDB-7F7F-294F-B762-40A52243AED5}"/>
              </a:ext>
            </a:extLst>
          </p:cNvPr>
          <p:cNvSpPr/>
          <p:nvPr/>
        </p:nvSpPr>
        <p:spPr bwMode="auto">
          <a:xfrm>
            <a:off x="9448800" y="1393360"/>
            <a:ext cx="1190335" cy="106323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0D873A-98EA-8E45-BA09-3F95B89FD884}"/>
              </a:ext>
            </a:extLst>
          </p:cNvPr>
          <p:cNvSpPr/>
          <p:nvPr/>
        </p:nvSpPr>
        <p:spPr bwMode="auto">
          <a:xfrm>
            <a:off x="8458200" y="2905208"/>
            <a:ext cx="2133600" cy="184095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DDFECA71-B6DA-B04E-A7B4-CC124E8452D8}"/>
              </a:ext>
            </a:extLst>
          </p:cNvPr>
          <p:cNvSpPr txBox="1"/>
          <p:nvPr/>
        </p:nvSpPr>
        <p:spPr>
          <a:xfrm>
            <a:off x="1852566" y="243513"/>
            <a:ext cx="8339975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i="0" dirty="0">
                <a:solidFill>
                  <a:srgbClr val="0039AC"/>
                </a:solidFill>
              </a:rPr>
              <a:t>By convention, </a:t>
            </a:r>
            <a:r>
              <a:rPr lang="en-US" dirty="0">
                <a:solidFill>
                  <a:srgbClr val="FF0000"/>
                </a:solidFill>
                <a:latin typeface="Arial Black"/>
                <a:cs typeface="Arial Black"/>
              </a:rPr>
              <a:t>polarity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39AC"/>
                </a:solidFill>
              </a:rPr>
              <a:t>is defined so that upward first</a:t>
            </a:r>
          </a:p>
          <a:p>
            <a:r>
              <a:rPr lang="en-US" i="0" dirty="0">
                <a:solidFill>
                  <a:srgbClr val="0039AC"/>
                </a:solidFill>
              </a:rPr>
              <a:t>motions are plotted as positive (i.e., filled) on the </a:t>
            </a:r>
            <a:r>
              <a:rPr lang="en-US" dirty="0">
                <a:solidFill>
                  <a:srgbClr val="FF0000"/>
                </a:solidFill>
                <a:latin typeface="Arial Black"/>
                <a:cs typeface="Arial Black"/>
              </a:rPr>
              <a:t>seismic</a:t>
            </a:r>
          </a:p>
          <a:p>
            <a:r>
              <a:rPr lang="en-US" dirty="0">
                <a:solidFill>
                  <a:srgbClr val="FF0000"/>
                </a:solidFill>
                <a:latin typeface="Arial Black"/>
                <a:cs typeface="Arial Black"/>
              </a:rPr>
              <a:t>section</a:t>
            </a:r>
            <a:r>
              <a:rPr lang="en-US" i="0" dirty="0">
                <a:solidFill>
                  <a:srgbClr val="0039AC"/>
                </a:solidFill>
              </a:rPr>
              <a:t>. </a:t>
            </a: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i="0" dirty="0">
              <a:solidFill>
                <a:srgbClr val="0039AC"/>
              </a:solidFill>
            </a:endParaRPr>
          </a:p>
          <a:p>
            <a:endParaRPr lang="en-US" sz="800" i="0" dirty="0">
              <a:solidFill>
                <a:srgbClr val="0039AC"/>
              </a:solidFill>
            </a:endParaRPr>
          </a:p>
          <a:p>
            <a:r>
              <a:rPr lang="en-US" i="0" dirty="0">
                <a:solidFill>
                  <a:srgbClr val="0039AC"/>
                </a:solidFill>
              </a:rPr>
              <a:t>In this plot, the first motions are negative! This can result</a:t>
            </a:r>
          </a:p>
          <a:p>
            <a:r>
              <a:rPr lang="en-US" i="0" dirty="0">
                <a:solidFill>
                  <a:srgbClr val="0039AC"/>
                </a:solidFill>
              </a:rPr>
              <a:t>from </a:t>
            </a:r>
            <a:r>
              <a:rPr lang="en-US" i="0" dirty="0" err="1">
                <a:solidFill>
                  <a:srgbClr val="0039AC"/>
                </a:solidFill>
              </a:rPr>
              <a:t>mis</a:t>
            </a:r>
            <a:r>
              <a:rPr lang="en-US" i="0" dirty="0">
                <a:solidFill>
                  <a:srgbClr val="0039AC"/>
                </a:solidFill>
              </a:rPr>
              <a:t>-wiring of electronics, attaching geophone leads</a:t>
            </a:r>
          </a:p>
          <a:p>
            <a:r>
              <a:rPr lang="en-US" i="0" dirty="0">
                <a:solidFill>
                  <a:srgbClr val="0039AC"/>
                </a:solidFill>
              </a:rPr>
              <a:t>to the cable backwards, a plotting error, or a source that</a:t>
            </a:r>
          </a:p>
          <a:p>
            <a:r>
              <a:rPr lang="en-US" i="0" dirty="0">
                <a:solidFill>
                  <a:srgbClr val="0039AC"/>
                </a:solidFill>
              </a:rPr>
              <a:t>produces inward first motion... For this reason, it’s important</a:t>
            </a:r>
          </a:p>
          <a:p>
            <a:r>
              <a:rPr lang="en-US" i="0" dirty="0">
                <a:solidFill>
                  <a:srgbClr val="0039AC"/>
                </a:solidFill>
              </a:rPr>
              <a:t>to look carefully!</a:t>
            </a:r>
          </a:p>
        </p:txBody>
      </p:sp>
    </p:spTree>
    <p:extLst>
      <p:ext uri="{BB962C8B-B14F-4D97-AF65-F5344CB8AC3E}">
        <p14:creationId xmlns:p14="http://schemas.microsoft.com/office/powerpoint/2010/main" val="354505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7BBA775-526D-B943-8C00-5449D0A09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501" y="194102"/>
            <a:ext cx="7162800" cy="544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" name="Line 5">
            <a:extLst>
              <a:ext uri="{FF2B5EF4-FFF2-40B4-BE49-F238E27FC236}">
                <a16:creationId xmlns:a16="http://schemas.microsoft.com/office/drawing/2014/main" id="{EDA99203-C0C4-154F-A9B6-AFC9C8BB35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53301" y="194102"/>
            <a:ext cx="0" cy="50292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E0658E60-CC8D-9A45-8B39-970BD8CC9E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3301" y="5223302"/>
            <a:ext cx="6934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CC494941-FE08-0744-B1E5-E7AC5F3F4EB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870651" y="1530777"/>
            <a:ext cx="130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FF0000"/>
                </a:solidFill>
                <a:cs typeface="+mn-cs"/>
              </a:rPr>
              <a:t>Time (s)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4A2806-4424-C641-A968-EA5B3751C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901" y="5375702"/>
            <a:ext cx="1828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21B2FCC8-5566-1149-871B-DA20DC475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7901" y="5299502"/>
            <a:ext cx="191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FF0000"/>
                </a:solidFill>
                <a:cs typeface="+mn-cs"/>
              </a:rPr>
              <a:t>Distance (m)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4B4BC55-3863-6B46-82D3-A8E133978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2301" y="51471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6AEEEF6-87B6-B949-B147-FA8946C43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9901" y="49185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F5461F4-C917-B847-9AC2-1E17D4F33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701" y="49185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368821B-AF15-F34A-A996-1F3261BBA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701" y="48423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C72044F-D473-3946-BBA0-65382CAB2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739" y="47216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3AC4272-349A-C046-8F69-DB96FDF43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6301" y="48042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1C5F1D9-8892-E348-8627-70F1E1C74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751" y="461529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0E51505-2736-2C46-9F87-8C0A7AC2B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676" y="478832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240B259-06E3-AC45-99A3-B642B9765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1239" y="47343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E1BF77A-5151-0149-A5CC-A81320042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3164" y="46327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9ACA1ED-5975-BD47-A631-7F97C1D50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6039" y="456131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AE34920-B865-4B40-ADDF-3B1B7145C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2564" y="45311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458838A-163D-714A-8E43-ED6632A7E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964" y="44486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332DD4F-FA94-AB4D-B0B9-792186D3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7364" y="44168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D1F2916-5D0A-8443-8DD7-2007101D3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601" y="43533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1923DA5-FD31-9341-8A77-7D3DEA36F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951" y="431049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C1982E-8AD5-7E4C-BFCD-5AC35D8C3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5351" y="424857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BDF1A33-018C-BA48-9F23-FD955891A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701" y="422317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ED46215-FC53-ED49-AB92-8857EAABF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2526" y="42009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B168899-42E0-4E44-9742-240FBA67D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5401" y="413904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0387B86-E4C4-AE43-B342-344F72DF8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7164" y="404696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E7048C2-0863-B24B-ABAA-03753AF67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9564" y="40422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8CD7B63-CD83-C842-8BEE-F5730AAAA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2439" y="40485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7A84F02-1422-6649-A524-D2456D796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5789" y="40231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183F545-4653-3047-B68D-795301911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9139" y="404061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AF6C6BB-17E7-DA40-B295-5031E6EFA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951" y="40866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F1234029-3B12-6341-8EA1-0C24255E8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9514" y="455179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BE6F96C-8C89-2347-A2FD-1C94CE406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7751" y="44486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D0F678F-9CF3-B743-AD2F-5378F409F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701" y="439462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5E2E4BD-8243-EC41-B5F8-A8826B069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826" y="43470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4BE8C7D-97E1-0D4E-B76C-BE17DB2F9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951" y="426127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9684B4A-7EC5-8B4C-8B47-1130249A9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5301" y="422794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6FADBFD-5188-804C-8D9C-08B304656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776" y="417872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7951679-CFF5-FD41-85F4-7E351CE3B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1439" y="420571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8A68E0C-C427-D449-9AB3-0F9C9C43E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0626" y="415650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DE02C6A-D518-BA42-A7FD-BCCF94EFD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9976" y="411999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510C040C-A47A-2E48-B342-AE34D5D1F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689" y="409459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023B467-AD6E-9D41-AE38-205840DC3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464" y="403267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2EA1CAC-99BA-AE40-8E41-B036EA34D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176" y="395012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43AAED2-9A12-8449-91C7-8DA7D06F3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526" y="401521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90D0A46-7152-D544-9F5A-2C623EF8C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239" y="387392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9C29925-570C-AE43-BF5E-A5430AF42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426" y="3880277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DCBC40E4-C3A2-F742-9ECA-A78ED3E52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776" y="3832652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FEB2EF5-34F7-4645-A171-29D6E14A1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8089" y="384694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6" name="Text Box 54">
            <a:extLst>
              <a:ext uri="{FF2B5EF4-FFF2-40B4-BE49-F238E27FC236}">
                <a16:creationId xmlns:a16="http://schemas.microsoft.com/office/drawing/2014/main" id="{4D736F68-E505-6C41-A1C9-49ECBA292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1276" y="5832902"/>
            <a:ext cx="860944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In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seismic refraction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 studies, we </a:t>
            </a:r>
            <a:r>
              <a:rPr lang="en-US" dirty="0">
                <a:solidFill>
                  <a:srgbClr val="FF0000"/>
                </a:solidFill>
                <a:latin typeface="Arial Black" charset="0"/>
                <a:cs typeface="+mn-cs"/>
              </a:rPr>
              <a:t>pick</a:t>
            </a:r>
            <a:r>
              <a:rPr lang="en-US" i="0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the </a:t>
            </a: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first arrival</a:t>
            </a:r>
          </a:p>
          <a:p>
            <a:pPr>
              <a:defRPr/>
            </a:pPr>
            <a:r>
              <a:rPr lang="en-US" dirty="0">
                <a:solidFill>
                  <a:srgbClr val="0039AC"/>
                </a:solidFill>
                <a:latin typeface="Arial Black" charset="0"/>
                <a:cs typeface="+mn-cs"/>
              </a:rPr>
              <a:t>   </a:t>
            </a:r>
            <a:r>
              <a:rPr lang="en-US" i="0" dirty="0">
                <a:solidFill>
                  <a:srgbClr val="0039AC"/>
                </a:solidFill>
                <a:cs typeface="+mn-cs"/>
              </a:rPr>
              <a:t>of seismic energy!</a:t>
            </a:r>
          </a:p>
        </p:txBody>
      </p:sp>
    </p:spTree>
    <p:extLst>
      <p:ext uri="{BB962C8B-B14F-4D97-AF65-F5344CB8AC3E}">
        <p14:creationId xmlns:p14="http://schemas.microsoft.com/office/powerpoint/2010/main" val="1878897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4">
            <a:extLst>
              <a:ext uri="{FF2B5EF4-FFF2-40B4-BE49-F238E27FC236}">
                <a16:creationId xmlns:a16="http://schemas.microsoft.com/office/drawing/2014/main" id="{C380B713-BBFC-9849-A883-0332C7E0F8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00362" y="266700"/>
            <a:ext cx="0" cy="167640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1BDBEC4-7BD8-E444-8A1F-C2D9FC46849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11362" y="711200"/>
            <a:ext cx="130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FF0000"/>
                </a:solidFill>
                <a:cs typeface="+mn-cs"/>
              </a:rPr>
              <a:t>Time (s)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873D2-7094-994A-BE06-E3FB61E77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962" y="2095500"/>
            <a:ext cx="1828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367D0180-C964-A04E-8426-67042EAC7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4962" y="2019300"/>
            <a:ext cx="191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FF0000"/>
                </a:solidFill>
                <a:cs typeface="+mn-cs"/>
              </a:rPr>
              <a:t>Distance (m)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23AB904-02C1-544A-8484-4F50F4B73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2" y="16383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78568F1-DCBF-0446-AD23-1A09586BB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1762" y="16383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33024B9-42F6-A048-910B-7168AB999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762" y="15621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C5F3869-8332-C34F-AFC8-92183F254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2800" y="14414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DE384F-F4C6-E842-9187-A53313401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3362" y="1524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2C59D5-D555-504A-9399-3F680D405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8812" y="13350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3F2A007-612C-494B-95DD-5B9BF2256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737" y="15081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11EA79E-877B-FD4D-AAF8-AA9783FF0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300" y="14541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8B9ED1A-C820-3E41-9FDB-F98FC675C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0225" y="13525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5B1732A-022D-A049-91DE-3323ACF56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100" y="12811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C8A0D76-6EF5-1146-B281-36B4DCD71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5" y="12509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598F021-15B5-D242-B705-163105FF4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025" y="1168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F67C46E-3E22-8946-9CD6-6436AF8B0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11366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FDA8F00-ECD0-FB4F-AE95-658112D62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662" y="10731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578BCD2-3093-554E-8843-BE42F5CCC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0012" y="10302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DC9F30A-ADAF-AD48-BAF0-AD7A65A9C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2412" y="9683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8DB9469-CE8D-3D4F-886D-D77CEBD0A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5762" y="9429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08FD093-B99A-8F4B-B010-01493E763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9587" y="9207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54BFB4F-C1D1-4948-9FAE-027F3FC9B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2462" y="85883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65EC902-57E1-BA42-B0B3-754033929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4225" y="7667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CE54330-7068-8C4F-9544-26856F6EA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25" y="762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6BFADC3-377A-DF4C-BFF8-56AF7AAD8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9500" y="7683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2BD1E8B-6A8C-CE47-847A-45F827F02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0" y="7429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C3DB729-5B9F-B14D-80CA-AFE472A2E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6200" y="7604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6C99B3B-1FB0-4B46-9081-FF7E8AF21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1012" y="8064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91D670A-0E23-F749-8F49-FFB900DD7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6575" y="12715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B56D3A9-F4D7-8C40-B8CC-750C1906F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2" y="1168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C88C51E-ACB6-7143-9A58-8C03BB499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8762" y="11144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8354771-1947-D447-8DB5-B92CF25CF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887" y="1066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C00F52B-5659-2841-80E4-FEEF199C6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2" y="9810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79144DA-BB47-5745-9042-9AEEE18FD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2" y="94773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EBB63FF-D34C-D54C-A1DF-B18510FCA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37" y="8985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D08A3F6-C8FB-D04A-B9AF-0DE38EE35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8500" y="9255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7E9AFB7-40D7-1848-AD61-7D1773CE1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7" y="8763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87EC8A3-0B35-3F40-825D-8F7224B46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7037" y="8397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D639584-7179-BB4E-BC11-DD70B2BFE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0" y="8143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4CEAE07-CDF4-7E4C-8819-0D8052D31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525" y="7524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C2354D7-410F-DB46-9E7D-E362790DE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5237" y="6699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C83F828-CC2C-F348-8C5F-3E0E74A70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7" y="7350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4F657BB-49C2-6E4B-95DF-EA668503A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5937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773AFF4-CB5C-504A-8586-6028F5701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487" y="6000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611DC67-B60B-8246-8BC3-9A4FD11B3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837" y="5524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F4915D7-0AE0-1347-AF3D-A85D42713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150" y="566738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634A12A-D6DC-0048-B93E-8D3B03C73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2" y="266700"/>
            <a:ext cx="6858000" cy="1676400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DB002D2F-E476-7A4B-B3EB-BF569C0D4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9362" y="18669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7" name="Line 55">
            <a:extLst>
              <a:ext uri="{FF2B5EF4-FFF2-40B4-BE49-F238E27FC236}">
                <a16:creationId xmlns:a16="http://schemas.microsoft.com/office/drawing/2014/main" id="{3A8BAEFF-AA15-7943-8C63-5767B99CFC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01949" y="2759075"/>
            <a:ext cx="0" cy="1676400"/>
          </a:xfrm>
          <a:prstGeom prst="line">
            <a:avLst/>
          </a:pr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58" name="Text Box 56">
            <a:extLst>
              <a:ext uri="{FF2B5EF4-FFF2-40B4-BE49-F238E27FC236}">
                <a16:creationId xmlns:a16="http://schemas.microsoft.com/office/drawing/2014/main" id="{7C931496-D6F8-2846-B27F-723F3000F2B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09774" y="3333750"/>
            <a:ext cx="130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FF0000"/>
                </a:solidFill>
                <a:cs typeface="+mn-cs"/>
              </a:rPr>
              <a:t>Time (s)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CA3C781-0731-1141-B434-3F3A7218A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6549" y="4587875"/>
            <a:ext cx="1828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0" name="Text Box 58">
            <a:extLst>
              <a:ext uri="{FF2B5EF4-FFF2-40B4-BE49-F238E27FC236}">
                <a16:creationId xmlns:a16="http://schemas.microsoft.com/office/drawing/2014/main" id="{B33DED5D-5911-B14E-9733-A322C51B0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6549" y="4511675"/>
            <a:ext cx="191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>
                <a:solidFill>
                  <a:srgbClr val="FF0000"/>
                </a:solidFill>
                <a:cs typeface="+mn-cs"/>
              </a:rPr>
              <a:t>Distance (m)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F02EBE5-A240-5C41-911C-788DF157D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549" y="41306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C78A479-F059-F843-9225-A7728FCDE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3349" y="41306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FE0EB29-FC5E-474A-919E-EFB0CFF1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2349" y="40544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3AA15848-F199-9D47-A006-5C13A6924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387" y="39338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F1FE70C-3DB0-6844-B205-6E5DB0A4E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4949" y="40163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94F1C26-A9A8-3A42-A084-6D32ED0E8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399" y="38274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F5654163-1AE2-A744-BE84-2BAB57868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9324" y="40005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DC0F6A64-31DE-C941-84EA-FEF6D50B4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887" y="39465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BA34C94-6421-5F4A-BAA1-C73379023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812" y="38449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52B723D6-0535-A148-8594-D4545C6F2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7" y="37734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F00D4CBD-1C93-7F4A-8D4B-618463D5A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1212" y="37433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84AC300-5D49-AA4E-8C1A-9B4D80E1A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3612" y="36607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790875C-57C9-EC4A-9034-7A720ED4C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12" y="36290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29474C44-47CE-9C4C-AF94-BC4B42D2A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49" y="35655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E3C881B-9CA9-4645-8808-8498F1A50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599" y="35226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A6FFDF1C-F747-7847-BDF7-B2847B948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3999" y="34607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80EC2F5-4B0D-4243-A9D6-2E5276F5C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7349" y="34353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64889915-0D9C-5D44-917A-E431615A0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174" y="34131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C7DC339-2A76-6D43-A8BD-9D98E3DEA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4049" y="33512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0BA787D2-E9F0-5B46-BAE3-B93FFB72B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5812" y="325913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69706EE-16F5-EB4F-90E8-CAF4D1DAD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8212" y="32543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28BA3A78-7787-CD4E-A6CC-C7186A30C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1087" y="32607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A46E2484-0E6C-584E-8C00-9CCD84377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4437" y="32353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DA056A75-A4AF-3047-9E26-DFBB2C481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787" y="32527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7C0B1EC4-87E1-D24A-85BD-985580196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599" y="32988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DAEC0245-FA55-8A46-B130-2E636637A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162" y="37639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3C7C68D4-0CA0-6448-9006-822C53552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399" y="36607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B4E65D02-BF8E-4F4D-BBBD-F9E535A10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349" y="3606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51BC343-DB92-A149-91AB-C97A9D28A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474" y="35591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46043BA-A37B-1B4C-B878-21ACED2DC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4599" y="34734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AAC0ECAF-6234-4C42-A95C-63071932B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49" y="34401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233B145-CCD4-694C-9062-7BBF2E01E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0424" y="33909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117D494A-85C0-9648-B176-607084939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0087" y="34178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CB40742C-3585-DD4C-9E71-06CC09253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274" y="33686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7FA071FE-E27A-C346-883A-DD371BAAB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8624" y="33321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9F302D37-1E08-B149-B264-9D9E3F24D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7" y="330676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C529A62F-6729-7D41-BCBE-CAB802C47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2" y="32448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26724ED4-3F13-8442-BFE2-D2B5EA8E0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6824" y="31623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C34D3508-F418-984C-9957-576A6A309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174" y="3227388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F564C9EE-1BBE-C848-BDD9-C083F6C13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4887" y="30861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0F013F9B-D3FC-AC42-9F8F-BE38398AE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4074" y="309245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A54391A1-F0DA-0645-8DE7-D7A062B85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3424" y="304482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791E281D-5C65-1D43-931F-BFF263105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7" y="30591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96F47FE-B847-1E42-8764-D331CD7E2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49" y="2759075"/>
            <a:ext cx="6858000" cy="1676400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C1E6B1CA-75FF-F042-AD40-34256429D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49" y="43592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6" name="Line 104">
            <a:extLst>
              <a:ext uri="{FF2B5EF4-FFF2-40B4-BE49-F238E27FC236}">
                <a16:creationId xmlns:a16="http://schemas.microsoft.com/office/drawing/2014/main" id="{B4C35089-60EF-FD44-A199-04CCDF1CBB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64287" y="2984500"/>
            <a:ext cx="838200" cy="1450975"/>
          </a:xfrm>
          <a:prstGeom prst="line">
            <a:avLst/>
          </a:prstGeom>
          <a:noFill/>
          <a:ln w="38100">
            <a:solidFill>
              <a:schemeClr val="accent2">
                <a:alpha val="67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7" name="Line 105">
            <a:extLst>
              <a:ext uri="{FF2B5EF4-FFF2-40B4-BE49-F238E27FC236}">
                <a16:creationId xmlns:a16="http://schemas.microsoft.com/office/drawing/2014/main" id="{0C0AE496-D0BC-6549-9E95-E909D426AF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40387" y="2911475"/>
            <a:ext cx="733425" cy="1524000"/>
          </a:xfrm>
          <a:prstGeom prst="line">
            <a:avLst/>
          </a:prstGeom>
          <a:noFill/>
          <a:ln w="38100">
            <a:solidFill>
              <a:schemeClr val="accent2">
                <a:alpha val="67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8" name="Line 106">
            <a:extLst>
              <a:ext uri="{FF2B5EF4-FFF2-40B4-BE49-F238E27FC236}">
                <a16:creationId xmlns:a16="http://schemas.microsoft.com/office/drawing/2014/main" id="{DAAF4A8D-F556-314F-A291-6A75A9769A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4787" y="3082925"/>
            <a:ext cx="2000250" cy="1000125"/>
          </a:xfrm>
          <a:prstGeom prst="line">
            <a:avLst/>
          </a:prstGeom>
          <a:noFill/>
          <a:ln w="38100">
            <a:solidFill>
              <a:srgbClr val="0CE321">
                <a:alpha val="67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09" name="Line 107">
            <a:extLst>
              <a:ext uri="{FF2B5EF4-FFF2-40B4-BE49-F238E27FC236}">
                <a16:creationId xmlns:a16="http://schemas.microsoft.com/office/drawing/2014/main" id="{204AB203-9B16-184B-B24B-010F2E44E2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91062" y="3149600"/>
            <a:ext cx="1522413" cy="990600"/>
          </a:xfrm>
          <a:prstGeom prst="line">
            <a:avLst/>
          </a:prstGeom>
          <a:noFill/>
          <a:ln w="38100">
            <a:solidFill>
              <a:srgbClr val="0CE321">
                <a:alpha val="67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0" name="Line 108">
            <a:extLst>
              <a:ext uri="{FF2B5EF4-FFF2-40B4-BE49-F238E27FC236}">
                <a16:creationId xmlns:a16="http://schemas.microsoft.com/office/drawing/2014/main" id="{BA02C68C-DE0A-3E45-A166-9A6E540FC7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58049" y="3032125"/>
            <a:ext cx="1955800" cy="696913"/>
          </a:xfrm>
          <a:prstGeom prst="line">
            <a:avLst/>
          </a:prstGeom>
          <a:noFill/>
          <a:ln w="38100">
            <a:solidFill>
              <a:srgbClr val="F600FF">
                <a:alpha val="67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1" name="Line 109">
            <a:extLst>
              <a:ext uri="{FF2B5EF4-FFF2-40B4-BE49-F238E27FC236}">
                <a16:creationId xmlns:a16="http://schemas.microsoft.com/office/drawing/2014/main" id="{25AE0050-C2B6-DD4A-B9C7-475516B53A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95687" y="2944813"/>
            <a:ext cx="1935163" cy="752475"/>
          </a:xfrm>
          <a:prstGeom prst="line">
            <a:avLst/>
          </a:prstGeom>
          <a:noFill/>
          <a:ln w="38100">
            <a:solidFill>
              <a:srgbClr val="F600FF">
                <a:alpha val="67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2" name="Line 110">
            <a:extLst>
              <a:ext uri="{FF2B5EF4-FFF2-40B4-BE49-F238E27FC236}">
                <a16:creationId xmlns:a16="http://schemas.microsoft.com/office/drawing/2014/main" id="{FFB7DBA1-9C31-0D48-A6DF-1EDF49FA5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7" y="3281363"/>
            <a:ext cx="1204913" cy="34925"/>
          </a:xfrm>
          <a:prstGeom prst="line">
            <a:avLst/>
          </a:prstGeom>
          <a:noFill/>
          <a:ln w="38100">
            <a:solidFill>
              <a:srgbClr val="01FEFF">
                <a:alpha val="67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3" name="Line 111">
            <a:extLst>
              <a:ext uri="{FF2B5EF4-FFF2-40B4-BE49-F238E27FC236}">
                <a16:creationId xmlns:a16="http://schemas.microsoft.com/office/drawing/2014/main" id="{575695FA-6940-8B42-9B7F-4971B589E8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90849" y="3013075"/>
            <a:ext cx="1822450" cy="431800"/>
          </a:xfrm>
          <a:prstGeom prst="line">
            <a:avLst/>
          </a:prstGeom>
          <a:noFill/>
          <a:ln w="38100">
            <a:solidFill>
              <a:srgbClr val="01FEFF">
                <a:alpha val="67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i="0">
              <a:cs typeface="+mn-cs"/>
            </a:endParaRPr>
          </a:p>
        </p:txBody>
      </p:sp>
      <p:sp>
        <p:nvSpPr>
          <p:cNvPr id="114" name="Text Box 112">
            <a:extLst>
              <a:ext uri="{FF2B5EF4-FFF2-40B4-BE49-F238E27FC236}">
                <a16:creationId xmlns:a16="http://schemas.microsoft.com/office/drawing/2014/main" id="{DD75A63A-4B1D-854E-8FE3-60DBC357F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37" y="5038725"/>
            <a:ext cx="845135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i="1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As a first approximation, the refraction method approximates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the travel-time picks as straight lines and models the velocity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structure assuming multiple layers with planar boundaries</a:t>
            </a:r>
          </a:p>
          <a:p>
            <a:pPr>
              <a:defRPr/>
            </a:pPr>
            <a:r>
              <a:rPr lang="en-US" i="0" dirty="0">
                <a:solidFill>
                  <a:srgbClr val="0039AC"/>
                </a:solidFill>
                <a:cs typeface="+mn-cs"/>
              </a:rPr>
              <a:t>(because, as we’ll see, the math is easy).</a:t>
            </a:r>
          </a:p>
        </p:txBody>
      </p:sp>
    </p:spTree>
    <p:extLst>
      <p:ext uri="{BB962C8B-B14F-4D97-AF65-F5344CB8AC3E}">
        <p14:creationId xmlns:p14="http://schemas.microsoft.com/office/powerpoint/2010/main" val="354619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2513</TotalTime>
  <Words>1065</Words>
  <Application>Microsoft Macintosh PowerPoint</Application>
  <PresentationFormat>Widescreen</PresentationFormat>
  <Paragraphs>177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21</cp:revision>
  <cp:lastPrinted>2022-01-10T14:45:35Z</cp:lastPrinted>
  <dcterms:created xsi:type="dcterms:W3CDTF">2022-01-10T14:15:51Z</dcterms:created>
  <dcterms:modified xsi:type="dcterms:W3CDTF">2026-01-21T23:25:30Z</dcterms:modified>
</cp:coreProperties>
</file>