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96" r:id="rId3"/>
    <p:sldId id="297" r:id="rId4"/>
    <p:sldId id="298" r:id="rId5"/>
    <p:sldId id="299" r:id="rId6"/>
    <p:sldId id="300" r:id="rId7"/>
    <p:sldId id="301" r:id="rId8"/>
    <p:sldId id="307" r:id="rId9"/>
    <p:sldId id="302" r:id="rId10"/>
    <p:sldId id="285" r:id="rId11"/>
    <p:sldId id="284" r:id="rId12"/>
    <p:sldId id="291" r:id="rId13"/>
    <p:sldId id="292" r:id="rId14"/>
    <p:sldId id="293" r:id="rId15"/>
    <p:sldId id="288" r:id="rId16"/>
    <p:sldId id="275" r:id="rId17"/>
    <p:sldId id="295" r:id="rId18"/>
    <p:sldId id="294" r:id="rId19"/>
    <p:sldId id="290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AC"/>
    <a:srgbClr val="A3A3E0"/>
    <a:srgbClr val="FB9491"/>
    <a:srgbClr val="001CFF"/>
    <a:srgbClr val="A6A6A6"/>
    <a:srgbClr val="0046CD"/>
    <a:srgbClr val="001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58"/>
    <p:restoredTop sz="97840"/>
  </p:normalViewPr>
  <p:slideViewPr>
    <p:cSldViewPr snapToGrid="0" snapToObjects="1">
      <p:cViewPr varScale="1">
        <p:scale>
          <a:sx n="223" d="100"/>
          <a:sy n="223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AD093-0389-CA48-9E5F-E8F7C95315DC}" type="datetimeFigureOut">
              <a:rPr lang="en-US" smtClean="0"/>
              <a:t>4/20/26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C8ECB-8D36-A040-8E31-F92042CB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5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641C-8CB9-5E41-99E9-C8A4BEF99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75745-1516-9449-BD5D-5F19438F0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0652-FEDB-2E4A-B8DB-D90538F9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6CB5-ACAD-3348-86C5-C0F68AE4C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6ECA-B641-4146-A4B1-EF4B92F8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4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36DF-AA04-A140-937E-CDCBF868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5B59-2960-334C-86E7-79FEBCD87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BD3D-6EBF-7B4A-943E-1664A302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0CA9-EBB3-4C4D-9DF2-BBA35921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11DD3-EC20-FB4E-B26A-92E04175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F4168-24EA-3E4E-8ACE-B6E0C92C9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97E59-05EB-9349-BFD2-32D596508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616D-3542-364D-8C26-292EBFE1F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3A45-BBC3-FB46-B4F0-F7F78F6B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F114F-8D5C-F346-83EE-7EB807C6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9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230B-D4A4-4A4B-AC84-D15E8A05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8D13-1B7D-FC4F-9230-0BAFF05B9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CDAED-29B6-8F40-BE23-E666DB19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06FF-6B3C-1148-95A5-C38431D2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9295-452E-9E43-90DE-F16C7BB8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1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CF45-13C7-DF4B-8D24-5AA03906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01534-D0C7-CF42-9F6A-93B466CA3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80413-86EE-9B4F-959C-6887E6C6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DE4F0-18B4-C64F-9A26-D6E972B7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AFF24-BD71-D144-AA77-B5B6E31B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53C0-BED1-DF47-A9D7-9423B0D5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6AC81-0124-BD41-9575-839086ADD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06F59-1CDB-324E-9AAD-DB2052CC5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CB5CF-988B-E245-A99B-0E4A36AA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0CCF9-5BEA-B84D-B89C-7D0D8856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7CED7-6555-FD4A-9ED8-43D78DA2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0F37-26B4-D44A-9D78-533C4E2B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72A02-74FA-7044-BC9D-A5944D82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9D3CA-B505-0240-BBC2-0DC01666B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67049-29B4-7047-8883-82B771138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D144-A084-1B45-A947-CF94660E0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A7335-BAF3-9B40-B61F-413CA490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EF31F-D030-E84C-90A4-9AA3EAF9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8595ED-A46A-CC41-A929-E74A1764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8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33BC-2237-1949-B72F-6488522D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BA7C5-0FB4-DF42-AA3A-41B7E624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5F252-D71B-F645-8957-78B60BB3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DB99-6BC5-7147-A3B8-9ECA8BC5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5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BEBD7-6E81-9E41-A883-0492E4BD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67740-1648-3148-92B8-61D3B6AD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7BDC9-5E9B-5542-AC3E-95238D47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6C50-171B-494C-B3CB-91D66929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4CFC7-5E2F-9D45-A557-79DAD6EA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01FE0-0E17-7C4E-AB50-5AF31E8F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4E894-C0B8-E447-A926-053A628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93B9A-6F22-9F4F-9196-4B5F27D2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AF896-7BFA-974A-A63A-F686B218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9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CDB9-F651-004C-BE28-60334419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12B5C-5229-6748-A227-72E6BA0C4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E979C-3B27-354A-8C50-8E7B40FA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2BF51-7953-8147-A3F2-9DD98B23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B73BB-B534-DE4D-A2F6-7F002FCE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5022B-B707-E145-A298-1543E7A7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FF541-98F2-C047-A9B1-FAAA407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EB22A-A9D8-AB44-BB89-9054E98FA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24AA3-1AE0-E14C-81EC-B1EA2A68D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700C9-8BFE-814F-993B-E78ED40E45E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003DE-AB5F-A345-820A-F38DC09A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AACEE-6833-E44C-A086-C16D4C7A7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4AC6-6DF5-3C48-A5DF-1BC2A9DEA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 Box 5">
            <a:extLst>
              <a:ext uri="{FF2B5EF4-FFF2-40B4-BE49-F238E27FC236}">
                <a16:creationId xmlns:a16="http://schemas.microsoft.com/office/drawing/2014/main" id="{16E93722-763D-1D46-9546-23B156640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256" y="44484"/>
            <a:ext cx="51682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Geology 5660/6660</a:t>
            </a:r>
          </a:p>
          <a:p>
            <a:pPr algn="ctr"/>
            <a:r>
              <a:rPr lang="en-US" sz="3600" i="1" dirty="0">
                <a:solidFill>
                  <a:srgbClr val="0039AC"/>
                </a:solidFill>
                <a:latin typeface="Arial Black" charset="0"/>
              </a:rPr>
              <a:t>Applied Geophysics</a:t>
            </a:r>
            <a:endParaRPr lang="en-US" sz="3600" i="1" u="sng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99" name="Text Box 27">
            <a:extLst>
              <a:ext uri="{FF2B5EF4-FFF2-40B4-BE49-F238E27FC236}">
                <a16:creationId xmlns:a16="http://schemas.microsoft.com/office/drawing/2014/main" id="{258613F9-C885-C74F-AD5B-C7B35EA24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037" y="6396335"/>
            <a:ext cx="36125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39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A.R. Lowry 2008–2026</a:t>
            </a:r>
            <a:endParaRPr lang="en-US" sz="2400" dirty="0">
              <a:solidFill>
                <a:srgbClr val="0039AC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86B6E3A4-E0D1-A041-A325-F18DA2213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683" y="2743644"/>
            <a:ext cx="266592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Review: </a:t>
            </a:r>
          </a:p>
          <a:p>
            <a:endParaRPr lang="en-US" sz="800" i="1" dirty="0">
              <a:solidFill>
                <a:srgbClr val="FF0000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Lab 5 (GPR)</a:t>
            </a:r>
          </a:p>
          <a:p>
            <a:endParaRPr lang="en-US" sz="800" i="1" dirty="0">
              <a:solidFill>
                <a:srgbClr val="FF0000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Lab 6 (Gravity)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5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3">
            <a:extLst>
              <a:ext uri="{FF2B5EF4-FFF2-40B4-BE49-F238E27FC236}">
                <a16:creationId xmlns:a16="http://schemas.microsoft.com/office/drawing/2014/main" id="{83D40A47-8FB8-D902-A02F-E41367B6B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96838"/>
            <a:ext cx="8289449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AutoNum type="arabicParenBoth"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 Acquire &amp; Reduce the Gravity Data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Gravity spreadsheet is posted on the website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Treat site 1 as the reference site, with value zero.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(&amp; add all corrections at site 1 back to all sites to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keep it at zero).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I have already corrected dial reading to relative gravity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using constants for the LR-meter that we used, and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also corrected for tidal effects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You will need to do the rest…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a. Calculate drift (in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mGal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/hour) from repeated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measurements and do a drift correction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b. Calculate GRS67 reference gravity (see text) and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do latitude correction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(Watch your units!!!)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c. Calc free air correction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 free air anomaly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        d. Calc Bouguer slab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corr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 simple Bouguer anomaly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        e. Calc </a:t>
            </a:r>
            <a:r>
              <a:rPr lang="en-US" i="1" u="sng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approximate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2D terrain correction using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           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GravMag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and elevation data  complete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charset="0"/>
              </a:rPr>
              <a:t>             Bouguer anomaly.</a:t>
            </a:r>
          </a:p>
        </p:txBody>
      </p:sp>
    </p:spTree>
    <p:extLst>
      <p:ext uri="{BB962C8B-B14F-4D97-AF65-F5344CB8AC3E}">
        <p14:creationId xmlns:p14="http://schemas.microsoft.com/office/powerpoint/2010/main" val="997496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vmag_locs">
            <a:extLst>
              <a:ext uri="{FF2B5EF4-FFF2-40B4-BE49-F238E27FC236}">
                <a16:creationId xmlns:a16="http://schemas.microsoft.com/office/drawing/2014/main" id="{8AE61974-AFC0-4E46-3F67-D1023EB0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17" y="685800"/>
            <a:ext cx="4230688" cy="601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EF6A7E-F138-F231-67CF-76ACE2D170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06017" y="3895725"/>
            <a:ext cx="71438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1EE278AC-2459-BEBB-F02C-4CCA17B29E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9505" y="3124200"/>
            <a:ext cx="533400" cy="762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0AC12C8C-02BF-71C9-0AA7-B300FD3D2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255" y="2909888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17:18</a:t>
            </a:r>
          </a:p>
        </p:txBody>
      </p:sp>
      <p:sp>
        <p:nvSpPr>
          <p:cNvPr id="8" name="Line 12">
            <a:extLst>
              <a:ext uri="{FF2B5EF4-FFF2-40B4-BE49-F238E27FC236}">
                <a16:creationId xmlns:a16="http://schemas.microsoft.com/office/drawing/2014/main" id="{F349DDC7-1D50-1C10-F54A-B0A827D822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07930" y="3562350"/>
            <a:ext cx="533400" cy="762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04D26BE0-3B94-B2F7-CA7F-8515DF97D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9780" y="4276725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17:45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A3E9ED4A-4DE4-9675-4446-AFAA20571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705" y="3657600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rgbClr val="FFF700"/>
                </a:solidFill>
              </a:rPr>
              <a:t>15:13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1" name="Line 16">
            <a:extLst>
              <a:ext uri="{FF2B5EF4-FFF2-40B4-BE49-F238E27FC236}">
                <a16:creationId xmlns:a16="http://schemas.microsoft.com/office/drawing/2014/main" id="{B428986E-46C5-C751-426E-5039A48D8C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7705" y="3886200"/>
            <a:ext cx="152400" cy="152400"/>
          </a:xfrm>
          <a:prstGeom prst="line">
            <a:avLst/>
          </a:prstGeom>
          <a:noFill/>
          <a:ln w="25400">
            <a:solidFill>
              <a:srgbClr val="FFF7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Line 17">
            <a:extLst>
              <a:ext uri="{FF2B5EF4-FFF2-40B4-BE49-F238E27FC236}">
                <a16:creationId xmlns:a16="http://schemas.microsoft.com/office/drawing/2014/main" id="{26A55908-8126-85A5-688E-BEEC61E0E8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33105" y="4105275"/>
            <a:ext cx="152400" cy="304800"/>
          </a:xfrm>
          <a:prstGeom prst="line">
            <a:avLst/>
          </a:prstGeom>
          <a:noFill/>
          <a:ln w="25400">
            <a:solidFill>
              <a:srgbClr val="FFF7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AE99CD03-C907-F586-1613-7F7891083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905" y="4364038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rgbClr val="FFF700"/>
                </a:solidFill>
              </a:rPr>
              <a:t>16:04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1771CD4D-18E0-3A60-1AF9-EB724ABF38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7205" y="3657600"/>
            <a:ext cx="228600" cy="3619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Text Box 20">
            <a:extLst>
              <a:ext uri="{FF2B5EF4-FFF2-40B4-BE49-F238E27FC236}">
                <a16:creationId xmlns:a16="http://schemas.microsoft.com/office/drawing/2014/main" id="{CA78D843-9FFC-A0AF-C8E3-75334B35B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505" y="3459163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16:12</a:t>
            </a:r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8CB555B3-21B2-6E37-B3CE-74F65DDD6E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1980" y="4095750"/>
            <a:ext cx="141287" cy="53181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F291C295-876B-5346-62B5-B3718444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905" y="4581525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16:08</a:t>
            </a:r>
          </a:p>
        </p:txBody>
      </p:sp>
      <p:sp>
        <p:nvSpPr>
          <p:cNvPr id="18" name="Line 23">
            <a:extLst>
              <a:ext uri="{FF2B5EF4-FFF2-40B4-BE49-F238E27FC236}">
                <a16:creationId xmlns:a16="http://schemas.microsoft.com/office/drawing/2014/main" id="{3FD0AE79-C1B0-3CAF-D641-3803AE2693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3380" y="4057650"/>
            <a:ext cx="274637" cy="838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F2437A21-9986-4C5E-215A-A0220EDFA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305" y="4830763"/>
            <a:ext cx="565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15:58</a:t>
            </a:r>
          </a:p>
        </p:txBody>
      </p:sp>
      <p:sp>
        <p:nvSpPr>
          <p:cNvPr id="20" name="Line 25">
            <a:extLst>
              <a:ext uri="{FF2B5EF4-FFF2-40B4-BE49-F238E27FC236}">
                <a16:creationId xmlns:a16="http://schemas.microsoft.com/office/drawing/2014/main" id="{CC8ECAD5-CCA3-9658-CB46-F94DEF7CA7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26705" y="3517900"/>
            <a:ext cx="249237" cy="4635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834B1DE2-0FC9-A69F-9EC5-C404A95B7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005" y="3276600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16:19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57FCC627-1360-ED13-6A5D-B7391DBA8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274" y="152400"/>
            <a:ext cx="5891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1(a): Drift/Atmospheric Correction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86251E24-4CF2-AD8D-0BF6-07F29C569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017" y="906463"/>
            <a:ext cx="478916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The drift correction assumes a constant</a:t>
            </a:r>
          </a:p>
          <a:p>
            <a:pPr eaLnBrk="0" hangingPunct="0"/>
            <a:r>
              <a:rPr lang="en-US" sz="2000" dirty="0">
                <a:cs typeface="ＭＳ Ｐゴシック" charset="0"/>
                <a:sym typeface="Symbol" charset="0"/>
              </a:rPr>
              <a:t></a:t>
            </a:r>
            <a:r>
              <a:rPr lang="en-US" sz="2000" i="1" dirty="0">
                <a:latin typeface="Times New Roman" charset="0"/>
                <a:cs typeface="ＭＳ Ｐゴシック" charset="0"/>
              </a:rPr>
              <a:t>g</a:t>
            </a:r>
            <a:r>
              <a:rPr lang="en-US" sz="2000" dirty="0">
                <a:latin typeface="Times New Roman" charset="0"/>
                <a:cs typeface="ＭＳ Ｐゴシック" charset="0"/>
              </a:rPr>
              <a:t>/</a:t>
            </a:r>
            <a:r>
              <a:rPr lang="en-US" sz="2000" dirty="0">
                <a:cs typeface="ＭＳ Ｐゴシック" charset="0"/>
                <a:sym typeface="Symbol" charset="0"/>
              </a:rPr>
              <a:t></a:t>
            </a:r>
            <a:r>
              <a:rPr lang="en-US" sz="2000" i="1" dirty="0">
                <a:latin typeface="Times New Roman" charset="0"/>
                <a:cs typeface="ＭＳ Ｐゴシック" charset="0"/>
              </a:rPr>
              <a:t>t</a:t>
            </a:r>
            <a:r>
              <a:rPr lang="en-US" sz="2000" dirty="0">
                <a:solidFill>
                  <a:schemeClr val="accent2"/>
                </a:solidFill>
                <a:cs typeface="ＭＳ Ｐゴシック" charset="0"/>
              </a:rPr>
              <a:t> </a:t>
            </a: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due to changes in spring constant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+ atmospheric mass. The only repeated 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measurements were at the base site, 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and were separated by only 51 minutes.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Moreover the sites were observed in an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odd order (see left). In combination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these imply that the drift correction is the</a:t>
            </a:r>
          </a:p>
          <a:p>
            <a:pPr eaLnBrk="0" hangingPunct="0"/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dodgiest we will do, because</a:t>
            </a:r>
          </a:p>
          <a:p>
            <a:pPr eaLnBrk="0" hangingPunct="0">
              <a:buFont typeface="Arial" charset="0"/>
              <a:buAutoNum type="arabicParenBoth"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A 73 </a:t>
            </a:r>
            <a:r>
              <a:rPr lang="en-US" sz="2000" dirty="0">
                <a:solidFill>
                  <a:srgbClr val="0039AC"/>
                </a:solidFill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Gal change over 51 minutes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is somewhat large, and we have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repetition at only one site;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(2) The drift is extrapolated over a time-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span of 2.7 hours;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(3) The dial readings at the base site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apparently were recorded 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incorrectly, and the correct readings</a:t>
            </a:r>
          </a:p>
          <a:p>
            <a:pPr eaLnBrk="0" hangingPunct="0">
              <a:buFont typeface="Arial" charset="0"/>
              <a:buNone/>
            </a:pP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      may have been </a:t>
            </a:r>
            <a:r>
              <a:rPr lang="en-US" sz="2000" dirty="0" err="1">
                <a:solidFill>
                  <a:srgbClr val="0039AC"/>
                </a:solidFill>
                <a:cs typeface="ＭＳ Ｐゴシック" charset="0"/>
              </a:rPr>
              <a:t>mis</a:t>
            </a:r>
            <a:r>
              <a:rPr lang="en-US" sz="2000" dirty="0">
                <a:solidFill>
                  <a:srgbClr val="0039AC"/>
                </a:solidFill>
                <a:cs typeface="ＭＳ Ｐゴシック" charset="0"/>
              </a:rPr>
              <a:t>-remembered.</a:t>
            </a:r>
            <a:endParaRPr lang="en-US" sz="2000" i="1" dirty="0">
              <a:solidFill>
                <a:srgbClr val="0039AC"/>
              </a:solidFill>
              <a:latin typeface="Arial Black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201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AAB95BAB-D219-2D10-F105-8B1844D9E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2" y="593725"/>
            <a:ext cx="9045575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" name="Text Box 6">
            <a:extLst>
              <a:ext uri="{FF2B5EF4-FFF2-40B4-BE49-F238E27FC236}">
                <a16:creationId xmlns:a16="http://schemas.microsoft.com/office/drawing/2014/main" id="{052C5D47-3A91-4527-6C6F-7E6604EEA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006" y="136525"/>
            <a:ext cx="56511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>
                <a:solidFill>
                  <a:srgbClr val="0039AC"/>
                </a:solidFill>
                <a:latin typeface="Arial Black" charset="0"/>
              </a:rPr>
              <a:t>1a: Drift/Atmospheric Correction</a:t>
            </a:r>
            <a:endParaRPr lang="en-US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72" name="Text Box 7">
            <a:extLst>
              <a:ext uri="{FF2B5EF4-FFF2-40B4-BE49-F238E27FC236}">
                <a16:creationId xmlns:a16="http://schemas.microsoft.com/office/drawing/2014/main" id="{071FEA79-F0D3-E864-5CAD-437874E8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2" y="5899150"/>
            <a:ext cx="86994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Interestingly, the drift correction is consistently about twice the </a:t>
            </a:r>
          </a:p>
          <a:p>
            <a:r>
              <a:rPr lang="en-US" dirty="0">
                <a:solidFill>
                  <a:srgbClr val="0039AC"/>
                </a:solidFill>
              </a:rPr>
              <a:t>(previously applied) tidal correction, so may be reasonable.</a:t>
            </a:r>
          </a:p>
        </p:txBody>
      </p:sp>
      <p:sp>
        <p:nvSpPr>
          <p:cNvPr id="73" name="Text Box 9">
            <a:extLst>
              <a:ext uri="{FF2B5EF4-FFF2-40B4-BE49-F238E27FC236}">
                <a16:creationId xmlns:a16="http://schemas.microsoft.com/office/drawing/2014/main" id="{3E361A92-4460-F846-FE02-BA8726FE1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87" y="1200150"/>
            <a:ext cx="1428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400"/>
              <a:t>Drift Correction </a:t>
            </a:r>
          </a:p>
        </p:txBody>
      </p:sp>
      <p:sp>
        <p:nvSpPr>
          <p:cNvPr id="74" name="Text Box 10">
            <a:extLst>
              <a:ext uri="{FF2B5EF4-FFF2-40B4-BE49-F238E27FC236}">
                <a16:creationId xmlns:a16="http://schemas.microsoft.com/office/drawing/2014/main" id="{FBAE5919-B8CC-F840-80F2-BEDDC4DAC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399" y="1416050"/>
            <a:ext cx="14398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400"/>
              <a:t>Tidal Correction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F915D71E-1213-A57E-9C11-0DCC3382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2524" y="2279650"/>
            <a:ext cx="4084638" cy="13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959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28">
            <a:extLst>
              <a:ext uri="{FF2B5EF4-FFF2-40B4-BE49-F238E27FC236}">
                <a16:creationId xmlns:a16="http://schemas.microsoft.com/office/drawing/2014/main" id="{257E74BE-DE06-F6EC-B113-7B6400624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313" y="136525"/>
            <a:ext cx="56511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1a: Drift/Atmospheric Correction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10" name="Text Box 1029">
            <a:extLst>
              <a:ext uri="{FF2B5EF4-FFF2-40B4-BE49-F238E27FC236}">
                <a16:creationId xmlns:a16="http://schemas.microsoft.com/office/drawing/2014/main" id="{C59858B1-F0B2-C036-1CC7-0DC34BA82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19" y="5899150"/>
            <a:ext cx="84862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Significantly, the drift correction is small (&lt;2%) relative to the </a:t>
            </a:r>
          </a:p>
          <a:p>
            <a:r>
              <a:rPr lang="en-US" dirty="0">
                <a:solidFill>
                  <a:srgbClr val="0039AC"/>
                </a:solidFill>
              </a:rPr>
              <a:t>measured gravity variation.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659FE6-8326-AA3B-C8E9-F62E31BBD8FD}"/>
              </a:ext>
            </a:extLst>
          </p:cNvPr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544513"/>
            <a:ext cx="9069388" cy="53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000000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5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3F3A9D-AE7D-D981-51F1-D61FB1D3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593725"/>
            <a:ext cx="90693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8EE4D2C9-BBB6-3822-8505-1CCD6734B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531" y="136525"/>
            <a:ext cx="53237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1b: GRS67 Latitude Correction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EB9072FC-5E1F-6B33-F207-9162648C0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756" y="5899150"/>
            <a:ext cx="85459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latitude correction is similarly very small (~5%) relative to</a:t>
            </a:r>
          </a:p>
          <a:p>
            <a:r>
              <a:rPr lang="en-US">
                <a:solidFill>
                  <a:srgbClr val="0039AC"/>
                </a:solidFill>
              </a:rPr>
              <a:t>the measured gravity (but in this case error is not a concern).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16F1D0-CF42-FC79-45EE-A20024170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3181" y="1677988"/>
            <a:ext cx="7389812" cy="63243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4437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32030B-94CC-C91B-E42E-3E4B5BBF6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622300"/>
            <a:ext cx="9069388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1028">
            <a:extLst>
              <a:ext uri="{FF2B5EF4-FFF2-40B4-BE49-F238E27FC236}">
                <a16:creationId xmlns:a16="http://schemas.microsoft.com/office/drawing/2014/main" id="{4239EBE7-D9C7-78B0-7019-A7FB50AAD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565" y="136525"/>
            <a:ext cx="40233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>
                <a:solidFill>
                  <a:srgbClr val="0039AC"/>
                </a:solidFill>
                <a:latin typeface="Arial Black" charset="0"/>
              </a:rPr>
              <a:t>1c: Free Air Correction</a:t>
            </a:r>
            <a:endParaRPr lang="en-US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8" name="Text Box 1029">
            <a:extLst>
              <a:ext uri="{FF2B5EF4-FFF2-40B4-BE49-F238E27FC236}">
                <a16:creationId xmlns:a16="http://schemas.microsoft.com/office/drawing/2014/main" id="{BAE3A9DE-C6EF-BE54-3C2B-6159BCC8A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644" y="5899150"/>
            <a:ext cx="84905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Free Air correction on the other hand is VERY significant</a:t>
            </a:r>
          </a:p>
          <a:p>
            <a:r>
              <a:rPr lang="en-US">
                <a:solidFill>
                  <a:srgbClr val="0039AC"/>
                </a:solidFill>
              </a:rPr>
              <a:t>(larger in fact than the variation of uncorrected gravity!!)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7B4A4C-7783-F8A0-C29E-486F80C46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9282" y="1566227"/>
            <a:ext cx="6019800" cy="62769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58530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FF138AF-E5A5-23BD-5931-E18956532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641350"/>
            <a:ext cx="9069388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FB91B683-3414-2FE7-A5D7-F05924C94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994" y="136525"/>
            <a:ext cx="3656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1c: Free Air Anomaly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CA9CC0BB-420C-67A3-800D-C175B720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281" y="5899150"/>
            <a:ext cx="85023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Free Air Anomaly has roughly the same total variation as</a:t>
            </a:r>
          </a:p>
          <a:p>
            <a:r>
              <a:rPr lang="en-US">
                <a:solidFill>
                  <a:srgbClr val="0039AC"/>
                </a:solidFill>
              </a:rPr>
              <a:t>the raw gravity measurements, but opposite sign.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9157351-720C-90D5-7143-BAE3B1F6B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919" y="3714750"/>
            <a:ext cx="470217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406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8CDD354-9AB7-DE35-C54A-A372860D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641350"/>
            <a:ext cx="9069387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Text Box 1028">
            <a:extLst>
              <a:ext uri="{FF2B5EF4-FFF2-40B4-BE49-F238E27FC236}">
                <a16:creationId xmlns:a16="http://schemas.microsoft.com/office/drawing/2014/main" id="{5D29C7E5-C7D4-8EC1-75B0-9551DB62F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599" y="136525"/>
            <a:ext cx="51796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>
                <a:solidFill>
                  <a:srgbClr val="0039AC"/>
                </a:solidFill>
                <a:latin typeface="Arial Black" charset="0"/>
              </a:rPr>
              <a:t>1(d): Bouguer Slab Correction</a:t>
            </a:r>
            <a:endParaRPr lang="en-US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0" name="Text Box 1029">
            <a:extLst>
              <a:ext uri="{FF2B5EF4-FFF2-40B4-BE49-F238E27FC236}">
                <a16:creationId xmlns:a16="http://schemas.microsoft.com/office/drawing/2014/main" id="{705AEE91-FAB9-B788-A9D6-738F82D46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343" y="5899150"/>
            <a:ext cx="86741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Bouguer slab correction is also a significant fraction of the</a:t>
            </a:r>
          </a:p>
          <a:p>
            <a:r>
              <a:rPr lang="en-US">
                <a:solidFill>
                  <a:srgbClr val="0039AC"/>
                </a:solidFill>
              </a:rPr>
              <a:t>remaining Free Air gravity anomaly.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F9320B-7E9A-D076-BBC7-0084C5CF3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6106" y="4170363"/>
            <a:ext cx="397192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105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44E74E8-5104-14AF-9A07-46C28BCBA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641350"/>
            <a:ext cx="9069387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 Box 1028">
            <a:extLst>
              <a:ext uri="{FF2B5EF4-FFF2-40B4-BE49-F238E27FC236}">
                <a16:creationId xmlns:a16="http://schemas.microsoft.com/office/drawing/2014/main" id="{158CF835-B365-64F7-18D8-A82C85F0F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129" y="136525"/>
            <a:ext cx="50101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1d: Simple Bouguer Anomaly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18" name="Text Box 1029">
            <a:extLst>
              <a:ext uri="{FF2B5EF4-FFF2-40B4-BE49-F238E27FC236}">
                <a16:creationId xmlns:a16="http://schemas.microsoft.com/office/drawing/2014/main" id="{71E4F635-F94B-1045-28CF-6C5ECCC03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343" y="5899150"/>
            <a:ext cx="84016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The Simple Bouguer anomaly is smaller than the raw gravity</a:t>
            </a:r>
          </a:p>
          <a:p>
            <a:r>
              <a:rPr lang="en-US" dirty="0">
                <a:solidFill>
                  <a:srgbClr val="0039AC"/>
                </a:solidFill>
              </a:rPr>
              <a:t>variation, but begins to exhibit some interesting features.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B0FCC8-A45C-4930-78AC-D8FE615D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1681" y="4170363"/>
            <a:ext cx="62007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79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>
            <a:extLst>
              <a:ext uri="{FF2B5EF4-FFF2-40B4-BE49-F238E27FC236}">
                <a16:creationId xmlns:a16="http://schemas.microsoft.com/office/drawing/2014/main" id="{F4145C48-F91C-B3B5-1F8F-438611C9A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388" y="360168"/>
            <a:ext cx="81909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The terrain corrections used the measured elevations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in the </a:t>
            </a:r>
            <a:r>
              <a:rPr lang="en-US" dirty="0" err="1">
                <a:solidFill>
                  <a:srgbClr val="0039AC"/>
                </a:solidFill>
              </a:rPr>
              <a:t>el_prof.xls</a:t>
            </a:r>
            <a:r>
              <a:rPr lang="en-US" dirty="0">
                <a:solidFill>
                  <a:srgbClr val="0039AC"/>
                </a:solidFill>
              </a:rPr>
              <a:t> spreadsheet provided on the website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(plus the </a:t>
            </a:r>
            <a:r>
              <a:rPr lang="en-US" dirty="0" err="1">
                <a:solidFill>
                  <a:srgbClr val="0039AC"/>
                </a:solidFill>
              </a:rPr>
              <a:t>arcinfo</a:t>
            </a:r>
            <a:r>
              <a:rPr lang="en-US" dirty="0">
                <a:solidFill>
                  <a:srgbClr val="0039AC"/>
                </a:solidFill>
              </a:rPr>
              <a:t> and memory of topography) to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    approximate 2D topo variation </a:t>
            </a: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relative to each site.</a:t>
            </a:r>
            <a:endParaRPr lang="en-US" dirty="0">
              <a:solidFill>
                <a:srgbClr val="0039AC"/>
              </a:solidFill>
              <a:sym typeface="Symbo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EACCD-B6E7-C1C5-B40F-76835CE72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81" y="1959086"/>
            <a:ext cx="88392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253DAF8-C7CC-99E7-C78C-86C483A45AF4}"/>
              </a:ext>
            </a:extLst>
          </p:cNvPr>
          <p:cNvSpPr>
            <a:spLocks/>
          </p:cNvSpPr>
          <p:nvPr/>
        </p:nvSpPr>
        <p:spPr bwMode="auto">
          <a:xfrm>
            <a:off x="2348706" y="2548049"/>
            <a:ext cx="2727325" cy="1706562"/>
          </a:xfrm>
          <a:custGeom>
            <a:avLst/>
            <a:gdLst>
              <a:gd name="T0" fmla="*/ 1718 w 1718"/>
              <a:gd name="T1" fmla="*/ 1075 h 1075"/>
              <a:gd name="T2" fmla="*/ 1600 w 1718"/>
              <a:gd name="T3" fmla="*/ 985 h 1075"/>
              <a:gd name="T4" fmla="*/ 1497 w 1718"/>
              <a:gd name="T5" fmla="*/ 864 h 1075"/>
              <a:gd name="T6" fmla="*/ 1401 w 1718"/>
              <a:gd name="T7" fmla="*/ 806 h 1075"/>
              <a:gd name="T8" fmla="*/ 1139 w 1718"/>
              <a:gd name="T9" fmla="*/ 569 h 1075"/>
              <a:gd name="T10" fmla="*/ 761 w 1718"/>
              <a:gd name="T11" fmla="*/ 499 h 1075"/>
              <a:gd name="T12" fmla="*/ 268 w 1718"/>
              <a:gd name="T13" fmla="*/ 281 h 1075"/>
              <a:gd name="T14" fmla="*/ 166 w 1718"/>
              <a:gd name="T15" fmla="*/ 0 h 1075"/>
              <a:gd name="T16" fmla="*/ 83 w 1718"/>
              <a:gd name="T17" fmla="*/ 25 h 1075"/>
              <a:gd name="T18" fmla="*/ 0 w 1718"/>
              <a:gd name="T19" fmla="*/ 294 h 1075"/>
              <a:gd name="T20" fmla="*/ 0 w 1718"/>
              <a:gd name="T21" fmla="*/ 1069 h 1075"/>
              <a:gd name="T22" fmla="*/ 1718 w 1718"/>
              <a:gd name="T23" fmla="*/ 1075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18" h="1075">
                <a:moveTo>
                  <a:pt x="1718" y="1075"/>
                </a:moveTo>
                <a:lnTo>
                  <a:pt x="1600" y="985"/>
                </a:lnTo>
                <a:lnTo>
                  <a:pt x="1497" y="864"/>
                </a:lnTo>
                <a:lnTo>
                  <a:pt x="1401" y="806"/>
                </a:lnTo>
                <a:lnTo>
                  <a:pt x="1139" y="569"/>
                </a:lnTo>
                <a:lnTo>
                  <a:pt x="761" y="499"/>
                </a:lnTo>
                <a:lnTo>
                  <a:pt x="268" y="281"/>
                </a:lnTo>
                <a:lnTo>
                  <a:pt x="166" y="0"/>
                </a:lnTo>
                <a:lnTo>
                  <a:pt x="83" y="25"/>
                </a:lnTo>
                <a:lnTo>
                  <a:pt x="0" y="294"/>
                </a:lnTo>
                <a:lnTo>
                  <a:pt x="0" y="1069"/>
                </a:lnTo>
                <a:lnTo>
                  <a:pt x="1718" y="1075"/>
                </a:lnTo>
                <a:close/>
              </a:path>
            </a:pathLst>
          </a:custGeom>
          <a:solidFill>
            <a:srgbClr val="5B5BFE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D23F273-44FD-C7BF-47EB-83951EF23A46}"/>
              </a:ext>
            </a:extLst>
          </p:cNvPr>
          <p:cNvSpPr>
            <a:spLocks/>
          </p:cNvSpPr>
          <p:nvPr/>
        </p:nvSpPr>
        <p:spPr bwMode="auto">
          <a:xfrm>
            <a:off x="5090319" y="4245086"/>
            <a:ext cx="5435600" cy="427038"/>
          </a:xfrm>
          <a:custGeom>
            <a:avLst/>
            <a:gdLst>
              <a:gd name="T0" fmla="*/ 0 w 3424"/>
              <a:gd name="T1" fmla="*/ 6 h 269"/>
              <a:gd name="T2" fmla="*/ 147 w 3424"/>
              <a:gd name="T3" fmla="*/ 96 h 269"/>
              <a:gd name="T4" fmla="*/ 333 w 3424"/>
              <a:gd name="T5" fmla="*/ 198 h 269"/>
              <a:gd name="T6" fmla="*/ 646 w 3424"/>
              <a:gd name="T7" fmla="*/ 262 h 269"/>
              <a:gd name="T8" fmla="*/ 3424 w 3424"/>
              <a:gd name="T9" fmla="*/ 269 h 269"/>
              <a:gd name="T10" fmla="*/ 3424 w 3424"/>
              <a:gd name="T11" fmla="*/ 0 h 269"/>
              <a:gd name="T12" fmla="*/ 51 w 3424"/>
              <a:gd name="T13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24" h="269">
                <a:moveTo>
                  <a:pt x="0" y="6"/>
                </a:moveTo>
                <a:lnTo>
                  <a:pt x="147" y="96"/>
                </a:lnTo>
                <a:lnTo>
                  <a:pt x="333" y="198"/>
                </a:lnTo>
                <a:lnTo>
                  <a:pt x="646" y="262"/>
                </a:lnTo>
                <a:lnTo>
                  <a:pt x="3424" y="269"/>
                </a:lnTo>
                <a:lnTo>
                  <a:pt x="3424" y="0"/>
                </a:lnTo>
                <a:lnTo>
                  <a:pt x="51" y="0"/>
                </a:lnTo>
              </a:path>
            </a:pathLst>
          </a:custGeom>
          <a:solidFill>
            <a:srgbClr val="FF03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A09FFE1A-BA82-8643-1045-81EDB1ECD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081" y="3559286"/>
            <a:ext cx="189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+2670 kg/m</a:t>
            </a:r>
            <a:r>
              <a:rPr lang="en-US" baseline="30000">
                <a:solidFill>
                  <a:srgbClr val="0039AC"/>
                </a:solidFill>
              </a:rPr>
              <a:t>3</a:t>
            </a:r>
            <a:endParaRPr lang="en-US">
              <a:solidFill>
                <a:srgbClr val="0039AC"/>
              </a:solidFill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D176BF6-68D7-C60E-EA96-8D8B68428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1481" y="4245086"/>
            <a:ext cx="1890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–2670 kg/m</a:t>
            </a:r>
            <a:r>
              <a:rPr lang="en-US" baseline="30000" dirty="0">
                <a:solidFill>
                  <a:srgbClr val="0039AC"/>
                </a:solidFill>
              </a:rPr>
              <a:t>3</a:t>
            </a:r>
            <a:endParaRPr lang="en-US" dirty="0">
              <a:solidFill>
                <a:srgbClr val="0039AC"/>
              </a:solidFill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81A0B894-8FE5-2B43-88E6-65DADFC44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031" y="5270611"/>
            <a:ext cx="86405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For this calculation needed to do 12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GravMag</a:t>
            </a:r>
            <a:r>
              <a:rPr lang="en-US" dirty="0">
                <a:solidFill>
                  <a:srgbClr val="0039AC"/>
                </a:solidFill>
              </a:rPr>
              <a:t> models– one for</a:t>
            </a:r>
          </a:p>
          <a:p>
            <a:r>
              <a:rPr lang="en-US" dirty="0">
                <a:solidFill>
                  <a:srgbClr val="0039AC"/>
                </a:solidFill>
              </a:rPr>
              <a:t>each site– with polygons representing the mass attraction of</a:t>
            </a:r>
          </a:p>
          <a:p>
            <a:r>
              <a:rPr lang="en-US" dirty="0">
                <a:solidFill>
                  <a:srgbClr val="0039AC"/>
                </a:solidFill>
              </a:rPr>
              <a:t>topography below the site and topography above the site.</a:t>
            </a: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80366601-B0DB-447E-239F-9F9E98C1EC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90319" y="3483086"/>
            <a:ext cx="690562" cy="771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E786CF05-075D-A932-080D-8A216D034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481" y="3063986"/>
            <a:ext cx="409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/>
              <a:t>Location of site for correction</a:t>
            </a:r>
          </a:p>
        </p:txBody>
      </p:sp>
    </p:spTree>
    <p:extLst>
      <p:ext uri="{BB962C8B-B14F-4D97-AF65-F5344CB8AC3E}">
        <p14:creationId xmlns:p14="http://schemas.microsoft.com/office/powerpoint/2010/main" val="17396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F216585B-E8D9-1D4C-9E30-E994055D3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466" y="609600"/>
            <a:ext cx="61766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</a:rPr>
              <a:t>Review of Lab 5: Ground Penetrating Radar</a:t>
            </a:r>
            <a:endParaRPr lang="en-US" dirty="0">
              <a:solidFill>
                <a:srgbClr val="0039AC"/>
              </a:solidFill>
            </a:endParaRPr>
          </a:p>
        </p:txBody>
      </p:sp>
      <p:pic>
        <p:nvPicPr>
          <p:cNvPr id="6" name="Picture 5" descr="Untitled-1">
            <a:extLst>
              <a:ext uri="{FF2B5EF4-FFF2-40B4-BE49-F238E27FC236}">
                <a16:creationId xmlns:a16="http://schemas.microsoft.com/office/drawing/2014/main" id="{EAE92FD8-0957-8347-8091-5E30DC403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 b="26654"/>
          <a:stretch>
            <a:fillRect/>
          </a:stretch>
        </p:blipFill>
        <p:spPr bwMode="auto">
          <a:xfrm>
            <a:off x="5595937" y="1219200"/>
            <a:ext cx="47339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67BFC063-C1B0-E349-9F21-8E35ACBE63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7537" y="3505200"/>
            <a:ext cx="3048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73C2F80E-FF11-5040-B65E-609F957A2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7" y="2819400"/>
            <a:ext cx="3810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91F7BD27-9334-3F46-B09E-5F12D39C3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4537" y="3886200"/>
            <a:ext cx="228600" cy="0"/>
          </a:xfrm>
          <a:prstGeom prst="line">
            <a:avLst/>
          </a:prstGeom>
          <a:noFill/>
          <a:ln w="38100">
            <a:solidFill>
              <a:srgbClr val="0039A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>
              <a:solidFill>
                <a:srgbClr val="0039AC"/>
              </a:solidFill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30E4446-0AFD-044F-956C-39F0EF61D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12" y="3095625"/>
            <a:ext cx="471488" cy="457200"/>
          </a:xfrm>
          <a:prstGeom prst="rect">
            <a:avLst/>
          </a:prstGeom>
          <a:noFill/>
          <a:ln>
            <a:solidFill>
              <a:srgbClr val="0039AC"/>
            </a:solidFill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W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328E5031-3F1C-334F-BC4B-247B8C312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525" y="2400300"/>
            <a:ext cx="404812" cy="457200"/>
          </a:xfrm>
          <a:prstGeom prst="rect">
            <a:avLst/>
          </a:prstGeom>
          <a:noFill/>
          <a:ln>
            <a:solidFill>
              <a:srgbClr val="0039AC"/>
            </a:solidFill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C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114CAA2-8504-9345-AD40-216CC8216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987" y="3429000"/>
            <a:ext cx="387350" cy="457200"/>
          </a:xfrm>
          <a:prstGeom prst="rect">
            <a:avLst/>
          </a:prstGeom>
          <a:noFill/>
          <a:ln>
            <a:solidFill>
              <a:srgbClr val="0039AC"/>
            </a:solidFill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rgbClr val="0039AC"/>
                </a:solidFill>
                <a:cs typeface="ＭＳ Ｐゴシック" charset="0"/>
              </a:rPr>
              <a:t>E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51544DD3-0526-5043-8AD3-167997852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137" y="1219200"/>
            <a:ext cx="383425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Lab 5:</a:t>
            </a:r>
          </a:p>
          <a:p>
            <a:pPr eaLnBrk="0" hangingPunct="0">
              <a:buFont typeface="Arial" charset="0"/>
              <a:buAutoNum type="arabicParenBoth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Correlative features?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     Missing features?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     Why trench there?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(2) Line drawing of 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       features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    Offset beds, diffractions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    Where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add’l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trench?</a:t>
            </a:r>
          </a:p>
          <a:p>
            <a:pPr eaLnBrk="0" hangingPunct="0"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(3) Quasi-calculations</a:t>
            </a:r>
          </a:p>
        </p:txBody>
      </p:sp>
    </p:spTree>
    <p:extLst>
      <p:ext uri="{BB962C8B-B14F-4D97-AF65-F5344CB8AC3E}">
        <p14:creationId xmlns:p14="http://schemas.microsoft.com/office/powerpoint/2010/main" val="451966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1B76E64-F9F5-41C0-5550-310FAFE3E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641350"/>
            <a:ext cx="9069387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Text Box 1028">
            <a:extLst>
              <a:ext uri="{FF2B5EF4-FFF2-40B4-BE49-F238E27FC236}">
                <a16:creationId xmlns:a16="http://schemas.microsoft.com/office/drawing/2014/main" id="{22CE803E-18A9-1625-1EA9-DAC88F522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040" y="136525"/>
            <a:ext cx="3910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1e: Terrain Correction</a:t>
            </a:r>
            <a:endParaRPr lang="en-US" dirty="0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16" name="Text Box 1029">
            <a:extLst>
              <a:ext uri="{FF2B5EF4-FFF2-40B4-BE49-F238E27FC236}">
                <a16:creationId xmlns:a16="http://schemas.microsoft.com/office/drawing/2014/main" id="{288CD0C6-6A19-8297-3259-5570C5BA5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818" y="5899150"/>
            <a:ext cx="85106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terrain correction has ~20% of the variation of the simple</a:t>
            </a:r>
          </a:p>
          <a:p>
            <a:r>
              <a:rPr lang="en-US">
                <a:solidFill>
                  <a:srgbClr val="0039AC"/>
                </a:solidFill>
              </a:rPr>
              <a:t>Bouguer anomaly, so is small but not insignificant.</a:t>
            </a:r>
          </a:p>
        </p:txBody>
      </p:sp>
    </p:spTree>
    <p:extLst>
      <p:ext uri="{BB962C8B-B14F-4D97-AF65-F5344CB8AC3E}">
        <p14:creationId xmlns:p14="http://schemas.microsoft.com/office/powerpoint/2010/main" val="43355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B1CA6B3-1490-4DEC-9966-A59A086BE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823912"/>
            <a:ext cx="9069387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" name="Text Box 1028">
            <a:extLst>
              <a:ext uri="{FF2B5EF4-FFF2-40B4-BE49-F238E27FC236}">
                <a16:creationId xmlns:a16="http://schemas.microsoft.com/office/drawing/2014/main" id="{4F7BEE7E-5B56-89C3-2D1F-76860FE81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511" y="319087"/>
            <a:ext cx="54702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i="1">
                <a:solidFill>
                  <a:srgbClr val="0039AC"/>
                </a:solidFill>
                <a:latin typeface="Arial Black" charset="0"/>
              </a:rPr>
              <a:t>1e: Complete Bouguer Anomaly</a:t>
            </a:r>
            <a:endParaRPr lang="en-US">
              <a:solidFill>
                <a:srgbClr val="0039AC"/>
              </a:solidFill>
              <a:latin typeface="Arial Black" charset="0"/>
            </a:endParaRPr>
          </a:p>
        </p:txBody>
      </p:sp>
      <p:sp>
        <p:nvSpPr>
          <p:cNvPr id="22" name="Text Box 1029">
            <a:extLst>
              <a:ext uri="{FF2B5EF4-FFF2-40B4-BE49-F238E27FC236}">
                <a16:creationId xmlns:a16="http://schemas.microsoft.com/office/drawing/2014/main" id="{EE512AA4-3C5E-25EB-60E0-90AC31496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818" y="6081712"/>
            <a:ext cx="787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The final corrected gravity anomaly, ready for modeling...</a:t>
            </a:r>
          </a:p>
        </p:txBody>
      </p:sp>
    </p:spTree>
    <p:extLst>
      <p:ext uri="{BB962C8B-B14F-4D97-AF65-F5344CB8AC3E}">
        <p14:creationId xmlns:p14="http://schemas.microsoft.com/office/powerpoint/2010/main" val="3096369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>
            <a:extLst>
              <a:ext uri="{FF2B5EF4-FFF2-40B4-BE49-F238E27FC236}">
                <a16:creationId xmlns:a16="http://schemas.microsoft.com/office/drawing/2014/main" id="{626DD862-5214-C869-5CCC-D885DB263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144" y="461963"/>
            <a:ext cx="8699818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(2) Evaluate possible errors.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Recall that there is some uncertainty regarding whether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the dial readings from site 1 are correct! This calls into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question both the measurements at site 1 and the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estimate of drift correction. Plot your data at the following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steps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with and without the drift correction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Free air anomaly, simple Bouguer anomaly, complete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Bouguer anomaly. Are the values at site 1 consistent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with the other measurements? Does the profile of data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seem cleaner with or without the drift correction? Does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this help us determine whether our dial reading edits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were reasonable?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Recall also that the position at site 10 was not measured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but approximated (by interpolating between adjacent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sites. Do you see any evidence this estimate of position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might be off? If so, by about how much?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91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859AA7-C9AC-1C00-C109-E1AEC94CFA9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94" y="4573587"/>
            <a:ext cx="45339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0AC8F-C550-D23E-FE7E-8FB4CCCD46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94" y="2312987"/>
            <a:ext cx="45339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FFDAC7-85CC-E5DC-588E-1E2AAE62A56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94" y="52387"/>
            <a:ext cx="45339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1ED50EC4-6FEA-76DD-62C2-591751902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068" y="96837"/>
            <a:ext cx="4860626" cy="6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 dirty="0">
                <a:solidFill>
                  <a:srgbClr val="0039AC"/>
                </a:solidFill>
              </a:rPr>
              <a:t>The various gravity anomalies with and</a:t>
            </a:r>
          </a:p>
          <a:p>
            <a:r>
              <a:rPr lang="en-US" sz="2000" dirty="0">
                <a:solidFill>
                  <a:srgbClr val="0039AC"/>
                </a:solidFill>
              </a:rPr>
              <a:t>without drift correction (shown left) </a:t>
            </a:r>
          </a:p>
          <a:p>
            <a:r>
              <a:rPr lang="en-US" sz="2000" dirty="0">
                <a:solidFill>
                  <a:srgbClr val="0039AC"/>
                </a:solidFill>
              </a:rPr>
              <a:t>indicate that (1) the difference in site 1</a:t>
            </a:r>
          </a:p>
          <a:p>
            <a:r>
              <a:rPr lang="en-US" sz="2000" dirty="0">
                <a:solidFill>
                  <a:srgbClr val="0039AC"/>
                </a:solidFill>
              </a:rPr>
              <a:t>measurements is negligibly small </a:t>
            </a:r>
          </a:p>
          <a:p>
            <a:r>
              <a:rPr lang="en-US" sz="2000" dirty="0">
                <a:solidFill>
                  <a:srgbClr val="0039AC"/>
                </a:solidFill>
              </a:rPr>
              <a:t>relative to the signal, and (2) the site 1</a:t>
            </a:r>
          </a:p>
          <a:p>
            <a:r>
              <a:rPr lang="en-US" sz="2000" dirty="0">
                <a:solidFill>
                  <a:srgbClr val="0039AC"/>
                </a:solidFill>
              </a:rPr>
              <a:t>anomaly lies near the trend defined by</a:t>
            </a:r>
          </a:p>
          <a:p>
            <a:r>
              <a:rPr lang="en-US" sz="2000" dirty="0">
                <a:solidFill>
                  <a:srgbClr val="0039AC"/>
                </a:solidFill>
              </a:rPr>
              <a:t>neighboring points, suggesting that the</a:t>
            </a:r>
          </a:p>
          <a:p>
            <a:r>
              <a:rPr lang="en-US" sz="2000" dirty="0">
                <a:solidFill>
                  <a:srgbClr val="0039AC"/>
                </a:solidFill>
              </a:rPr>
              <a:t>amended dial readings are reasonable.</a:t>
            </a:r>
          </a:p>
          <a:p>
            <a:r>
              <a:rPr lang="en-US" sz="2000" dirty="0">
                <a:solidFill>
                  <a:srgbClr val="0039AC"/>
                </a:solidFill>
              </a:rPr>
              <a:t>If the drift correction were in error, it</a:t>
            </a:r>
          </a:p>
          <a:p>
            <a:r>
              <a:rPr lang="en-US" sz="2000" dirty="0">
                <a:solidFill>
                  <a:srgbClr val="0039AC"/>
                </a:solidFill>
              </a:rPr>
              <a:t>would be most evident at site 4, which</a:t>
            </a:r>
          </a:p>
          <a:p>
            <a:r>
              <a:rPr lang="en-US" sz="2000" dirty="0">
                <a:solidFill>
                  <a:srgbClr val="0039AC"/>
                </a:solidFill>
              </a:rPr>
              <a:t>is an </a:t>
            </a:r>
            <a:r>
              <a:rPr lang="ja-JP" altLang="en-US" sz="2000">
                <a:solidFill>
                  <a:srgbClr val="0039AC"/>
                </a:solidFill>
                <a:latin typeface="Arial"/>
              </a:rPr>
              <a:t>“</a:t>
            </a:r>
            <a:r>
              <a:rPr lang="en-US" sz="2000" dirty="0">
                <a:solidFill>
                  <a:srgbClr val="0039AC"/>
                </a:solidFill>
              </a:rPr>
              <a:t>outlier</a:t>
            </a:r>
            <a:r>
              <a:rPr lang="ja-JP" altLang="en-US" sz="2000">
                <a:solidFill>
                  <a:srgbClr val="0039AC"/>
                </a:solidFill>
                <a:latin typeface="Arial"/>
              </a:rPr>
              <a:t>”</a:t>
            </a:r>
            <a:r>
              <a:rPr lang="en-US" sz="2000" dirty="0">
                <a:solidFill>
                  <a:srgbClr val="0039AC"/>
                </a:solidFill>
              </a:rPr>
              <a:t> in the drift corrections</a:t>
            </a:r>
          </a:p>
          <a:p>
            <a:r>
              <a:rPr lang="en-US" sz="2000" dirty="0">
                <a:solidFill>
                  <a:srgbClr val="0039AC"/>
                </a:solidFill>
              </a:rPr>
              <a:t>(slide 3). Site 4 anomalies may be very</a:t>
            </a:r>
          </a:p>
          <a:p>
            <a:r>
              <a:rPr lang="en-US" sz="2000" dirty="0">
                <a:solidFill>
                  <a:srgbClr val="0039AC"/>
                </a:solidFill>
              </a:rPr>
              <a:t>slightly more consistent with their</a:t>
            </a:r>
          </a:p>
          <a:p>
            <a:r>
              <a:rPr lang="en-US" sz="2000" dirty="0">
                <a:solidFill>
                  <a:srgbClr val="0039AC"/>
                </a:solidFill>
              </a:rPr>
              <a:t>neighbors in the uncorrected data, but</a:t>
            </a:r>
          </a:p>
          <a:p>
            <a:r>
              <a:rPr lang="en-US" sz="2000" dirty="0">
                <a:solidFill>
                  <a:srgbClr val="0039AC"/>
                </a:solidFill>
              </a:rPr>
              <a:t>not enough so to be concerned about.</a:t>
            </a:r>
          </a:p>
          <a:p>
            <a:endParaRPr lang="en-US" sz="600" dirty="0">
              <a:solidFill>
                <a:srgbClr val="0039AC"/>
              </a:solidFill>
            </a:endParaRPr>
          </a:p>
          <a:p>
            <a:r>
              <a:rPr lang="en-US" sz="2000" dirty="0">
                <a:solidFill>
                  <a:srgbClr val="0039AC"/>
                </a:solidFill>
              </a:rPr>
              <a:t>Site 10 does appear to be in error by </a:t>
            </a:r>
          </a:p>
          <a:p>
            <a:r>
              <a:rPr lang="en-US" sz="2000" dirty="0">
                <a:solidFill>
                  <a:srgbClr val="0039AC"/>
                </a:solidFill>
              </a:rPr>
              <a:t>~ –0.36 </a:t>
            </a:r>
            <a:r>
              <a:rPr lang="en-US" sz="2000" dirty="0" err="1">
                <a:solidFill>
                  <a:srgbClr val="0039AC"/>
                </a:solidFill>
              </a:rPr>
              <a:t>mGal</a:t>
            </a:r>
            <a:r>
              <a:rPr lang="en-US" sz="2000" dirty="0">
                <a:solidFill>
                  <a:srgbClr val="0039AC"/>
                </a:solidFill>
              </a:rPr>
              <a:t> (relative to a line through</a:t>
            </a:r>
          </a:p>
          <a:p>
            <a:r>
              <a:rPr lang="en-US" sz="2000" dirty="0">
                <a:solidFill>
                  <a:srgbClr val="0039AC"/>
                </a:solidFill>
              </a:rPr>
              <a:t>neighboring points); if all due to height</a:t>
            </a:r>
          </a:p>
          <a:p>
            <a:r>
              <a:rPr lang="en-US" sz="2000" dirty="0">
                <a:solidFill>
                  <a:srgbClr val="0039AC"/>
                </a:solidFill>
              </a:rPr>
              <a:t>error this would imply an error of </a:t>
            </a:r>
          </a:p>
          <a:p>
            <a:endParaRPr lang="en-US" sz="400" dirty="0">
              <a:solidFill>
                <a:srgbClr val="0039AC"/>
              </a:solidFill>
            </a:endParaRPr>
          </a:p>
          <a:p>
            <a:r>
              <a:rPr lang="en-US" sz="2000" dirty="0">
                <a:solidFill>
                  <a:srgbClr val="0039AC"/>
                </a:solidFill>
              </a:rPr>
              <a:t>			                       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6019E3-3022-5AA5-5227-DDDDBF2FAB67}"/>
                  </a:ext>
                </a:extLst>
              </p:cNvPr>
              <p:cNvSpPr txBox="1"/>
              <p:nvPr/>
            </p:nvSpPr>
            <p:spPr>
              <a:xfrm>
                <a:off x="6071388" y="5954959"/>
                <a:ext cx="4323428" cy="5672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0.3−0.04193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=5.138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=−1.91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6019E3-3022-5AA5-5227-DDDDBF2FA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388" y="5954959"/>
                <a:ext cx="4323428" cy="567271"/>
              </a:xfrm>
              <a:prstGeom prst="rect">
                <a:avLst/>
              </a:prstGeom>
              <a:blipFill>
                <a:blip r:embed="rId5"/>
                <a:stretch>
                  <a:fillRect l="-880" t="-4348" r="-58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612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B9A95871-0059-D8A3-8605-D5538FCA1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062" y="461963"/>
            <a:ext cx="8477449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(3) Model the Complete Bouguer Gravity Anomaly</a:t>
            </a:r>
          </a:p>
          <a:p>
            <a:pPr>
              <a:buFont typeface="Arial" charset="0"/>
              <a:buNone/>
            </a:pP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     Using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GravMag</a:t>
            </a:r>
            <a:endParaRPr lang="en-US" i="1" dirty="0">
              <a:solidFill>
                <a:schemeClr val="accent1">
                  <a:lumMod val="60000"/>
                  <a:lumOff val="40000"/>
                </a:schemeClr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Recall that we have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three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possible end-member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models to explain why Little Mountain is there: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a. A horst associated with active normal faulting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b. An allochthonous remnant from Laramide thrusting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c.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Paleotopographic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surface that was never buried by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Cache valley normal faulting &amp; sedimentation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Create a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GravMag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prismatic model for each end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member, and vary the density contrasts/prism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endpoints as needed to optimize fit for that model type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Remember that the RMS residual is key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to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charset="0"/>
              </a:rPr>
              <a:t>evaluating the validity of your model!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• Discuss your results. Can any of the end member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models be ruled out based solely on the gravity data?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Why, or why not?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00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LMG_Horst">
            <a:extLst>
              <a:ext uri="{FF2B5EF4-FFF2-40B4-BE49-F238E27FC236}">
                <a16:creationId xmlns:a16="http://schemas.microsoft.com/office/drawing/2014/main" id="{7DB3DF99-0F02-AC9D-E6CC-A19B9B85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27794"/>
            <a:ext cx="6134100" cy="6027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6">
            <a:extLst>
              <a:ext uri="{FF2B5EF4-FFF2-40B4-BE49-F238E27FC236}">
                <a16:creationId xmlns:a16="http://schemas.microsoft.com/office/drawing/2014/main" id="{B0F506B4-C7FD-A48A-612D-25715158A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50" y="3632994"/>
            <a:ext cx="210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>
                <a:latin typeface="Symbol" charset="0"/>
                <a:sym typeface="Symbol" charset="0"/>
              </a:rPr>
              <a:t></a:t>
            </a:r>
            <a:r>
              <a:rPr lang="en-US" sz="2000" i="1">
                <a:latin typeface="Symbol" charset="0"/>
                <a:sym typeface="Symbol" charset="0"/>
              </a:rPr>
              <a:t></a:t>
            </a:r>
            <a:r>
              <a:rPr lang="en-US" sz="2000"/>
              <a:t> = –390 kg m</a:t>
            </a:r>
            <a:r>
              <a:rPr lang="en-US" sz="2000" baseline="30000"/>
              <a:t>-3</a:t>
            </a:r>
            <a:endParaRPr lang="en-US" sz="2000"/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84832451-E4C4-D051-282B-7842C698A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1686719"/>
            <a:ext cx="2517775" cy="422275"/>
          </a:xfrm>
          <a:prstGeom prst="rect">
            <a:avLst/>
          </a:prstGeom>
          <a:solidFill>
            <a:srgbClr val="C8C8C8"/>
          </a:solidFill>
          <a:ln w="25400">
            <a:solidFill>
              <a:srgbClr val="FF0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/>
              <a:t>RMS = 0.4040 mGal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15133A86-68A1-FCC2-D89C-C7A016F0A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8900" y="100807"/>
            <a:ext cx="3011081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AutoNum type="alphaLcPeriod"/>
            </a:pP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 Horst model</a:t>
            </a:r>
            <a:r>
              <a:rPr lang="en-US" dirty="0">
                <a:solidFill>
                  <a:srgbClr val="0039AC"/>
                </a:solidFill>
              </a:rPr>
              <a:t>: A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simple horst model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does a pretty good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job of modeling the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data, reducing RMS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from 1.9542 </a:t>
            </a:r>
            <a:r>
              <a:rPr lang="en-US" dirty="0" err="1">
                <a:solidFill>
                  <a:srgbClr val="0039AC"/>
                </a:solidFill>
              </a:rPr>
              <a:t>mGal</a:t>
            </a:r>
            <a:r>
              <a:rPr lang="en-US" dirty="0">
                <a:solidFill>
                  <a:srgbClr val="0039AC"/>
                </a:solidFill>
              </a:rPr>
              <a:t> to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0.404. The density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contrast is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reasonable for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unconsolidated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sediments and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limestone, and the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best-fit polygon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intersects the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surface near the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break in slope, but</a:t>
            </a:r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0AB00E21-20B5-D2CE-6234-66C5C546D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5934869"/>
            <a:ext cx="90501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the fault dip is low (&lt;35</a:t>
            </a:r>
            <a:r>
              <a:rPr lang="en-US" dirty="0">
                <a:solidFill>
                  <a:srgbClr val="0039AC"/>
                </a:solidFill>
                <a:latin typeface="Helvetica" pitchFamily="2" charset="0"/>
                <a:cs typeface="Times New Roman" panose="02020603050405020304" pitchFamily="18" charset="0"/>
              </a:rPr>
              <a:t>°</a:t>
            </a:r>
            <a:r>
              <a:rPr lang="en-US" dirty="0">
                <a:solidFill>
                  <a:srgbClr val="0039AC"/>
                </a:solidFill>
              </a:rPr>
              <a:t>!). The far-field site and lowest five sites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on Little Mtn are well-fit; sites higher up are poorly matched.</a:t>
            </a:r>
          </a:p>
        </p:txBody>
      </p:sp>
    </p:spTree>
    <p:extLst>
      <p:ext uri="{BB962C8B-B14F-4D97-AF65-F5344CB8AC3E}">
        <p14:creationId xmlns:p14="http://schemas.microsoft.com/office/powerpoint/2010/main" val="4050206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M_AllocG">
            <a:extLst>
              <a:ext uri="{FF2B5EF4-FFF2-40B4-BE49-F238E27FC236}">
                <a16:creationId xmlns:a16="http://schemas.microsoft.com/office/drawing/2014/main" id="{0DB876EE-43C2-85D5-04FD-24DE82240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53975"/>
            <a:ext cx="55118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3B5B0E0A-4271-D481-1122-7622370AF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3425" y="139700"/>
            <a:ext cx="3614644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b. Allochthon model</a:t>
            </a:r>
            <a:r>
              <a:rPr lang="en-US" dirty="0">
                <a:solidFill>
                  <a:srgbClr val="0039AC"/>
                </a:solidFill>
              </a:rPr>
              <a:t>: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I limited thrust fault dip to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35° (plus topo under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sites) and fault contact to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&lt;170 m (slope break is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~100 m). This drastically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limits the data fit, and so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the best I could do was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an RMS of 1.4069 </a:t>
            </a:r>
            <a:r>
              <a:rPr lang="en-US" dirty="0" err="1">
                <a:solidFill>
                  <a:srgbClr val="0039AC"/>
                </a:solidFill>
              </a:rPr>
              <a:t>mGal</a:t>
            </a:r>
            <a:r>
              <a:rPr lang="en-US" dirty="0">
                <a:solidFill>
                  <a:srgbClr val="0039AC"/>
                </a:solidFill>
              </a:rPr>
              <a:t>.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The density contrast is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large, implying footwall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rocks would have to be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unconsolidated despite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their Laramide age.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Realistically there is just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EF0A6164-A378-20AA-3A5A-50A17BFE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4168775"/>
            <a:ext cx="1960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>
                <a:latin typeface="Symbol" charset="0"/>
                <a:sym typeface="Symbol" charset="0"/>
              </a:rPr>
              <a:t></a:t>
            </a:r>
            <a:r>
              <a:rPr lang="en-US" sz="2000" i="1">
                <a:latin typeface="Symbol" charset="0"/>
                <a:sym typeface="Symbol" charset="0"/>
              </a:rPr>
              <a:t></a:t>
            </a:r>
            <a:r>
              <a:rPr lang="en-US" sz="2000"/>
              <a:t> = 460 kg m</a:t>
            </a:r>
            <a:r>
              <a:rPr lang="en-US" sz="2000" baseline="30000"/>
              <a:t>-3</a:t>
            </a:r>
            <a:endParaRPr lang="en-US" sz="2000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92369BF-29E2-0714-3A1F-6110880BE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025" y="2527300"/>
            <a:ext cx="2517775" cy="422275"/>
          </a:xfrm>
          <a:prstGeom prst="rect">
            <a:avLst/>
          </a:prstGeom>
          <a:solidFill>
            <a:srgbClr val="C8C8C8"/>
          </a:solidFill>
          <a:ln w="25400">
            <a:solidFill>
              <a:srgbClr val="FF0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/>
              <a:t>RMS = 1.4069 mGal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B0AF2F48-C0B6-45CD-87C3-A1DAB3468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5616575"/>
            <a:ext cx="89841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no way to adequately fit the far-field point without invoking low</a:t>
            </a:r>
          </a:p>
          <a:p>
            <a:r>
              <a:rPr lang="en-US">
                <a:solidFill>
                  <a:srgbClr val="0039AC"/>
                </a:solidFill>
              </a:rPr>
              <a:t>density (unconsolidated sediment) to significant depth there, so I</a:t>
            </a:r>
          </a:p>
          <a:p>
            <a:r>
              <a:rPr lang="en-US">
                <a:solidFill>
                  <a:srgbClr val="0039AC"/>
                </a:solidFill>
              </a:rPr>
              <a:t>would say this rules out the allochthonous remnant end member.</a:t>
            </a:r>
          </a:p>
        </p:txBody>
      </p:sp>
    </p:spTree>
    <p:extLst>
      <p:ext uri="{BB962C8B-B14F-4D97-AF65-F5344CB8AC3E}">
        <p14:creationId xmlns:p14="http://schemas.microsoft.com/office/powerpoint/2010/main" val="1565121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LM_TopoG">
            <a:extLst>
              <a:ext uri="{FF2B5EF4-FFF2-40B4-BE49-F238E27FC236}">
                <a16:creationId xmlns:a16="http://schemas.microsoft.com/office/drawing/2014/main" id="{79CBCA9E-00CA-A0A1-34B1-1A1B8C9BB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7" y="53975"/>
            <a:ext cx="5462588" cy="563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028">
            <a:extLst>
              <a:ext uri="{FF2B5EF4-FFF2-40B4-BE49-F238E27FC236}">
                <a16:creationId xmlns:a16="http://schemas.microsoft.com/office/drawing/2014/main" id="{825D12BD-FFCA-C882-931E-7E33CF162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237" y="103188"/>
            <a:ext cx="369524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c. </a:t>
            </a:r>
            <a:r>
              <a:rPr lang="en-US" i="1" dirty="0" err="1">
                <a:solidFill>
                  <a:srgbClr val="0039AC"/>
                </a:solidFill>
                <a:latin typeface="Arial Black" charset="0"/>
              </a:rPr>
              <a:t>Palaeotopography</a:t>
            </a:r>
            <a:endParaRPr lang="en-US" i="1" dirty="0">
              <a:solidFill>
                <a:srgbClr val="0039AC"/>
              </a:solidFill>
              <a:latin typeface="Arial Black" charset="0"/>
            </a:endParaRPr>
          </a:p>
          <a:p>
            <a:pPr>
              <a:buFont typeface="Arial" charset="0"/>
              <a:buNone/>
            </a:pPr>
            <a:r>
              <a:rPr lang="en-US" i="1" dirty="0">
                <a:solidFill>
                  <a:srgbClr val="0039AC"/>
                </a:solidFill>
                <a:latin typeface="Arial Black" charset="0"/>
              </a:rPr>
              <a:t>model</a:t>
            </a:r>
            <a:r>
              <a:rPr lang="en-US" dirty="0">
                <a:solidFill>
                  <a:srgbClr val="0039AC"/>
                </a:solidFill>
              </a:rPr>
              <a:t>: Here I limited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slopes to &lt;20°and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contact for the basement/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sediment drape to &lt;170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m, but allowed for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additional points in the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polygon. The best-fit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model had RMS of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0.3743 </a:t>
            </a:r>
            <a:r>
              <a:rPr lang="en-US" dirty="0" err="1">
                <a:solidFill>
                  <a:srgbClr val="0039AC"/>
                </a:solidFill>
              </a:rPr>
              <a:t>mGal</a:t>
            </a:r>
            <a:r>
              <a:rPr lang="en-US" dirty="0">
                <a:solidFill>
                  <a:srgbClr val="0039AC"/>
                </a:solidFill>
              </a:rPr>
              <a:t>. This is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essentially the same as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for the horst model (the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slight improvement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comes from the </a:t>
            </a:r>
            <a:r>
              <a:rPr lang="en-US" dirty="0" err="1">
                <a:solidFill>
                  <a:srgbClr val="0039AC"/>
                </a:solidFill>
              </a:rPr>
              <a:t>pt</a:t>
            </a:r>
            <a:r>
              <a:rPr lang="en-US" dirty="0">
                <a:solidFill>
                  <a:srgbClr val="0039AC"/>
                </a:solidFill>
              </a:rPr>
              <a:t> slope </a:t>
            </a:r>
          </a:p>
          <a:p>
            <a:pPr>
              <a:buFont typeface="Arial" charset="0"/>
              <a:buNone/>
            </a:pPr>
            <a:r>
              <a:rPr lang="en-US" dirty="0">
                <a:solidFill>
                  <a:srgbClr val="0039AC"/>
                </a:solidFill>
              </a:rPr>
              <a:t>break allowed by an extra</a:t>
            </a:r>
          </a:p>
        </p:txBody>
      </p:sp>
      <p:sp>
        <p:nvSpPr>
          <p:cNvPr id="37" name="Text Box 1029">
            <a:extLst>
              <a:ext uri="{FF2B5EF4-FFF2-40B4-BE49-F238E27FC236}">
                <a16:creationId xmlns:a16="http://schemas.microsoft.com/office/drawing/2014/main" id="{1CE218B3-3924-71BB-7D84-2AACAA619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7" y="4168775"/>
            <a:ext cx="210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>
                <a:latin typeface="Symbol" charset="0"/>
                <a:sym typeface="Symbol" charset="0"/>
              </a:rPr>
              <a:t></a:t>
            </a:r>
            <a:r>
              <a:rPr lang="en-US" sz="2000" i="1">
                <a:latin typeface="Symbol" charset="0"/>
                <a:sym typeface="Symbol" charset="0"/>
              </a:rPr>
              <a:t></a:t>
            </a:r>
            <a:r>
              <a:rPr lang="en-US" sz="2000"/>
              <a:t> = –580 kg m</a:t>
            </a:r>
            <a:r>
              <a:rPr lang="en-US" sz="2000" baseline="30000"/>
              <a:t>-3</a:t>
            </a:r>
            <a:endParaRPr lang="en-US" sz="2000"/>
          </a:p>
        </p:txBody>
      </p:sp>
      <p:sp>
        <p:nvSpPr>
          <p:cNvPr id="38" name="Text Box 1030">
            <a:extLst>
              <a:ext uri="{FF2B5EF4-FFF2-40B4-BE49-F238E27FC236}">
                <a16:creationId xmlns:a16="http://schemas.microsoft.com/office/drawing/2014/main" id="{4F771E7B-076C-CE1F-B12D-8DB0E0CB3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7" y="2263775"/>
            <a:ext cx="2517775" cy="422275"/>
          </a:xfrm>
          <a:prstGeom prst="rect">
            <a:avLst/>
          </a:prstGeom>
          <a:solidFill>
            <a:srgbClr val="C8C8C8"/>
          </a:solidFill>
          <a:ln w="25400">
            <a:solidFill>
              <a:srgbClr val="FF0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/>
              <a:t>RMS = 0.3743 mGal</a:t>
            </a:r>
          </a:p>
        </p:txBody>
      </p:sp>
      <p:sp>
        <p:nvSpPr>
          <p:cNvPr id="39" name="Text Box 1031">
            <a:extLst>
              <a:ext uri="{FF2B5EF4-FFF2-40B4-BE49-F238E27FC236}">
                <a16:creationId xmlns:a16="http://schemas.microsoft.com/office/drawing/2014/main" id="{5BC80220-895D-CA41-FEBB-E68D4383F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2" y="5616575"/>
            <a:ext cx="91230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point in the model). Limiting the dip on palaeotopography forces a</a:t>
            </a:r>
          </a:p>
          <a:p>
            <a:r>
              <a:rPr lang="en-US">
                <a:solidFill>
                  <a:srgbClr val="0039AC"/>
                </a:solidFill>
              </a:rPr>
              <a:t>shallower basement contact and larger density contrast; 580 kg</a:t>
            </a:r>
          </a:p>
          <a:p>
            <a:r>
              <a:rPr lang="en-US">
                <a:solidFill>
                  <a:srgbClr val="0039AC"/>
                </a:solidFill>
              </a:rPr>
              <a:t>m</a:t>
            </a:r>
            <a:r>
              <a:rPr lang="en-US" baseline="30000">
                <a:solidFill>
                  <a:srgbClr val="0039AC"/>
                </a:solidFill>
              </a:rPr>
              <a:t>-3</a:t>
            </a:r>
            <a:r>
              <a:rPr lang="en-US">
                <a:solidFill>
                  <a:srgbClr val="0039AC"/>
                </a:solidFill>
              </a:rPr>
              <a:t> strains the edges of credibility but is still possible.</a:t>
            </a:r>
          </a:p>
        </p:txBody>
      </p:sp>
    </p:spTree>
    <p:extLst>
      <p:ext uri="{BB962C8B-B14F-4D97-AF65-F5344CB8AC3E}">
        <p14:creationId xmlns:p14="http://schemas.microsoft.com/office/powerpoint/2010/main" val="299792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0">
            <a:extLst>
              <a:ext uri="{FF2B5EF4-FFF2-40B4-BE49-F238E27FC236}">
                <a16:creationId xmlns:a16="http://schemas.microsoft.com/office/drawing/2014/main" id="{855654FA-5F79-624C-B784-4F83194CB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06" y="628650"/>
            <a:ext cx="73120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8FFD387-6D61-0B4F-A50C-9A5044795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518" y="6338888"/>
            <a:ext cx="6240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>
                <a:solidFill>
                  <a:schemeClr val="accent1">
                    <a:lumMod val="60000"/>
                    <a:lumOff val="40000"/>
                  </a:schemeClr>
                </a:solidFill>
              </a:rPr>
              <a:t>East dipping layers of the Tertiary Salt Lake Formation (T</a:t>
            </a:r>
            <a:r>
              <a:rPr lang="en-US" sz="1800" baseline="-25000">
                <a:solidFill>
                  <a:schemeClr val="accent1">
                    <a:lumMod val="60000"/>
                    <a:lumOff val="40000"/>
                  </a:schemeClr>
                </a:solidFill>
              </a:rPr>
              <a:t>SL</a:t>
            </a:r>
            <a:r>
              <a:rPr lang="en-US" sz="180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549854A1-09D6-0345-BC46-41F61A539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1643" y="152400"/>
            <a:ext cx="3974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Western Fault Strand (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D5149B-E206-CD4B-892A-B4BC666E9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4418" y="1689100"/>
            <a:ext cx="625475" cy="417513"/>
          </a:xfrm>
          <a:prstGeom prst="rect">
            <a:avLst/>
          </a:prstGeom>
          <a:solidFill>
            <a:srgbClr val="E36262">
              <a:alpha val="34000"/>
            </a:srgbClr>
          </a:solidFill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3F0394-FA8C-E54E-91F0-155A11793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4568" y="1381125"/>
            <a:ext cx="665163" cy="436563"/>
          </a:xfrm>
          <a:prstGeom prst="rect">
            <a:avLst/>
          </a:prstGeom>
          <a:solidFill>
            <a:schemeClr val="accent1">
              <a:alpha val="35001"/>
            </a:schemeClr>
          </a:solidFill>
          <a:ln w="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E9677E-35C8-A345-9800-CA209B50DD9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034380" y="3295650"/>
            <a:ext cx="5678488" cy="1212850"/>
            <a:chOff x="267" y="2076"/>
            <a:chExt cx="3577" cy="7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5D59898-B52A-024E-A29E-F7C6E6D20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" y="2076"/>
              <a:ext cx="3552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096521-6B37-9347-8582-91A373CC5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083"/>
              <a:ext cx="3556" cy="7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B2D7893-361F-2F49-A672-8714D2F95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" y="2084"/>
              <a:ext cx="3548" cy="440"/>
            </a:xfrm>
            <a:custGeom>
              <a:avLst/>
              <a:gdLst>
                <a:gd name="T0" fmla="*/ 0 w 3548"/>
                <a:gd name="T1" fmla="*/ 254 h 440"/>
                <a:gd name="T2" fmla="*/ 186 w 3548"/>
                <a:gd name="T3" fmla="*/ 254 h 440"/>
                <a:gd name="T4" fmla="*/ 434 w 3548"/>
                <a:gd name="T5" fmla="*/ 254 h 440"/>
                <a:gd name="T6" fmla="*/ 676 w 3548"/>
                <a:gd name="T7" fmla="*/ 260 h 440"/>
                <a:gd name="T8" fmla="*/ 844 w 3548"/>
                <a:gd name="T9" fmla="*/ 260 h 440"/>
                <a:gd name="T10" fmla="*/ 1123 w 3548"/>
                <a:gd name="T11" fmla="*/ 310 h 440"/>
                <a:gd name="T12" fmla="*/ 1396 w 3548"/>
                <a:gd name="T13" fmla="*/ 366 h 440"/>
                <a:gd name="T14" fmla="*/ 1575 w 3548"/>
                <a:gd name="T15" fmla="*/ 409 h 440"/>
                <a:gd name="T16" fmla="*/ 1978 w 3548"/>
                <a:gd name="T17" fmla="*/ 434 h 440"/>
                <a:gd name="T18" fmla="*/ 2183 w 3548"/>
                <a:gd name="T19" fmla="*/ 440 h 440"/>
                <a:gd name="T20" fmla="*/ 2698 w 3548"/>
                <a:gd name="T21" fmla="*/ 397 h 440"/>
                <a:gd name="T22" fmla="*/ 2989 w 3548"/>
                <a:gd name="T23" fmla="*/ 353 h 440"/>
                <a:gd name="T24" fmla="*/ 3250 w 3548"/>
                <a:gd name="T25" fmla="*/ 316 h 440"/>
                <a:gd name="T26" fmla="*/ 3541 w 3548"/>
                <a:gd name="T27" fmla="*/ 285 h 440"/>
                <a:gd name="T28" fmla="*/ 3548 w 3548"/>
                <a:gd name="T29" fmla="*/ 111 h 440"/>
                <a:gd name="T30" fmla="*/ 2623 w 3548"/>
                <a:gd name="T31" fmla="*/ 117 h 440"/>
                <a:gd name="T32" fmla="*/ 1904 w 3548"/>
                <a:gd name="T33" fmla="*/ 130 h 440"/>
                <a:gd name="T34" fmla="*/ 1327 w 3548"/>
                <a:gd name="T35" fmla="*/ 93 h 440"/>
                <a:gd name="T36" fmla="*/ 800 w 3548"/>
                <a:gd name="T37" fmla="*/ 55 h 440"/>
                <a:gd name="T38" fmla="*/ 546 w 3548"/>
                <a:gd name="T39" fmla="*/ 12 h 440"/>
                <a:gd name="T40" fmla="*/ 6 w 3548"/>
                <a:gd name="T41" fmla="*/ 0 h 440"/>
                <a:gd name="T42" fmla="*/ 0 w 3548"/>
                <a:gd name="T43" fmla="*/ 254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48" h="440">
                  <a:moveTo>
                    <a:pt x="0" y="254"/>
                  </a:moveTo>
                  <a:lnTo>
                    <a:pt x="186" y="254"/>
                  </a:lnTo>
                  <a:lnTo>
                    <a:pt x="434" y="254"/>
                  </a:lnTo>
                  <a:lnTo>
                    <a:pt x="676" y="260"/>
                  </a:lnTo>
                  <a:lnTo>
                    <a:pt x="844" y="260"/>
                  </a:lnTo>
                  <a:lnTo>
                    <a:pt x="1123" y="310"/>
                  </a:lnTo>
                  <a:lnTo>
                    <a:pt x="1396" y="366"/>
                  </a:lnTo>
                  <a:lnTo>
                    <a:pt x="1575" y="409"/>
                  </a:lnTo>
                  <a:lnTo>
                    <a:pt x="1978" y="434"/>
                  </a:lnTo>
                  <a:lnTo>
                    <a:pt x="2183" y="440"/>
                  </a:lnTo>
                  <a:lnTo>
                    <a:pt x="2698" y="397"/>
                  </a:lnTo>
                  <a:lnTo>
                    <a:pt x="2989" y="353"/>
                  </a:lnTo>
                  <a:lnTo>
                    <a:pt x="3250" y="316"/>
                  </a:lnTo>
                  <a:lnTo>
                    <a:pt x="3541" y="285"/>
                  </a:lnTo>
                  <a:lnTo>
                    <a:pt x="3548" y="111"/>
                  </a:lnTo>
                  <a:lnTo>
                    <a:pt x="2623" y="117"/>
                  </a:lnTo>
                  <a:lnTo>
                    <a:pt x="1904" y="130"/>
                  </a:lnTo>
                  <a:lnTo>
                    <a:pt x="1327" y="93"/>
                  </a:lnTo>
                  <a:lnTo>
                    <a:pt x="800" y="55"/>
                  </a:lnTo>
                  <a:lnTo>
                    <a:pt x="546" y="12"/>
                  </a:lnTo>
                  <a:lnTo>
                    <a:pt x="6" y="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DAA403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E1545B9-DAAF-DB45-81C0-00DCC36BB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" y="2338"/>
              <a:ext cx="3566" cy="471"/>
            </a:xfrm>
            <a:custGeom>
              <a:avLst/>
              <a:gdLst>
                <a:gd name="T0" fmla="*/ 18 w 3566"/>
                <a:gd name="T1" fmla="*/ 0 h 471"/>
                <a:gd name="T2" fmla="*/ 304 w 3566"/>
                <a:gd name="T3" fmla="*/ 6 h 471"/>
                <a:gd name="T4" fmla="*/ 676 w 3566"/>
                <a:gd name="T5" fmla="*/ 0 h 471"/>
                <a:gd name="T6" fmla="*/ 843 w 3566"/>
                <a:gd name="T7" fmla="*/ 12 h 471"/>
                <a:gd name="T8" fmla="*/ 1172 w 3566"/>
                <a:gd name="T9" fmla="*/ 62 h 471"/>
                <a:gd name="T10" fmla="*/ 1532 w 3566"/>
                <a:gd name="T11" fmla="*/ 143 h 471"/>
                <a:gd name="T12" fmla="*/ 1959 w 3566"/>
                <a:gd name="T13" fmla="*/ 180 h 471"/>
                <a:gd name="T14" fmla="*/ 2282 w 3566"/>
                <a:gd name="T15" fmla="*/ 174 h 471"/>
                <a:gd name="T16" fmla="*/ 2635 w 3566"/>
                <a:gd name="T17" fmla="*/ 149 h 471"/>
                <a:gd name="T18" fmla="*/ 2958 w 3566"/>
                <a:gd name="T19" fmla="*/ 105 h 471"/>
                <a:gd name="T20" fmla="*/ 3200 w 3566"/>
                <a:gd name="T21" fmla="*/ 62 h 471"/>
                <a:gd name="T22" fmla="*/ 3566 w 3566"/>
                <a:gd name="T23" fmla="*/ 25 h 471"/>
                <a:gd name="T24" fmla="*/ 3560 w 3566"/>
                <a:gd name="T25" fmla="*/ 459 h 471"/>
                <a:gd name="T26" fmla="*/ 2338 w 3566"/>
                <a:gd name="T27" fmla="*/ 471 h 471"/>
                <a:gd name="T28" fmla="*/ 1445 w 3566"/>
                <a:gd name="T29" fmla="*/ 453 h 471"/>
                <a:gd name="T30" fmla="*/ 471 w 3566"/>
                <a:gd name="T31" fmla="*/ 366 h 471"/>
                <a:gd name="T32" fmla="*/ 0 w 3566"/>
                <a:gd name="T33" fmla="*/ 322 h 471"/>
                <a:gd name="T34" fmla="*/ 18 w 3566"/>
                <a:gd name="T35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66" h="471">
                  <a:moveTo>
                    <a:pt x="18" y="0"/>
                  </a:moveTo>
                  <a:lnTo>
                    <a:pt x="304" y="6"/>
                  </a:lnTo>
                  <a:lnTo>
                    <a:pt x="676" y="0"/>
                  </a:lnTo>
                  <a:lnTo>
                    <a:pt x="843" y="12"/>
                  </a:lnTo>
                  <a:lnTo>
                    <a:pt x="1172" y="62"/>
                  </a:lnTo>
                  <a:lnTo>
                    <a:pt x="1532" y="143"/>
                  </a:lnTo>
                  <a:lnTo>
                    <a:pt x="1959" y="180"/>
                  </a:lnTo>
                  <a:lnTo>
                    <a:pt x="2282" y="174"/>
                  </a:lnTo>
                  <a:lnTo>
                    <a:pt x="2635" y="149"/>
                  </a:lnTo>
                  <a:lnTo>
                    <a:pt x="2958" y="105"/>
                  </a:lnTo>
                  <a:lnTo>
                    <a:pt x="3200" y="62"/>
                  </a:lnTo>
                  <a:lnTo>
                    <a:pt x="3566" y="25"/>
                  </a:lnTo>
                  <a:lnTo>
                    <a:pt x="3560" y="459"/>
                  </a:lnTo>
                  <a:lnTo>
                    <a:pt x="2338" y="471"/>
                  </a:lnTo>
                  <a:lnTo>
                    <a:pt x="1445" y="453"/>
                  </a:lnTo>
                  <a:lnTo>
                    <a:pt x="471" y="366"/>
                  </a:lnTo>
                  <a:lnTo>
                    <a:pt x="0" y="32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36262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646C05-FA67-4D40-939F-1BC6DA7918F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017293" y="4735513"/>
            <a:ext cx="5284788" cy="1408112"/>
            <a:chOff x="2146" y="2983"/>
            <a:chExt cx="3329" cy="8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6F149B-F4C1-164F-8170-FE18DCE7E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" y="2987"/>
              <a:ext cx="3312" cy="883"/>
            </a:xfrm>
            <a:prstGeom prst="rect">
              <a:avLst/>
            </a:prstGeom>
            <a:noFill/>
            <a:ln>
              <a:solidFill>
                <a:srgbClr val="0039AC"/>
              </a:solidFill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3385EB-5C09-FF42-8373-FA90D10B2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6" y="2983"/>
              <a:ext cx="3319" cy="875"/>
            </a:xfrm>
            <a:prstGeom prst="rect">
              <a:avLst/>
            </a:prstGeom>
            <a:noFill/>
            <a:ln w="38100">
              <a:solidFill>
                <a:srgbClr val="0039AC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15CE1B9-2F8B-8F4C-B810-D212277D5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6" y="2989"/>
              <a:ext cx="3324" cy="533"/>
            </a:xfrm>
            <a:custGeom>
              <a:avLst/>
              <a:gdLst>
                <a:gd name="T0" fmla="*/ 14 w 3324"/>
                <a:gd name="T1" fmla="*/ 419 h 533"/>
                <a:gd name="T2" fmla="*/ 446 w 3324"/>
                <a:gd name="T3" fmla="*/ 419 h 533"/>
                <a:gd name="T4" fmla="*/ 878 w 3324"/>
                <a:gd name="T5" fmla="*/ 419 h 533"/>
                <a:gd name="T6" fmla="*/ 1104 w 3324"/>
                <a:gd name="T7" fmla="*/ 422 h 533"/>
                <a:gd name="T8" fmla="*/ 1383 w 3324"/>
                <a:gd name="T9" fmla="*/ 453 h 533"/>
                <a:gd name="T10" fmla="*/ 1625 w 3324"/>
                <a:gd name="T11" fmla="*/ 484 h 533"/>
                <a:gd name="T12" fmla="*/ 1873 w 3324"/>
                <a:gd name="T13" fmla="*/ 521 h 533"/>
                <a:gd name="T14" fmla="*/ 2164 w 3324"/>
                <a:gd name="T15" fmla="*/ 533 h 533"/>
                <a:gd name="T16" fmla="*/ 2431 w 3324"/>
                <a:gd name="T17" fmla="*/ 521 h 533"/>
                <a:gd name="T18" fmla="*/ 2636 w 3324"/>
                <a:gd name="T19" fmla="*/ 527 h 533"/>
                <a:gd name="T20" fmla="*/ 2958 w 3324"/>
                <a:gd name="T21" fmla="*/ 509 h 533"/>
                <a:gd name="T22" fmla="*/ 3194 w 3324"/>
                <a:gd name="T23" fmla="*/ 521 h 533"/>
                <a:gd name="T24" fmla="*/ 3318 w 3324"/>
                <a:gd name="T25" fmla="*/ 521 h 533"/>
                <a:gd name="T26" fmla="*/ 3324 w 3324"/>
                <a:gd name="T27" fmla="*/ 242 h 533"/>
                <a:gd name="T28" fmla="*/ 2729 w 3324"/>
                <a:gd name="T29" fmla="*/ 186 h 533"/>
                <a:gd name="T30" fmla="*/ 1575 w 3324"/>
                <a:gd name="T31" fmla="*/ 161 h 533"/>
                <a:gd name="T32" fmla="*/ 862 w 3324"/>
                <a:gd name="T33" fmla="*/ 74 h 533"/>
                <a:gd name="T34" fmla="*/ 372 w 3324"/>
                <a:gd name="T35" fmla="*/ 0 h 533"/>
                <a:gd name="T36" fmla="*/ 0 w 3324"/>
                <a:gd name="T37" fmla="*/ 0 h 533"/>
                <a:gd name="T38" fmla="*/ 14 w 3324"/>
                <a:gd name="T39" fmla="*/ 419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24" h="533">
                  <a:moveTo>
                    <a:pt x="14" y="419"/>
                  </a:moveTo>
                  <a:lnTo>
                    <a:pt x="446" y="419"/>
                  </a:lnTo>
                  <a:lnTo>
                    <a:pt x="878" y="419"/>
                  </a:lnTo>
                  <a:lnTo>
                    <a:pt x="1104" y="422"/>
                  </a:lnTo>
                  <a:lnTo>
                    <a:pt x="1383" y="453"/>
                  </a:lnTo>
                  <a:lnTo>
                    <a:pt x="1625" y="484"/>
                  </a:lnTo>
                  <a:lnTo>
                    <a:pt x="1873" y="521"/>
                  </a:lnTo>
                  <a:lnTo>
                    <a:pt x="2164" y="533"/>
                  </a:lnTo>
                  <a:lnTo>
                    <a:pt x="2431" y="521"/>
                  </a:lnTo>
                  <a:lnTo>
                    <a:pt x="2636" y="527"/>
                  </a:lnTo>
                  <a:lnTo>
                    <a:pt x="2958" y="509"/>
                  </a:lnTo>
                  <a:lnTo>
                    <a:pt x="3194" y="521"/>
                  </a:lnTo>
                  <a:lnTo>
                    <a:pt x="3318" y="521"/>
                  </a:lnTo>
                  <a:lnTo>
                    <a:pt x="3324" y="242"/>
                  </a:lnTo>
                  <a:lnTo>
                    <a:pt x="2729" y="186"/>
                  </a:lnTo>
                  <a:lnTo>
                    <a:pt x="1575" y="161"/>
                  </a:lnTo>
                  <a:lnTo>
                    <a:pt x="862" y="74"/>
                  </a:lnTo>
                  <a:lnTo>
                    <a:pt x="372" y="0"/>
                  </a:lnTo>
                  <a:lnTo>
                    <a:pt x="0" y="0"/>
                  </a:lnTo>
                  <a:lnTo>
                    <a:pt x="14" y="419"/>
                  </a:lnTo>
                  <a:close/>
                </a:path>
              </a:pathLst>
            </a:custGeom>
            <a:solidFill>
              <a:srgbClr val="DAA403">
                <a:alpha val="25000"/>
              </a:srgbClr>
            </a:solidFill>
            <a:ln w="9525">
              <a:solidFill>
                <a:srgbClr val="0039AC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148611A-8E4F-0D43-8934-D37088BAB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8" y="3405"/>
              <a:ext cx="3306" cy="434"/>
            </a:xfrm>
            <a:custGeom>
              <a:avLst/>
              <a:gdLst>
                <a:gd name="T0" fmla="*/ 2 w 3306"/>
                <a:gd name="T1" fmla="*/ 3 h 434"/>
                <a:gd name="T2" fmla="*/ 386 w 3306"/>
                <a:gd name="T3" fmla="*/ 3 h 434"/>
                <a:gd name="T4" fmla="*/ 726 w 3306"/>
                <a:gd name="T5" fmla="*/ 6 h 434"/>
                <a:gd name="T6" fmla="*/ 1079 w 3306"/>
                <a:gd name="T7" fmla="*/ 0 h 434"/>
                <a:gd name="T8" fmla="*/ 1371 w 3306"/>
                <a:gd name="T9" fmla="*/ 37 h 434"/>
                <a:gd name="T10" fmla="*/ 1743 w 3306"/>
                <a:gd name="T11" fmla="*/ 80 h 434"/>
                <a:gd name="T12" fmla="*/ 2003 w 3306"/>
                <a:gd name="T13" fmla="*/ 111 h 434"/>
                <a:gd name="T14" fmla="*/ 2450 w 3306"/>
                <a:gd name="T15" fmla="*/ 105 h 434"/>
                <a:gd name="T16" fmla="*/ 2847 w 3306"/>
                <a:gd name="T17" fmla="*/ 93 h 434"/>
                <a:gd name="T18" fmla="*/ 3045 w 3306"/>
                <a:gd name="T19" fmla="*/ 86 h 434"/>
                <a:gd name="T20" fmla="*/ 3306 w 3306"/>
                <a:gd name="T21" fmla="*/ 99 h 434"/>
                <a:gd name="T22" fmla="*/ 3306 w 3306"/>
                <a:gd name="T23" fmla="*/ 427 h 434"/>
                <a:gd name="T24" fmla="*/ 2754 w 3306"/>
                <a:gd name="T25" fmla="*/ 434 h 434"/>
                <a:gd name="T26" fmla="*/ 1799 w 3306"/>
                <a:gd name="T27" fmla="*/ 378 h 434"/>
                <a:gd name="T28" fmla="*/ 1086 w 3306"/>
                <a:gd name="T29" fmla="*/ 347 h 434"/>
                <a:gd name="T30" fmla="*/ 596 w 3306"/>
                <a:gd name="T31" fmla="*/ 291 h 434"/>
                <a:gd name="T32" fmla="*/ 0 w 3306"/>
                <a:gd name="T33" fmla="*/ 266 h 434"/>
                <a:gd name="T34" fmla="*/ 2 w 3306"/>
                <a:gd name="T35" fmla="*/ 3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06" h="434">
                  <a:moveTo>
                    <a:pt x="2" y="3"/>
                  </a:moveTo>
                  <a:lnTo>
                    <a:pt x="386" y="3"/>
                  </a:lnTo>
                  <a:lnTo>
                    <a:pt x="726" y="6"/>
                  </a:lnTo>
                  <a:lnTo>
                    <a:pt x="1079" y="0"/>
                  </a:lnTo>
                  <a:lnTo>
                    <a:pt x="1371" y="37"/>
                  </a:lnTo>
                  <a:lnTo>
                    <a:pt x="1743" y="80"/>
                  </a:lnTo>
                  <a:lnTo>
                    <a:pt x="2003" y="111"/>
                  </a:lnTo>
                  <a:lnTo>
                    <a:pt x="2450" y="105"/>
                  </a:lnTo>
                  <a:lnTo>
                    <a:pt x="2847" y="93"/>
                  </a:lnTo>
                  <a:lnTo>
                    <a:pt x="3045" y="86"/>
                  </a:lnTo>
                  <a:lnTo>
                    <a:pt x="3306" y="99"/>
                  </a:lnTo>
                  <a:lnTo>
                    <a:pt x="3306" y="427"/>
                  </a:lnTo>
                  <a:lnTo>
                    <a:pt x="2754" y="434"/>
                  </a:lnTo>
                  <a:lnTo>
                    <a:pt x="1799" y="378"/>
                  </a:lnTo>
                  <a:lnTo>
                    <a:pt x="1086" y="347"/>
                  </a:lnTo>
                  <a:lnTo>
                    <a:pt x="596" y="291"/>
                  </a:lnTo>
                  <a:lnTo>
                    <a:pt x="0" y="266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E36262">
                <a:alpha val="20000"/>
              </a:srgbClr>
            </a:solidFill>
            <a:ln w="9525">
              <a:solidFill>
                <a:srgbClr val="0039AC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9" name="Line 7">
            <a:extLst>
              <a:ext uri="{FF2B5EF4-FFF2-40B4-BE49-F238E27FC236}">
                <a16:creationId xmlns:a16="http://schemas.microsoft.com/office/drawing/2014/main" id="{27EDEA51-2AB0-B445-A9BC-6C833B29CF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4631" y="5716588"/>
            <a:ext cx="461962" cy="630237"/>
          </a:xfrm>
          <a:prstGeom prst="line">
            <a:avLst/>
          </a:prstGeom>
          <a:noFill/>
          <a:ln w="50800">
            <a:solidFill>
              <a:srgbClr val="0039A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noFill/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F93FB111-4654-CE49-8D5A-D0249771F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8" y="4876800"/>
            <a:ext cx="2573338" cy="1238250"/>
          </a:xfrm>
          <a:prstGeom prst="rect">
            <a:avLst/>
          </a:prstGeom>
          <a:solidFill>
            <a:srgbClr val="C8C8C8"/>
          </a:solidFill>
          <a:ln w="50800">
            <a:solidFill>
              <a:srgbClr val="0039A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Antennae for </a:t>
            </a:r>
          </a:p>
          <a:p>
            <a:pPr algn="ctr"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Paradise surveys</a:t>
            </a:r>
          </a:p>
          <a:p>
            <a:pPr algn="ctr"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= 100 MHz!</a:t>
            </a: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E0B0DF45-DCD4-7344-9FD4-929103AF7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856" y="1114425"/>
            <a:ext cx="51972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Possible to correlate with </a:t>
            </a:r>
            <a:r>
              <a:rPr lang="en-US" dirty="0" err="1">
                <a:solidFill>
                  <a:srgbClr val="0039AC"/>
                </a:solidFill>
              </a:rPr>
              <a:t>fm</a:t>
            </a:r>
            <a:r>
              <a:rPr lang="en-US" dirty="0">
                <a:solidFill>
                  <a:srgbClr val="0039AC"/>
                </a:solidFill>
              </a:rPr>
              <a:t> contact,</a:t>
            </a:r>
          </a:p>
          <a:p>
            <a:r>
              <a:rPr lang="en-US" dirty="0">
                <a:solidFill>
                  <a:srgbClr val="0039AC"/>
                </a:solidFill>
              </a:rPr>
              <a:t>maybe? diffraction sources…</a:t>
            </a:r>
          </a:p>
        </p:txBody>
      </p:sp>
    </p:spTree>
    <p:extLst>
      <p:ext uri="{BB962C8B-B14F-4D97-AF65-F5344CB8AC3E}">
        <p14:creationId xmlns:p14="http://schemas.microsoft.com/office/powerpoint/2010/main" val="91738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1">
            <a:extLst>
              <a:ext uri="{FF2B5EF4-FFF2-40B4-BE49-F238E27FC236}">
                <a16:creationId xmlns:a16="http://schemas.microsoft.com/office/drawing/2014/main" id="{A81CA8EF-F59B-F34B-AE49-1901FB47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2" y="1106488"/>
            <a:ext cx="86868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0C8FD2CD-9D50-F540-8235-B6F686D99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275" y="676275"/>
            <a:ext cx="3760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Central Fault Strand (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450A7-AF2D-FF40-B5BA-670DE61A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1730375"/>
            <a:ext cx="4494212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B468E8-E20E-DF4D-B940-D80DE5729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7" y="4678363"/>
            <a:ext cx="635000" cy="735012"/>
          </a:xfrm>
          <a:prstGeom prst="rect">
            <a:avLst/>
          </a:prstGeom>
          <a:solidFill>
            <a:srgbClr val="E36262">
              <a:alpha val="38000"/>
            </a:srgbClr>
          </a:solidFill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F66D0C-7779-844E-A652-8EA4E27E9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709738"/>
            <a:ext cx="4505325" cy="19256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0E0A8CA7-9BA6-9846-B944-087420D95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2" y="6210300"/>
            <a:ext cx="879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Note relatively poor data quality (ringing, poor trace correlation)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A1C32DCE-7B7E-A949-8D91-48ACB3D61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137" y="3571875"/>
            <a:ext cx="28392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Don</a:t>
            </a:r>
            <a:r>
              <a:rPr lang="en-US" dirty="0">
                <a:solidFill>
                  <a:srgbClr val="0039AC"/>
                </a:solidFill>
                <a:latin typeface="Arial"/>
              </a:rPr>
              <a:t>’</a:t>
            </a:r>
            <a:r>
              <a:rPr lang="en-US" dirty="0">
                <a:solidFill>
                  <a:srgbClr val="0039AC"/>
                </a:solidFill>
              </a:rPr>
              <a:t>t see source of</a:t>
            </a:r>
          </a:p>
          <a:p>
            <a:r>
              <a:rPr lang="en-US" dirty="0">
                <a:solidFill>
                  <a:srgbClr val="0039AC"/>
                </a:solidFill>
              </a:rPr>
              <a:t>diffraction here…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1EA7A22-E004-7D44-93EA-79EFC8594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7" y="190500"/>
            <a:ext cx="93504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Trenches appear to be chosen from combination of geomorphology</a:t>
            </a:r>
          </a:p>
          <a:p>
            <a:r>
              <a:rPr lang="en-US" dirty="0">
                <a:solidFill>
                  <a:srgbClr val="0039AC"/>
                </a:solidFill>
              </a:rPr>
              <a:t>&amp; diffractions</a:t>
            </a:r>
          </a:p>
        </p:txBody>
      </p:sp>
    </p:spTree>
    <p:extLst>
      <p:ext uri="{BB962C8B-B14F-4D97-AF65-F5344CB8AC3E}">
        <p14:creationId xmlns:p14="http://schemas.microsoft.com/office/powerpoint/2010/main" val="371297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DFCDE4F8-35C0-474A-B7CD-B805DB3A6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5" y="413544"/>
            <a:ext cx="38106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Eastern Fault Strand (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3" name="Picture 2" descr="line3">
            <a:extLst>
              <a:ext uri="{FF2B5EF4-FFF2-40B4-BE49-F238E27FC236}">
                <a16:creationId xmlns:a16="http://schemas.microsoft.com/office/drawing/2014/main" id="{212BA0DB-C41D-E045-B264-48BFBBA16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46944"/>
            <a:ext cx="8610600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B91D2B-09BC-8841-8D14-205D646A7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3918744"/>
            <a:ext cx="331788" cy="77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0612197-20CA-7947-9713-6A4F19165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3648869"/>
            <a:ext cx="59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600">
                <a:cs typeface="ＭＳ Ｐゴシック" charset="0"/>
              </a:rPr>
              <a:t>road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CED519B8-C303-AA49-8505-855949221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575" y="5987256"/>
            <a:ext cx="4378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(No trench dug on this section)</a:t>
            </a:r>
          </a:p>
        </p:txBody>
      </p:sp>
    </p:spTree>
    <p:extLst>
      <p:ext uri="{BB962C8B-B14F-4D97-AF65-F5344CB8AC3E}">
        <p14:creationId xmlns:p14="http://schemas.microsoft.com/office/powerpoint/2010/main" val="128168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FC582DE-53A5-6940-82F4-D7C4BA6D8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196975"/>
            <a:ext cx="4443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(3)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a.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Estimate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true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ＭＳ Ｐゴシック" charset="0"/>
              </a:rPr>
              <a:t>/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solidFill>
                  <a:schemeClr val="bg1">
                    <a:lumMod val="65000"/>
                  </a:schemeClr>
                </a:solidFill>
                <a:latin typeface="Times New Roman" charset="0"/>
                <a:cs typeface="ＭＳ Ｐゴシック" charset="0"/>
              </a:rPr>
              <a:t>assumed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given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6CE4A-2BEA-EC4E-890A-0BADE1405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025525"/>
            <a:ext cx="1219200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533D2F-9A37-FB47-8513-56F642D2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11375"/>
            <a:ext cx="8128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C377A78B-E45C-104B-805D-E8A8B0D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2306638"/>
            <a:ext cx="412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,</a:t>
            </a:r>
            <a:r>
              <a:rPr lang="en-US" dirty="0">
                <a:solidFill>
                  <a:srgbClr val="5B5BFF"/>
                </a:solidFill>
                <a:cs typeface="ＭＳ Ｐゴシック" charset="0"/>
              </a:rPr>
              <a:t> </a:t>
            </a:r>
            <a:r>
              <a:rPr lang="en-US" i="1" dirty="0">
                <a:latin typeface="Times New Roman" charset="0"/>
                <a:cs typeface="ＭＳ Ｐゴシック" charset="0"/>
              </a:rPr>
              <a:t>c</a:t>
            </a:r>
            <a:r>
              <a:rPr lang="en-US" dirty="0">
                <a:solidFill>
                  <a:srgbClr val="5B5BFF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&amp; </a:t>
            </a:r>
            <a:r>
              <a:rPr lang="en-US" i="1" dirty="0">
                <a:latin typeface="Times New Roman" charset="0"/>
                <a:cs typeface="ＭＳ Ｐゴシック" charset="0"/>
              </a:rPr>
              <a:t>t</a:t>
            </a:r>
            <a:r>
              <a:rPr lang="en-US" dirty="0">
                <a:solidFill>
                  <a:srgbClr val="5B5BFF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are constants, </a:t>
            </a:r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</a:t>
            </a:r>
            <a:r>
              <a:rPr lang="en-US" dirty="0">
                <a:cs typeface="ＭＳ Ｐゴシック" charset="0"/>
              </a:rPr>
              <a:t> = 1</a:t>
            </a:r>
            <a:r>
              <a:rPr lang="en-US" dirty="0">
                <a:solidFill>
                  <a:srgbClr val="5B5BFF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7E2B1-6E6D-3047-84C7-EA6AD248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101975"/>
            <a:ext cx="4343400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1964F-4B71-7E4F-ADC1-0147916F1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25975"/>
            <a:ext cx="47244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75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56C5375-3835-1545-BAFA-4CB761C8F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511969"/>
            <a:ext cx="44476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i="1" dirty="0">
                <a:solidFill>
                  <a:srgbClr val="0039AC"/>
                </a:solidFill>
                <a:latin typeface="Arial Black" charset="0"/>
                <a:cs typeface="ＭＳ Ｐゴシック" charset="0"/>
              </a:rPr>
              <a:t>Soil and Rock Properties: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A4B5971-B466-464D-9A74-3F2DB58F8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148556"/>
            <a:ext cx="63914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Dielectric Constant</a:t>
            </a:r>
          </a:p>
          <a:p>
            <a:pPr eaLnBrk="0" hangingPunct="0"/>
            <a:r>
              <a:rPr lang="en-US" i="1" dirty="0">
                <a:latin typeface="Symbol" charset="0"/>
                <a:cs typeface="ＭＳ Ｐゴシック" charset="0"/>
                <a:sym typeface="Symbol" charset="0"/>
              </a:rPr>
              <a:t></a:t>
            </a:r>
            <a:r>
              <a:rPr lang="en-US" i="1" baseline="-25000" dirty="0">
                <a:latin typeface="Times New Roman" charset="0"/>
                <a:cs typeface="ＭＳ Ｐゴシック" charset="0"/>
              </a:rPr>
              <a:t>r</a:t>
            </a:r>
            <a:r>
              <a:rPr lang="en-US" dirty="0">
                <a:solidFill>
                  <a:srgbClr val="0039AC"/>
                </a:solidFill>
                <a:cs typeface="ＭＳ Ｐゴシック" charset="0"/>
              </a:rPr>
              <a:t>:  (dry)                                                 (moist)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744438-0357-BB4E-8735-55D1FBAA5606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2062964"/>
            <a:ext cx="8382001" cy="2722568"/>
            <a:chOff x="144" y="2269"/>
            <a:chExt cx="5280" cy="17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5BDFEA-C9C7-6F4B-B0CE-A2AD36016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294"/>
              <a:ext cx="1440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>
                <a:solidFill>
                  <a:srgbClr val="0039AC"/>
                </a:solidFill>
              </a:endParaRPr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1F8CD10E-971A-2741-88D2-D758989EC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3" y="2270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4</a:t>
              </a: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F0F7B553-BCA0-8F48-B882-6D8131A48D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6" y="2270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30</a:t>
              </a: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F57F75B6-7C94-A04B-A0F8-54A5CBF22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" y="2269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 dirty="0">
                  <a:solidFill>
                    <a:srgbClr val="0039AC"/>
                  </a:solidFill>
                  <a:cs typeface="ＭＳ Ｐゴシック" charset="0"/>
                </a:rPr>
                <a:t>soil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2467C8-5242-EB43-B8DE-F9F3D13D3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650"/>
              <a:ext cx="2928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>
                <a:solidFill>
                  <a:srgbClr val="0039AC"/>
                </a:solidFill>
              </a:endParaRP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15195EAA-456A-864F-A821-AA7155261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9" y="262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3</a:t>
              </a:r>
            </a:p>
          </p:txBody>
        </p:sp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DDD4A919-D475-A949-8EDE-A1B66E72B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6" y="2626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50</a:t>
              </a:r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238A5E09-92AD-E049-B7DC-7CA702BA11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" y="2626"/>
              <a:ext cx="53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sand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280871-9CC3-C44C-8C99-7B3282199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006"/>
              <a:ext cx="432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>
                <a:solidFill>
                  <a:srgbClr val="0039AC"/>
                </a:solidFill>
              </a:endParaRP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C2EEC7C9-620D-7941-AAFF-3237999F9A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2983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5</a:t>
              </a:r>
            </a:p>
          </p:txBody>
        </p:sp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8C1BC005-0ECD-0846-A876-5363CA11F7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4" y="2983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12</a:t>
              </a: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AB489EF9-802E-FE4D-B6D3-E534ACB98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2982"/>
              <a:ext cx="10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sandstone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79292F-E8F4-134D-9BBA-1D2A91590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1" y="3363"/>
              <a:ext cx="2075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>
                <a:solidFill>
                  <a:srgbClr val="0039AC"/>
                </a:solidFill>
              </a:endParaRP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54581BEB-F8DE-1243-BB82-A8D88ED074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3339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7</a:t>
              </a: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30E5ABD4-D490-1949-8A34-B410B4248E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4" y="3339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40</a:t>
              </a:r>
            </a:p>
          </p:txBody>
        </p:sp>
        <p:sp>
          <p:nvSpPr>
            <p:cNvPr id="21" name="Text Box 21">
              <a:extLst>
                <a:ext uri="{FF2B5EF4-FFF2-40B4-BE49-F238E27FC236}">
                  <a16:creationId xmlns:a16="http://schemas.microsoft.com/office/drawing/2014/main" id="{8189C61F-770B-D545-B2FD-CB37AC4D2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" y="3339"/>
              <a:ext cx="4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clay</a:t>
              </a:r>
            </a:p>
          </p:txBody>
        </p: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E9614052-3383-E24A-A53C-7488117AC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3696"/>
              <a:ext cx="5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water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BEEB5F-6901-D24F-A7C8-8E5F7246D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3720"/>
              <a:ext cx="240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endParaRPr lang="en-US">
                <a:solidFill>
                  <a:srgbClr val="0039AC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9FF31296-84CC-4C45-B2A0-B3AA077A9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0" y="3696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eaLnBrk="0" hangingPunct="0"/>
              <a:r>
                <a:rPr lang="en-US">
                  <a:solidFill>
                    <a:srgbClr val="0039AC"/>
                  </a:solidFill>
                  <a:cs typeface="ＭＳ Ｐゴシック" charset="0"/>
                </a:rPr>
                <a:t>80</a:t>
              </a:r>
            </a:p>
          </p:txBody>
        </p:sp>
      </p:grpSp>
      <p:sp>
        <p:nvSpPr>
          <p:cNvPr id="5" name="Text Box 26">
            <a:extLst>
              <a:ext uri="{FF2B5EF4-FFF2-40B4-BE49-F238E27FC236}">
                <a16:creationId xmlns:a16="http://schemas.microsoft.com/office/drawing/2014/main" id="{D486F4FB-2B1A-BF43-99D7-D5F9097D8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5158581"/>
            <a:ext cx="80554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0039AC"/>
                </a:solidFill>
              </a:rPr>
              <a:t>So, it appears that the assumed velocity was for materials</a:t>
            </a:r>
          </a:p>
          <a:p>
            <a:r>
              <a:rPr lang="en-US">
                <a:solidFill>
                  <a:srgbClr val="0039AC"/>
                </a:solidFill>
              </a:rPr>
              <a:t>    that are drier and/or less clay-rich than what we really</a:t>
            </a:r>
          </a:p>
          <a:p>
            <a:r>
              <a:rPr lang="en-US">
                <a:solidFill>
                  <a:srgbClr val="0039AC"/>
                </a:solidFill>
              </a:rPr>
              <a:t>    had…</a:t>
            </a:r>
          </a:p>
        </p:txBody>
      </p:sp>
    </p:spTree>
    <p:extLst>
      <p:ext uri="{BB962C8B-B14F-4D97-AF65-F5344CB8AC3E}">
        <p14:creationId xmlns:p14="http://schemas.microsoft.com/office/powerpoint/2010/main" val="3054929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63A7D-5976-FD42-B09B-B69CABA24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018" y="1262856"/>
            <a:ext cx="7773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(3)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b.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ＭＳ Ｐゴシック" charset="0"/>
              </a:rPr>
              <a:t> Estimate       given measurements of a diffraction.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C6F5E-DD30-0846-841C-771F0D88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543" y="1099344"/>
            <a:ext cx="354013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C6552DFA-27B9-7B4B-A912-426F9E471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343" y="1920081"/>
            <a:ext cx="860767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The diffraction travel-time equation will be given simply by</a:t>
            </a:r>
          </a:p>
          <a:p>
            <a:r>
              <a:rPr lang="en-US" dirty="0">
                <a:solidFill>
                  <a:srgbClr val="0039AC"/>
                </a:solidFill>
              </a:rPr>
              <a:t>                       where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is the depth of the diffractor and </a:t>
            </a:r>
          </a:p>
          <a:p>
            <a:r>
              <a:rPr lang="en-US" dirty="0">
                <a:solidFill>
                  <a:schemeClr val="accent2"/>
                </a:solidFill>
              </a:rPr>
              <a:t>                       </a:t>
            </a:r>
            <a:r>
              <a:rPr lang="en-US" i="1" dirty="0">
                <a:latin typeface="Times New Roman" charset="0"/>
              </a:rPr>
              <a:t>V</a:t>
            </a:r>
            <a:r>
              <a:rPr lang="en-US" i="1" baseline="-25000" dirty="0">
                <a:latin typeface="Times New Roman" charset="0"/>
              </a:rPr>
              <a:t>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is the true velocity in the medium above.</a:t>
            </a:r>
          </a:p>
          <a:p>
            <a:r>
              <a:rPr lang="en-US" dirty="0">
                <a:solidFill>
                  <a:srgbClr val="0039AC"/>
                </a:solidFill>
              </a:rPr>
              <a:t>We can not observe </a:t>
            </a:r>
            <a:r>
              <a:rPr lang="en-US" i="1" dirty="0">
                <a:latin typeface="Times New Roman" charset="0"/>
              </a:rPr>
              <a:t>t </a:t>
            </a:r>
            <a:r>
              <a:rPr lang="en-US" dirty="0">
                <a:solidFill>
                  <a:srgbClr val="0039AC"/>
                </a:solidFill>
              </a:rPr>
              <a:t>or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dirty="0">
                <a:solidFill>
                  <a:srgbClr val="0039AC"/>
                </a:solidFill>
              </a:rPr>
              <a:t>, because they have been converted</a:t>
            </a:r>
          </a:p>
          <a:p>
            <a:r>
              <a:rPr lang="en-US" dirty="0">
                <a:solidFill>
                  <a:srgbClr val="0039AC"/>
                </a:solidFill>
              </a:rPr>
              <a:t>    to apparent depth </a:t>
            </a:r>
            <a:r>
              <a:rPr lang="en-US" i="1" dirty="0">
                <a:latin typeface="Times New Roman" charset="0"/>
              </a:rPr>
              <a:t>z</a:t>
            </a:r>
            <a:r>
              <a:rPr lang="en-US" i="1" baseline="-25000" dirty="0">
                <a:latin typeface="Times New Roman" charset="0"/>
              </a:rPr>
              <a:t>a</a:t>
            </a:r>
            <a:r>
              <a:rPr lang="en-US" dirty="0">
                <a:solidFill>
                  <a:srgbClr val="0039AC"/>
                </a:solidFill>
              </a:rPr>
              <a:t>, but substituting: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F69A36-429E-A44F-8362-ACDA1EFD1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06" y="2383631"/>
            <a:ext cx="13319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094A6-1946-9248-AB05-EF29B874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18" y="3853656"/>
            <a:ext cx="215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796F3-6780-224B-80F3-8521EEA00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18" y="3840956"/>
            <a:ext cx="26416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8DF677-5BCF-864B-AEB2-7EF6AE22C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18" y="4895056"/>
            <a:ext cx="20320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162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0">
            <a:extLst>
              <a:ext uri="{FF2B5EF4-FFF2-40B4-BE49-F238E27FC236}">
                <a16:creationId xmlns:a16="http://schemas.microsoft.com/office/drawing/2014/main" id="{2ED19F77-DDB0-534A-BEA4-6AF4B061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653256"/>
            <a:ext cx="73120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EB330417-32DE-9542-9B1A-098D6220E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77006"/>
            <a:ext cx="3974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Western Fault Strand (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“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</a:t>
            </a:r>
            <a:r>
              <a:rPr lang="ja-JP" alt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FA97ED-69E3-FB4F-8146-C02EAEC35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775" y="1713706"/>
            <a:ext cx="625475" cy="417513"/>
          </a:xfrm>
          <a:prstGeom prst="rect">
            <a:avLst/>
          </a:prstGeom>
          <a:solidFill>
            <a:srgbClr val="E36262">
              <a:alpha val="34000"/>
            </a:srgbClr>
          </a:solidFill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3ACEA6-0485-4846-8A69-291D7CB3CAB2}"/>
              </a:ext>
            </a:extLst>
          </p:cNvPr>
          <p:cNvGrpSpPr>
            <a:grpSpLocks/>
          </p:cNvGrpSpPr>
          <p:nvPr/>
        </p:nvGrpSpPr>
        <p:grpSpPr bwMode="auto">
          <a:xfrm>
            <a:off x="7550150" y="1885156"/>
            <a:ext cx="1355725" cy="1228725"/>
            <a:chOff x="1000" y="670"/>
            <a:chExt cx="854" cy="77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6776B6F-B7BD-994C-A293-5BBB8D5101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" y="670"/>
              <a:ext cx="48" cy="774"/>
              <a:chOff x="966" y="1102"/>
              <a:chExt cx="48" cy="774"/>
            </a:xfrm>
          </p:grpSpPr>
          <p:sp>
            <p:nvSpPr>
              <p:cNvPr id="23" name="Line 21">
                <a:extLst>
                  <a:ext uri="{FF2B5EF4-FFF2-40B4-BE49-F238E27FC236}">
                    <a16:creationId xmlns:a16="http://schemas.microsoft.com/office/drawing/2014/main" id="{9B4F4EEC-2701-944C-BB29-7DECDD317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102"/>
                <a:ext cx="0" cy="774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Line 22">
                <a:extLst>
                  <a:ext uri="{FF2B5EF4-FFF2-40B4-BE49-F238E27FC236}">
                    <a16:creationId xmlns:a16="http://schemas.microsoft.com/office/drawing/2014/main" id="{942592F8-D696-3A4E-9171-C6BD6B695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102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F38D9008-E93D-E746-8C92-BCCADE0A4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179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Line 24">
                <a:extLst>
                  <a:ext uri="{FF2B5EF4-FFF2-40B4-BE49-F238E27FC236}">
                    <a16:creationId xmlns:a16="http://schemas.microsoft.com/office/drawing/2014/main" id="{74EF645F-B8D5-1646-BEFE-20BB9E7AC0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25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Line 25">
                <a:extLst>
                  <a:ext uri="{FF2B5EF4-FFF2-40B4-BE49-F238E27FC236}">
                    <a16:creationId xmlns:a16="http://schemas.microsoft.com/office/drawing/2014/main" id="{E5BF5323-1AD4-CA4D-893A-38BFEC16E0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333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Line 26">
                <a:extLst>
                  <a:ext uri="{FF2B5EF4-FFF2-40B4-BE49-F238E27FC236}">
                    <a16:creationId xmlns:a16="http://schemas.microsoft.com/office/drawing/2014/main" id="{87D248C4-D2BE-E74A-AB2D-34956469F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410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Line 27">
                <a:extLst>
                  <a:ext uri="{FF2B5EF4-FFF2-40B4-BE49-F238E27FC236}">
                    <a16:creationId xmlns:a16="http://schemas.microsoft.com/office/drawing/2014/main" id="{6941CA1A-C27E-A14D-8F77-51DC5701E6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Line 28">
                <a:extLst>
                  <a:ext uri="{FF2B5EF4-FFF2-40B4-BE49-F238E27FC236}">
                    <a16:creationId xmlns:a16="http://schemas.microsoft.com/office/drawing/2014/main" id="{E89DF006-2BB7-6845-B21C-1E9FCD94A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565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Line 29">
                <a:extLst>
                  <a:ext uri="{FF2B5EF4-FFF2-40B4-BE49-F238E27FC236}">
                    <a16:creationId xmlns:a16="http://schemas.microsoft.com/office/drawing/2014/main" id="{484C237A-D925-2441-9933-5701A5D274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719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Line 30">
                <a:extLst>
                  <a:ext uri="{FF2B5EF4-FFF2-40B4-BE49-F238E27FC236}">
                    <a16:creationId xmlns:a16="http://schemas.microsoft.com/office/drawing/2014/main" id="{29110B04-7CF8-4F41-9CC6-1A64D52E0F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87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Line 31">
                <a:extLst>
                  <a:ext uri="{FF2B5EF4-FFF2-40B4-BE49-F238E27FC236}">
                    <a16:creationId xmlns:a16="http://schemas.microsoft.com/office/drawing/2014/main" id="{BDAB722C-4204-8047-B7E6-FC42C4EB4D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642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Line 32">
                <a:extLst>
                  <a:ext uri="{FF2B5EF4-FFF2-40B4-BE49-F238E27FC236}">
                    <a16:creationId xmlns:a16="http://schemas.microsoft.com/office/drawing/2014/main" id="{CE490432-D4C8-B842-9B7B-D1F5B0FD4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6" y="17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2416B8-E476-CE4B-90A1-D201AC99A8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" y="670"/>
              <a:ext cx="854" cy="42"/>
              <a:chOff x="1000" y="670"/>
              <a:chExt cx="854" cy="42"/>
            </a:xfrm>
          </p:grpSpPr>
          <p:sp>
            <p:nvSpPr>
              <p:cNvPr id="11" name="Line 34">
                <a:extLst>
                  <a:ext uri="{FF2B5EF4-FFF2-40B4-BE49-F238E27FC236}">
                    <a16:creationId xmlns:a16="http://schemas.microsoft.com/office/drawing/2014/main" id="{BDFC3422-71C9-124C-8345-BEDD4D9C0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0" y="670"/>
                <a:ext cx="854" cy="0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Line 35">
                <a:extLst>
                  <a:ext uri="{FF2B5EF4-FFF2-40B4-BE49-F238E27FC236}">
                    <a16:creationId xmlns:a16="http://schemas.microsoft.com/office/drawing/2014/main" id="{418A5535-27A2-FB4B-A198-DAEDC9181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0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Line 36">
                <a:extLst>
                  <a:ext uri="{FF2B5EF4-FFF2-40B4-BE49-F238E27FC236}">
                    <a16:creationId xmlns:a16="http://schemas.microsoft.com/office/drawing/2014/main" id="{5048AF2F-635D-BE46-A35C-4CA93C45A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7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" name="Line 37">
                <a:extLst>
                  <a:ext uri="{FF2B5EF4-FFF2-40B4-BE49-F238E27FC236}">
                    <a16:creationId xmlns:a16="http://schemas.microsoft.com/office/drawing/2014/main" id="{6970E5D4-BE4B-AC45-B648-2775395E1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Line 38">
                <a:extLst>
                  <a:ext uri="{FF2B5EF4-FFF2-40B4-BE49-F238E27FC236}">
                    <a16:creationId xmlns:a16="http://schemas.microsoft.com/office/drawing/2014/main" id="{C049F059-7192-714F-A6B0-0323A8E07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5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Line 39">
                <a:extLst>
                  <a:ext uri="{FF2B5EF4-FFF2-40B4-BE49-F238E27FC236}">
                    <a16:creationId xmlns:a16="http://schemas.microsoft.com/office/drawing/2014/main" id="{8FDBEBDE-99CA-2240-BEF4-7B361BB1F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8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Line 40">
                <a:extLst>
                  <a:ext uri="{FF2B5EF4-FFF2-40B4-BE49-F238E27FC236}">
                    <a16:creationId xmlns:a16="http://schemas.microsoft.com/office/drawing/2014/main" id="{1850E4BD-2C6C-064F-A8B5-B01224A29C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0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Line 41">
                <a:extLst>
                  <a:ext uri="{FF2B5EF4-FFF2-40B4-BE49-F238E27FC236}">
                    <a16:creationId xmlns:a16="http://schemas.microsoft.com/office/drawing/2014/main" id="{6D0EFE62-4494-7F4D-A273-E9EEC43D3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3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Line 42">
                <a:extLst>
                  <a:ext uri="{FF2B5EF4-FFF2-40B4-BE49-F238E27FC236}">
                    <a16:creationId xmlns:a16="http://schemas.microsoft.com/office/drawing/2014/main" id="{72F269BD-B1A1-2947-B2B0-096F8AAB7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6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Line 43">
                <a:extLst>
                  <a:ext uri="{FF2B5EF4-FFF2-40B4-BE49-F238E27FC236}">
                    <a16:creationId xmlns:a16="http://schemas.microsoft.com/office/drawing/2014/main" id="{2CA31862-EC45-5E43-B04F-3BBF861918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8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Line 44">
                <a:extLst>
                  <a:ext uri="{FF2B5EF4-FFF2-40B4-BE49-F238E27FC236}">
                    <a16:creationId xmlns:a16="http://schemas.microsoft.com/office/drawing/2014/main" id="{6F9E6E5E-76CC-FB41-B166-2D1443A16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1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Line 45">
                <a:extLst>
                  <a:ext uri="{FF2B5EF4-FFF2-40B4-BE49-F238E27FC236}">
                    <a16:creationId xmlns:a16="http://schemas.microsoft.com/office/drawing/2014/main" id="{47D4D197-0BC2-1E4F-9810-5C99B12324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2" y="670"/>
                <a:ext cx="0" cy="42"/>
              </a:xfrm>
              <a:prstGeom prst="line">
                <a:avLst/>
              </a:prstGeom>
              <a:noFill/>
              <a:ln w="9525">
                <a:solidFill>
                  <a:srgbClr val="0CE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6" name="Text Box 48">
            <a:extLst>
              <a:ext uri="{FF2B5EF4-FFF2-40B4-BE49-F238E27FC236}">
                <a16:creationId xmlns:a16="http://schemas.microsoft.com/office/drawing/2014/main" id="{B44C1C04-FA9E-E245-A545-94CDAE26A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215606"/>
            <a:ext cx="8601265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39AC"/>
                </a:solidFill>
              </a:rPr>
              <a:t>Using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latin typeface="Times New Roman" charset="0"/>
              </a:rPr>
              <a:t>h</a:t>
            </a:r>
            <a:r>
              <a:rPr lang="en-US" i="1" baseline="-25000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= 0.2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m, </a:t>
            </a:r>
            <a:r>
              <a:rPr lang="en-US" i="1" dirty="0">
                <a:latin typeface="Times New Roman" charset="0"/>
              </a:rPr>
              <a:t>z</a:t>
            </a:r>
            <a:r>
              <a:rPr lang="en-US" i="1" baseline="-25000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= 1.8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m at </a:t>
            </a:r>
            <a:r>
              <a:rPr lang="en-US" i="1" dirty="0">
                <a:latin typeface="Times New Roman" charset="0"/>
              </a:rPr>
              <a:t>x</a:t>
            </a:r>
            <a:r>
              <a:rPr lang="en-US" dirty="0">
                <a:latin typeface="Times New Roman" charset="0"/>
              </a:rPr>
              <a:t> = 2.2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39AC"/>
                </a:solidFill>
              </a:rPr>
              <a:t>m gives: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Note also that              </a:t>
            </a:r>
            <a:r>
              <a:rPr lang="en-US" dirty="0">
                <a:solidFill>
                  <a:schemeClr val="accent2"/>
                </a:solidFill>
              </a:rPr>
              <a:t>        </a:t>
            </a:r>
            <a:r>
              <a:rPr lang="en-US" dirty="0">
                <a:solidFill>
                  <a:srgbClr val="0039AC"/>
                </a:solidFill>
              </a:rPr>
              <a:t>(which is very different from prior!)</a:t>
            </a:r>
          </a:p>
          <a:p>
            <a:endParaRPr lang="en-US" sz="1200" dirty="0">
              <a:solidFill>
                <a:srgbClr val="0039AC"/>
              </a:solidFill>
            </a:endParaRPr>
          </a:p>
          <a:p>
            <a:r>
              <a:rPr lang="en-US" dirty="0">
                <a:solidFill>
                  <a:srgbClr val="0039AC"/>
                </a:solidFill>
              </a:rPr>
              <a:t>Perhaps? because horizontal is so compacted, hard to follow.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5C535-6459-4142-8AB7-2D70A952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4622006"/>
            <a:ext cx="39624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F8982E-9719-4E45-9337-938F5E8D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5484019"/>
            <a:ext cx="1809750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992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32712</TotalTime>
  <Words>1795</Words>
  <Application>Microsoft Macintosh PowerPoint</Application>
  <PresentationFormat>Widescreen</PresentationFormat>
  <Paragraphs>271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ＭＳ Ｐゴシック</vt:lpstr>
      <vt:lpstr>Arial</vt:lpstr>
      <vt:lpstr>Arial Black</vt:lpstr>
      <vt:lpstr>Calibri</vt:lpstr>
      <vt:lpstr>Calibri Light</vt:lpstr>
      <vt:lpstr>Cambria Math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48</cp:revision>
  <cp:lastPrinted>2022-01-10T14:45:35Z</cp:lastPrinted>
  <dcterms:created xsi:type="dcterms:W3CDTF">2022-01-10T14:15:51Z</dcterms:created>
  <dcterms:modified xsi:type="dcterms:W3CDTF">2026-04-26T22:20:02Z</dcterms:modified>
</cp:coreProperties>
</file>