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55" r:id="rId2"/>
    <p:sldId id="358" r:id="rId3"/>
    <p:sldId id="277" r:id="rId4"/>
    <p:sldId id="281" r:id="rId5"/>
    <p:sldId id="349" r:id="rId6"/>
    <p:sldId id="283" r:id="rId7"/>
    <p:sldId id="356" r:id="rId8"/>
    <p:sldId id="357" r:id="rId9"/>
    <p:sldId id="272" r:id="rId10"/>
    <p:sldId id="280" r:id="rId11"/>
    <p:sldId id="274" r:id="rId12"/>
    <p:sldId id="292" r:id="rId13"/>
    <p:sldId id="359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2/26/24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Feb 2024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E79EB611-113C-3448-894F-C7D67D59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7138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</a:t>
            </a:r>
            <a:r>
              <a:rPr lang="en-US" sz="240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26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Feb: </a:t>
            </a:r>
            <a:r>
              <a:rPr lang="en-US" sz="2400" i="1" kern="1200" dirty="0">
                <a:solidFill>
                  <a:srgbClr val="0039AC"/>
                </a:solidFill>
                <a:effectLst/>
                <a:latin typeface="Arial Black" panose="020B0604020202020204" pitchFamily="34" charset="0"/>
                <a:ea typeface="+mn-ea"/>
                <a:cs typeface="+mn-cs"/>
              </a:rPr>
              <a:t>Burger </a:t>
            </a:r>
            <a:r>
              <a:rPr lang="en-US" sz="2400" kern="1200" dirty="0">
                <a:solidFill>
                  <a:srgbClr val="0039A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200-253 (§4.4-4.7)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70">
            <a:extLst>
              <a:ext uri="{FF2B5EF4-FFF2-40B4-BE49-F238E27FC236}">
                <a16:creationId xmlns:a16="http://schemas.microsoft.com/office/drawing/2014/main" id="{A05D9695-7A43-D7D8-58F1-F97EA6A7E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1745" y="1616798"/>
            <a:ext cx="860851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Reflection Data Processing Cont’d</a:t>
            </a:r>
            <a:endParaRPr lang="en-US" sz="600" dirty="0">
              <a:solidFill>
                <a:srgbClr val="0039AC"/>
              </a:solidFill>
              <a:sym typeface="Symbol" charset="0"/>
            </a:endParaRPr>
          </a:p>
          <a:p>
            <a:pPr eaLnBrk="1" hangingPunct="1"/>
            <a:r>
              <a:rPr lang="en-US" dirty="0">
                <a:solidFill>
                  <a:srgbClr val="0039AC"/>
                </a:solidFill>
                <a:sym typeface="Symbol" charset="0"/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Step V </a:t>
            </a:r>
            <a:r>
              <a:rPr lang="en-US" dirty="0">
                <a:solidFill>
                  <a:srgbClr val="0039AC"/>
                </a:solidFill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Time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Migration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returns reflection energy to its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“true” location on the two-way travel-time image…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Depth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migration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uses velocity structure (from NMO analysis)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to convert travel time to depth (improving image resolution)</a:t>
            </a:r>
          </a:p>
          <a:p>
            <a:pPr eaLnBrk="1" hangingPunct="1"/>
            <a:endParaRPr lang="en-US" sz="600" dirty="0">
              <a:solidFill>
                <a:srgbClr val="0039AC"/>
              </a:solidFill>
            </a:endParaRP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Step VI </a:t>
            </a:r>
            <a:r>
              <a:rPr lang="en-US" dirty="0">
                <a:solidFill>
                  <a:srgbClr val="0039AC"/>
                </a:solidFill>
              </a:rPr>
              <a:t>: Reform amplitude stacks of source-receiver pairs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using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Common Depth Point (CDP) </a:t>
            </a:r>
            <a:r>
              <a:rPr lang="en-US" dirty="0">
                <a:solidFill>
                  <a:srgbClr val="0039AC"/>
                </a:solidFill>
              </a:rPr>
              <a:t>instead of Common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Mid Point (CMP) and repeat Step V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• Sometimes additional steps as well:</a:t>
            </a:r>
            <a:endParaRPr lang="en-US" sz="2000" dirty="0">
              <a:solidFill>
                <a:srgbClr val="0039A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0039AC"/>
                </a:solidFill>
              </a:rPr>
              <a:t>    </a:t>
            </a:r>
            <a:r>
              <a:rPr lang="en-US" sz="2000" dirty="0">
                <a:solidFill>
                  <a:srgbClr val="0039AC"/>
                </a:solidFill>
                <a:sym typeface="Symbol" charset="0"/>
              </a:rPr>
              <a:t> </a:t>
            </a:r>
            <a:r>
              <a:rPr lang="en-US" sz="2000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Amplitude adjustments      </a:t>
            </a:r>
          </a:p>
          <a:p>
            <a:pPr eaLnBrk="1" hangingPunct="1"/>
            <a:r>
              <a:rPr lang="en-US" sz="2000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  </a:t>
            </a:r>
            <a:r>
              <a:rPr lang="en-US" sz="2000" i="1" baseline="30000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  </a:t>
            </a:r>
            <a:r>
              <a:rPr lang="en-US" sz="2000" dirty="0">
                <a:solidFill>
                  <a:srgbClr val="0039AC"/>
                </a:solidFill>
                <a:sym typeface="Symbol" charset="0"/>
              </a:rPr>
              <a:t> </a:t>
            </a:r>
            <a:r>
              <a:rPr lang="en-US" sz="2000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Frequency adjustments</a:t>
            </a:r>
          </a:p>
          <a:p>
            <a:pPr eaLnBrk="1" hangingPunct="1"/>
            <a:r>
              <a:rPr lang="en-US" sz="2000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   </a:t>
            </a:r>
            <a:r>
              <a:rPr lang="en-US" sz="2000" dirty="0">
                <a:solidFill>
                  <a:srgbClr val="0039AC"/>
                </a:solidFill>
                <a:sym typeface="Symbol" charset="0"/>
              </a:rPr>
              <a:t> </a:t>
            </a:r>
            <a:r>
              <a:rPr lang="en-US" sz="2000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Transmission adjustments</a:t>
            </a:r>
            <a:endParaRPr lang="en-US" dirty="0">
              <a:solidFill>
                <a:srgbClr val="003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99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602AB5-87C9-154A-BE9F-7A7BC346F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69" y="10318"/>
            <a:ext cx="8924925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9314B883-B7B9-B846-A61E-0508556EFE17}"/>
              </a:ext>
            </a:extLst>
          </p:cNvPr>
          <p:cNvSpPr txBox="1">
            <a:spLocks/>
          </p:cNvSpPr>
          <p:nvPr/>
        </p:nvSpPr>
        <p:spPr bwMode="auto">
          <a:xfrm>
            <a:off x="7785894" y="76993"/>
            <a:ext cx="2789237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1" hangingPunct="1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</a:t>
            </a:r>
            <a:r>
              <a:rPr lang="en-US" sz="1800" i="1" dirty="0" err="1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Fossen</a:t>
            </a:r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 2010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3567C689-F0FF-C849-967E-A1E87DBCA6BE}"/>
              </a:ext>
            </a:extLst>
          </p:cNvPr>
          <p:cNvSpPr txBox="1"/>
          <p:nvPr/>
        </p:nvSpPr>
        <p:spPr>
          <a:xfrm>
            <a:off x="1409846" y="6325393"/>
            <a:ext cx="9750618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Lateral resolution: Layer boundaries are relatively diffuse near faults</a:t>
            </a:r>
            <a:r>
              <a:rPr lang="mr-IN" dirty="0">
                <a:solidFill>
                  <a:srgbClr val="0039AC"/>
                </a:solidFill>
              </a:rPr>
              <a:t>…</a:t>
            </a:r>
            <a:endParaRPr lang="en-US" dirty="0">
              <a:solidFill>
                <a:srgbClr val="003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5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5A524E-5774-2D49-BD5C-31F5BAB1A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681" y="80962"/>
            <a:ext cx="8269287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92C250-E5F4-E04C-A07A-E0B3240DB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18" y="2158329"/>
            <a:ext cx="507365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C31B1CE0-4187-3540-A5AE-0CAAB5C981A4}"/>
              </a:ext>
            </a:extLst>
          </p:cNvPr>
          <p:cNvSpPr txBox="1">
            <a:spLocks/>
          </p:cNvSpPr>
          <p:nvPr/>
        </p:nvSpPr>
        <p:spPr bwMode="auto">
          <a:xfrm>
            <a:off x="7635081" y="95249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1" hangingPunct="1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</p:spTree>
    <p:extLst>
      <p:ext uri="{BB962C8B-B14F-4D97-AF65-F5344CB8AC3E}">
        <p14:creationId xmlns:p14="http://schemas.microsoft.com/office/powerpoint/2010/main" val="2035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481A23-87F2-CB44-AC82-96E8755A5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1665288"/>
            <a:ext cx="35274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1DF3F4-90CE-9C47-8451-66C6D8A56F06}"/>
              </a:ext>
            </a:extLst>
          </p:cNvPr>
          <p:cNvSpPr/>
          <p:nvPr/>
        </p:nvSpPr>
        <p:spPr>
          <a:xfrm>
            <a:off x="4458409" y="4742382"/>
            <a:ext cx="738336" cy="386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CFC645-76C5-4C4D-87C2-0177D4026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1665288"/>
            <a:ext cx="35274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1010632-B74A-3849-8852-A7AB69C74B3E}"/>
              </a:ext>
            </a:extLst>
          </p:cNvPr>
          <p:cNvSpPr/>
          <p:nvPr/>
        </p:nvSpPr>
        <p:spPr>
          <a:xfrm>
            <a:off x="4378896" y="4742382"/>
            <a:ext cx="738336" cy="386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44C979-D426-7940-9821-2BF5652B8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557" y="1656557"/>
            <a:ext cx="3544887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7A4E34F9-CB60-3046-B242-E2BC48352E70}"/>
              </a:ext>
            </a:extLst>
          </p:cNvPr>
          <p:cNvSpPr txBox="1">
            <a:spLocks/>
          </p:cNvSpPr>
          <p:nvPr/>
        </p:nvSpPr>
        <p:spPr bwMode="auto">
          <a:xfrm>
            <a:off x="7635081" y="95249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1" hangingPunct="1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</p:spTree>
    <p:extLst>
      <p:ext uri="{BB962C8B-B14F-4D97-AF65-F5344CB8AC3E}">
        <p14:creationId xmlns:p14="http://schemas.microsoft.com/office/powerpoint/2010/main" val="176638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30282992-17BF-7040-BBE2-7E796A691CDF}"/>
              </a:ext>
            </a:extLst>
          </p:cNvPr>
          <p:cNvSpPr txBox="1">
            <a:spLocks/>
          </p:cNvSpPr>
          <p:nvPr/>
        </p:nvSpPr>
        <p:spPr bwMode="auto">
          <a:xfrm>
            <a:off x="7947141" y="128413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1" hangingPunct="1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20B897-E052-6645-B9DD-8F540B502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1031424"/>
            <a:ext cx="5927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0039AC"/>
                </a:solidFill>
                <a:latin typeface="Arial Black" charset="0"/>
              </a:rPr>
              <a:t>Lateral positioning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FB4F33-92C0-0947-AB1A-0A0731A73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911" y="2250624"/>
            <a:ext cx="889217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171000"/>
            </a:pPr>
            <a:r>
              <a:rPr lang="en-US" sz="3200" dirty="0">
                <a:solidFill>
                  <a:srgbClr val="0039AC"/>
                </a:solidFill>
              </a:rPr>
              <a:t>• Choice of migration velocities affects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171000"/>
            </a:pPr>
            <a:r>
              <a:rPr lang="en-US" sz="3200" dirty="0">
                <a:solidFill>
                  <a:srgbClr val="0039AC"/>
                </a:solidFill>
              </a:rPr>
              <a:t>   horizontal positioning of signals</a:t>
            </a:r>
            <a:endParaRPr lang="en-US" sz="3200" dirty="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171000"/>
            </a:pPr>
            <a:r>
              <a:rPr lang="en-US" sz="3200" dirty="0">
                <a:solidFill>
                  <a:srgbClr val="0039AC"/>
                </a:solidFill>
              </a:rPr>
              <a:t>• Horizontal resolution typically 50-100 m</a:t>
            </a:r>
            <a:endParaRPr lang="en-US" sz="3200" dirty="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171000"/>
            </a:pPr>
            <a:r>
              <a:rPr lang="en-US" sz="3200" dirty="0">
                <a:solidFill>
                  <a:srgbClr val="0039AC"/>
                </a:solidFill>
              </a:rPr>
              <a:t>• Can be a limitation when drilling high-precision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171000"/>
            </a:pPr>
            <a:r>
              <a:rPr lang="en-US" sz="3200" dirty="0">
                <a:solidFill>
                  <a:srgbClr val="0039AC"/>
                </a:solidFill>
              </a:rPr>
              <a:t>   wells, e.g. close to faults</a:t>
            </a:r>
            <a:endParaRPr lang="en-US" sz="3200" dirty="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171000"/>
            </a:pPr>
            <a:r>
              <a:rPr lang="en-US" sz="3200" dirty="0">
                <a:solidFill>
                  <a:srgbClr val="0039AC"/>
                </a:solidFill>
              </a:rPr>
              <a:t>• Resolution may depend heavily on pilot wells;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171000"/>
            </a:pPr>
            <a:r>
              <a:rPr lang="en-US" sz="3200" dirty="0">
                <a:solidFill>
                  <a:srgbClr val="0039AC"/>
                </a:solidFill>
              </a:rPr>
              <a:t>   can be aided by “seismic-while-drilling”</a:t>
            </a:r>
          </a:p>
        </p:txBody>
      </p:sp>
    </p:spTree>
    <p:extLst>
      <p:ext uri="{BB962C8B-B14F-4D97-AF65-F5344CB8AC3E}">
        <p14:creationId xmlns:p14="http://schemas.microsoft.com/office/powerpoint/2010/main" val="1693977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>
            <a:extLst>
              <a:ext uri="{FF2B5EF4-FFF2-40B4-BE49-F238E27FC236}">
                <a16:creationId xmlns:a16="http://schemas.microsoft.com/office/drawing/2014/main" id="{A0AEF4AF-098C-2A43-89FF-CC6445BE8E3A}"/>
              </a:ext>
            </a:extLst>
          </p:cNvPr>
          <p:cNvSpPr txBox="1">
            <a:spLocks/>
          </p:cNvSpPr>
          <p:nvPr/>
        </p:nvSpPr>
        <p:spPr bwMode="auto">
          <a:xfrm>
            <a:off x="7785894" y="117901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1" hangingPunct="1"/>
            <a:r>
              <a:rPr lang="en-US" sz="1800" i="1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926A68-42EF-6E42-B026-85117B0643F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16869" y="575101"/>
            <a:ext cx="8924925" cy="5157788"/>
            <a:chOff x="-197" y="906"/>
            <a:chExt cx="5985" cy="345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ACF8D2A-18E1-B64B-BC02-F3454CF0419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" y="956"/>
              <a:ext cx="4539" cy="3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803A6E-97B0-F04B-8AFD-7CFD36D8F6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7" y="906"/>
              <a:ext cx="5985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7">
            <a:extLst>
              <a:ext uri="{FF2B5EF4-FFF2-40B4-BE49-F238E27FC236}">
                <a16:creationId xmlns:a16="http://schemas.microsoft.com/office/drawing/2014/main" id="{1601BEC3-DE18-0F49-9B91-C1EABA301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406" y="5909101"/>
            <a:ext cx="8276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dirty="0">
                <a:solidFill>
                  <a:srgbClr val="0039AC"/>
                </a:solidFill>
              </a:rPr>
              <a:t>Directional drilling/steering technology is another reason for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accurate depth migration!</a:t>
            </a:r>
          </a:p>
        </p:txBody>
      </p:sp>
    </p:spTree>
    <p:extLst>
      <p:ext uri="{BB962C8B-B14F-4D97-AF65-F5344CB8AC3E}">
        <p14:creationId xmlns:p14="http://schemas.microsoft.com/office/powerpoint/2010/main" val="44601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0">
            <a:extLst>
              <a:ext uri="{FF2B5EF4-FFF2-40B4-BE49-F238E27FC236}">
                <a16:creationId xmlns:a16="http://schemas.microsoft.com/office/drawing/2014/main" id="{E78EE85A-5803-0822-E1CA-D76C5BADE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765" y="2090172"/>
            <a:ext cx="883447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Reflection Seismic Interpretation</a:t>
            </a:r>
          </a:p>
          <a:p>
            <a:endParaRPr lang="en-US" sz="600" i="1" dirty="0">
              <a:solidFill>
                <a:srgbClr val="0039AC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• Data collection: Huge quantities of data! Redundancy is key!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2D profiling still used for initial reconnaissance, but 3D is</a:t>
            </a:r>
          </a:p>
          <a:p>
            <a:r>
              <a:rPr lang="en-US" dirty="0">
                <a:solidFill>
                  <a:srgbClr val="0039AC"/>
                </a:solidFill>
              </a:rPr>
              <a:t>   industry standard for prospects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Deep crustal imaging is only done in 2D; shows “reflectivity” in</a:t>
            </a:r>
          </a:p>
          <a:p>
            <a:r>
              <a:rPr lang="en-US" dirty="0">
                <a:solidFill>
                  <a:srgbClr val="0039AC"/>
                </a:solidFill>
              </a:rPr>
              <a:t>  crystalline basement from low angle faults &amp; foliated minerals</a:t>
            </a:r>
          </a:p>
        </p:txBody>
      </p:sp>
    </p:spTree>
    <p:extLst>
      <p:ext uri="{BB962C8B-B14F-4D97-AF65-F5344CB8AC3E}">
        <p14:creationId xmlns:p14="http://schemas.microsoft.com/office/powerpoint/2010/main" val="131481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6A773CAC-B377-E449-9ACD-76DD8ED8E2ED}"/>
              </a:ext>
            </a:extLst>
          </p:cNvPr>
          <p:cNvSpPr txBox="1">
            <a:spLocks/>
          </p:cNvSpPr>
          <p:nvPr/>
        </p:nvSpPr>
        <p:spPr bwMode="auto">
          <a:xfrm>
            <a:off x="7650163" y="176212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1" hangingPunct="1"/>
            <a:r>
              <a:rPr lang="en-US" sz="1800" i="1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2E57D5-6ABC-404C-AD29-01E572846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1430337"/>
            <a:ext cx="4789488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CC8D1B-FB0F-8D47-B917-EE98C107E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695575"/>
            <a:ext cx="3608680" cy="176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>
              <a:spcBef>
                <a:spcPct val="20000"/>
              </a:spcBef>
              <a:buSzPct val="171000"/>
            </a:pPr>
            <a:r>
              <a:rPr lang="en-US" sz="3200">
                <a:solidFill>
                  <a:srgbClr val="0039AC"/>
                </a:solidFill>
              </a:rPr>
              <a:t>• Better resolution</a:t>
            </a:r>
            <a:endParaRPr lang="en-US" sz="320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 eaLnBrk="1" hangingPunct="1">
              <a:spcBef>
                <a:spcPct val="20000"/>
              </a:spcBef>
              <a:buSzPct val="171000"/>
            </a:pPr>
            <a:r>
              <a:rPr lang="en-US" sz="3200">
                <a:solidFill>
                  <a:srgbClr val="0039AC"/>
                </a:solidFill>
              </a:rPr>
              <a:t>• Better positioning</a:t>
            </a:r>
            <a:endParaRPr lang="en-US" sz="320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 eaLnBrk="1" hangingPunct="1">
              <a:spcBef>
                <a:spcPct val="20000"/>
              </a:spcBef>
              <a:buSzPct val="171000"/>
            </a:pPr>
            <a:r>
              <a:rPr lang="en-US" sz="3200">
                <a:solidFill>
                  <a:srgbClr val="0039AC"/>
                </a:solidFill>
              </a:rPr>
              <a:t>• 3D view options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EA37C6-3338-0C44-BDD3-ECA794374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422" y="557212"/>
            <a:ext cx="791915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0039AC"/>
                </a:solidFill>
                <a:latin typeface="Arial Black" charset="0"/>
              </a:rPr>
              <a:t>3-D seismic “data cubes”</a:t>
            </a:r>
          </a:p>
        </p:txBody>
      </p:sp>
    </p:spTree>
    <p:extLst>
      <p:ext uri="{BB962C8B-B14F-4D97-AF65-F5344CB8AC3E}">
        <p14:creationId xmlns:p14="http://schemas.microsoft.com/office/powerpoint/2010/main" val="368181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7739C95E-18AA-B045-8CB9-A4A4E5C06C5A}"/>
              </a:ext>
            </a:extLst>
          </p:cNvPr>
          <p:cNvSpPr txBox="1">
            <a:spLocks/>
          </p:cNvSpPr>
          <p:nvPr/>
        </p:nvSpPr>
        <p:spPr bwMode="auto">
          <a:xfrm>
            <a:off x="7519561" y="37306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1" hangingPunct="1"/>
            <a:r>
              <a:rPr lang="en-US" sz="1800" i="1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763802-432B-D44B-A694-3B930F446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23" y="2853531"/>
            <a:ext cx="6338888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93F317-80E2-7541-9857-BFEE8329A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4523" y="113506"/>
            <a:ext cx="363302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0039AC"/>
                </a:solidFill>
                <a:latin typeface="Arial Black" charset="0"/>
              </a:rPr>
              <a:t>3D Seismic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86ACBF-5D4E-614E-9D99-601551D6D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201" y="705644"/>
            <a:ext cx="8169224" cy="222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913"/>
              </a:spcBef>
            </a:pPr>
            <a:r>
              <a:rPr lang="en-US" i="1" dirty="0">
                <a:solidFill>
                  <a:srgbClr val="0039AC"/>
                </a:solidFill>
                <a:latin typeface="Arial Black" charset="0"/>
                <a:cs typeface="Times New Roman" charset="0"/>
              </a:rPr>
              <a:t>3D Data: </a:t>
            </a:r>
          </a:p>
          <a:p>
            <a:pPr eaLnBrk="1" hangingPunct="1">
              <a:lnSpc>
                <a:spcPct val="70000"/>
              </a:lnSpc>
              <a:spcBef>
                <a:spcPts val="913"/>
              </a:spcBef>
            </a:pPr>
            <a:r>
              <a:rPr lang="en-US" dirty="0">
                <a:solidFill>
                  <a:srgbClr val="0039AC"/>
                </a:solidFill>
                <a:cs typeface="Times New Roman" charset="0"/>
              </a:rPr>
              <a:t>• Collect by shooting many parallel lines ~25 m </a:t>
            </a:r>
            <a:r>
              <a:rPr lang="en-US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(!)</a:t>
            </a:r>
            <a:r>
              <a:rPr lang="en-US" dirty="0">
                <a:solidFill>
                  <a:srgbClr val="0039AC"/>
                </a:solidFill>
                <a:cs typeface="Times New Roman" charset="0"/>
              </a:rPr>
              <a:t> apart</a:t>
            </a:r>
          </a:p>
          <a:p>
            <a:pPr eaLnBrk="1" hangingPunct="1">
              <a:lnSpc>
                <a:spcPct val="70000"/>
              </a:lnSpc>
              <a:spcBef>
                <a:spcPts val="913"/>
              </a:spcBef>
            </a:pPr>
            <a:r>
              <a:rPr lang="en-US" dirty="0">
                <a:solidFill>
                  <a:srgbClr val="0039AC"/>
                </a:solidFill>
                <a:cs typeface="Times New Roman" charset="0"/>
              </a:rPr>
              <a:t>• Migrate together to increase accuracy and to create a</a:t>
            </a:r>
          </a:p>
          <a:p>
            <a:pPr eaLnBrk="1" hangingPunct="1">
              <a:lnSpc>
                <a:spcPct val="70000"/>
              </a:lnSpc>
              <a:spcBef>
                <a:spcPts val="913"/>
              </a:spcBef>
            </a:pPr>
            <a:r>
              <a:rPr lang="en-US" dirty="0">
                <a:solidFill>
                  <a:srgbClr val="0039AC"/>
                </a:solidFill>
                <a:cs typeface="Times New Roman" charset="0"/>
              </a:rPr>
              <a:t>   coherent data volume (or “cube”) </a:t>
            </a:r>
          </a:p>
          <a:p>
            <a:pPr eaLnBrk="1" hangingPunct="1">
              <a:lnSpc>
                <a:spcPct val="70000"/>
              </a:lnSpc>
              <a:spcBef>
                <a:spcPts val="913"/>
              </a:spcBef>
            </a:pPr>
            <a:r>
              <a:rPr lang="en-US" dirty="0">
                <a:solidFill>
                  <a:srgbClr val="0039AC"/>
                </a:solidFill>
                <a:cs typeface="Times New Roman" charset="0"/>
              </a:rPr>
              <a:t>• Collected over all offshore oil and gas fields</a:t>
            </a:r>
          </a:p>
          <a:p>
            <a:pPr eaLnBrk="1" hangingPunct="1">
              <a:lnSpc>
                <a:spcPct val="70000"/>
              </a:lnSpc>
              <a:spcBef>
                <a:spcPts val="913"/>
              </a:spcBef>
            </a:pPr>
            <a:r>
              <a:rPr lang="en-US" dirty="0">
                <a:solidFill>
                  <a:srgbClr val="0039AC"/>
                </a:solidFill>
                <a:cs typeface="Times New Roman" charset="0"/>
              </a:rPr>
              <a:t>• Underpins the geometric understanding of an oil/gas field</a:t>
            </a:r>
          </a:p>
        </p:txBody>
      </p:sp>
    </p:spTree>
    <p:extLst>
      <p:ext uri="{BB962C8B-B14F-4D97-AF65-F5344CB8AC3E}">
        <p14:creationId xmlns:p14="http://schemas.microsoft.com/office/powerpoint/2010/main" val="304065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3">
            <a:extLst>
              <a:ext uri="{FF2B5EF4-FFF2-40B4-BE49-F238E27FC236}">
                <a16:creationId xmlns:a16="http://schemas.microsoft.com/office/drawing/2014/main" id="{8DA2A5C1-4286-2A46-A2CB-F3EC7D208C74}"/>
              </a:ext>
            </a:extLst>
          </p:cNvPr>
          <p:cNvSpPr txBox="1">
            <a:spLocks/>
          </p:cNvSpPr>
          <p:nvPr/>
        </p:nvSpPr>
        <p:spPr bwMode="auto">
          <a:xfrm>
            <a:off x="7590631" y="354806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1" hangingPunct="1"/>
            <a:r>
              <a:rPr lang="en-US" sz="1800" i="1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75265E2-912D-1D4A-BBFB-E48CA2C76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131" y="688181"/>
            <a:ext cx="7634287" cy="58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47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>
            <a:extLst>
              <a:ext uri="{FF2B5EF4-FFF2-40B4-BE49-F238E27FC236}">
                <a16:creationId xmlns:a16="http://schemas.microsoft.com/office/drawing/2014/main" id="{F39D69A8-A0B8-074A-9A86-441A28B39D5D}"/>
              </a:ext>
            </a:extLst>
          </p:cNvPr>
          <p:cNvSpPr txBox="1">
            <a:spLocks/>
          </p:cNvSpPr>
          <p:nvPr/>
        </p:nvSpPr>
        <p:spPr bwMode="auto">
          <a:xfrm>
            <a:off x="7514431" y="51594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1" hangingPunct="1"/>
            <a:r>
              <a:rPr lang="en-US" sz="1800" i="1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B78DE1-F0CD-7B4D-A5D5-D97A17204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797844"/>
            <a:ext cx="5389562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49E902-0628-BD46-8BA5-FA45481A2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31" y="2270919"/>
            <a:ext cx="25527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DECC9CB-2394-C24C-B438-45F952C9F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068" y="513557"/>
            <a:ext cx="51831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4400">
                <a:solidFill>
                  <a:srgbClr val="0039AC"/>
                </a:solidFill>
                <a:latin typeface="Arial Black" charset="0"/>
              </a:rPr>
              <a:t>Data acquisition</a:t>
            </a:r>
          </a:p>
        </p:txBody>
      </p:sp>
    </p:spTree>
    <p:extLst>
      <p:ext uri="{BB962C8B-B14F-4D97-AF65-F5344CB8AC3E}">
        <p14:creationId xmlns:p14="http://schemas.microsoft.com/office/powerpoint/2010/main" val="320476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>
            <a:extLst>
              <a:ext uri="{FF2B5EF4-FFF2-40B4-BE49-F238E27FC236}">
                <a16:creationId xmlns:a16="http://schemas.microsoft.com/office/drawing/2014/main" id="{2C14801B-0E41-6644-8A21-DD3C756A3608}"/>
              </a:ext>
            </a:extLst>
          </p:cNvPr>
          <p:cNvSpPr txBox="1">
            <a:spLocks/>
          </p:cNvSpPr>
          <p:nvPr/>
        </p:nvSpPr>
        <p:spPr bwMode="auto">
          <a:xfrm>
            <a:off x="7459663" y="288925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1" hangingPunct="1"/>
            <a:r>
              <a:rPr lang="en-US" sz="1800" i="1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C2D292-E882-124C-A2CC-5642D1EA1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2970213"/>
            <a:ext cx="5751512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637CFD6-2449-B543-8473-180FAB74E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0" y="903288"/>
            <a:ext cx="34432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4400">
                <a:solidFill>
                  <a:srgbClr val="0039AC"/>
                </a:solidFill>
                <a:latin typeface="Arial Black" charset="0"/>
              </a:rPr>
              <a:t>Resolution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7F582C-6616-4F46-B5C9-5D5180ED2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3336925"/>
            <a:ext cx="1787477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>
              <a:spcBef>
                <a:spcPct val="20000"/>
              </a:spcBef>
              <a:buSzPct val="171000"/>
            </a:pPr>
            <a:r>
              <a:rPr lang="en-US" sz="3200">
                <a:solidFill>
                  <a:srgbClr val="0039AC"/>
                </a:solidFill>
              </a:rPr>
              <a:t>• Vertical</a:t>
            </a:r>
            <a:endParaRPr lang="en-US" sz="3200">
              <a:solidFill>
                <a:srgbClr val="0039AC"/>
              </a:solidFill>
              <a:ea typeface="ヒラギノ角ゴ ProN W3" charset="0"/>
              <a:cs typeface="ヒラギノ角ゴ ProN W3" charset="0"/>
            </a:endParaRPr>
          </a:p>
          <a:p>
            <a:pPr eaLnBrk="1" hangingPunct="1">
              <a:spcBef>
                <a:spcPct val="20000"/>
              </a:spcBef>
              <a:buSzPct val="171000"/>
            </a:pPr>
            <a:r>
              <a:rPr lang="en-US" sz="3200">
                <a:solidFill>
                  <a:srgbClr val="0039AC"/>
                </a:solidFill>
              </a:rPr>
              <a:t>• Lateral</a:t>
            </a:r>
          </a:p>
        </p:txBody>
      </p:sp>
    </p:spTree>
    <p:extLst>
      <p:ext uri="{BB962C8B-B14F-4D97-AF65-F5344CB8AC3E}">
        <p14:creationId xmlns:p14="http://schemas.microsoft.com/office/powerpoint/2010/main" val="391607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3">
            <a:extLst>
              <a:ext uri="{FF2B5EF4-FFF2-40B4-BE49-F238E27FC236}">
                <a16:creationId xmlns:a16="http://schemas.microsoft.com/office/drawing/2014/main" id="{5C8A3FE1-7B3E-BE43-8481-012028854D35}"/>
              </a:ext>
            </a:extLst>
          </p:cNvPr>
          <p:cNvSpPr txBox="1">
            <a:spLocks/>
          </p:cNvSpPr>
          <p:nvPr/>
        </p:nvSpPr>
        <p:spPr bwMode="auto">
          <a:xfrm>
            <a:off x="7645400" y="107950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1" hangingPunct="1"/>
            <a:r>
              <a:rPr lang="en-US" sz="1800" i="1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AEC6057-0F08-1742-B155-685D0CE12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47" y="1624851"/>
            <a:ext cx="4069048" cy="323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8CF2FC9-3368-D94A-A971-7188F2164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51" y="1403350"/>
            <a:ext cx="376396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0EAD930-4317-1F45-BDF6-497FA3C14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725" y="641350"/>
            <a:ext cx="592873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4400">
                <a:solidFill>
                  <a:srgbClr val="0039AC"/>
                </a:solidFill>
                <a:latin typeface="Arial Black" charset="0"/>
              </a:rPr>
              <a:t>Vertical resolution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90C298-6A2C-4441-8CAC-2128D6A0A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978" y="4800640"/>
            <a:ext cx="373211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dirty="0">
                <a:solidFill>
                  <a:srgbClr val="0039AC"/>
                </a:solidFill>
                <a:latin typeface="Helvetica" charset="0"/>
                <a:cs typeface="Helvetica" charset="0"/>
                <a:sym typeface="Helvetica" charset="0"/>
              </a:rPr>
              <a:t>Relationship between bed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  <a:latin typeface="Helvetica" charset="0"/>
                <a:cs typeface="Helvetica" charset="0"/>
                <a:sym typeface="Helvetica" charset="0"/>
              </a:rPr>
              <a:t>thickness and acoustic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  <a:latin typeface="Helvetica" charset="0"/>
                <a:cs typeface="Helvetica" charset="0"/>
                <a:sym typeface="Helvetica" charset="0"/>
              </a:rPr>
              <a:t>impedance (AI) contrast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  <a:latin typeface="Helvetica" charset="0"/>
                <a:cs typeface="Helvetica" charset="0"/>
                <a:sym typeface="Helvetica" charset="0"/>
              </a:rPr>
              <a:t>for seismic resolution of</a:t>
            </a:r>
          </a:p>
          <a:p>
            <a:pPr eaLnBrk="1" hangingPunct="1"/>
            <a:r>
              <a:rPr lang="en-US" dirty="0">
                <a:solidFill>
                  <a:srgbClr val="0039AC"/>
                </a:solidFill>
                <a:latin typeface="Helvetica" charset="0"/>
                <a:cs typeface="Helvetica" charset="0"/>
                <a:sym typeface="Helvetica" charset="0"/>
              </a:rPr>
              <a:t>a layer.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8F065F-30D8-5349-A014-D66BDED1D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51" y="4832350"/>
            <a:ext cx="531908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>
                <a:solidFill>
                  <a:srgbClr val="0039AC"/>
                </a:solidFill>
                <a:latin typeface="Helvetica" charset="0"/>
                <a:cs typeface="Helvetica" charset="0"/>
                <a:sym typeface="Helvetica" charset="0"/>
              </a:rPr>
              <a:t>Vertical seismic resolution in terms of</a:t>
            </a:r>
          </a:p>
          <a:p>
            <a:pPr eaLnBrk="1" hangingPunct="1"/>
            <a:r>
              <a:rPr lang="en-US">
                <a:solidFill>
                  <a:srgbClr val="0039AC"/>
                </a:solidFill>
                <a:latin typeface="Helvetica" charset="0"/>
                <a:cs typeface="Helvetica" charset="0"/>
                <a:sym typeface="Helvetica" charset="0"/>
              </a:rPr>
              <a:t>tuning thickness: When top to base</a:t>
            </a:r>
          </a:p>
          <a:p>
            <a:pPr eaLnBrk="1" hangingPunct="1"/>
            <a:r>
              <a:rPr lang="en-US">
                <a:solidFill>
                  <a:srgbClr val="0039AC"/>
                </a:solidFill>
                <a:latin typeface="Helvetica" charset="0"/>
                <a:cs typeface="Helvetica" charset="0"/>
                <a:sym typeface="Helvetica" charset="0"/>
              </a:rPr>
              <a:t>of a layer is less than 1/4 wavelength,</a:t>
            </a:r>
          </a:p>
          <a:p>
            <a:pPr eaLnBrk="1" hangingPunct="1"/>
            <a:r>
              <a:rPr lang="en-US">
                <a:solidFill>
                  <a:srgbClr val="0039AC"/>
                </a:solidFill>
                <a:latin typeface="Helvetica" charset="0"/>
                <a:cs typeface="Helvetica" charset="0"/>
                <a:sym typeface="Helvetica" charset="0"/>
              </a:rPr>
              <a:t>constructive/destructive interference</a:t>
            </a:r>
          </a:p>
          <a:p>
            <a:pPr eaLnBrk="1" hangingPunct="1"/>
            <a:r>
              <a:rPr lang="en-US">
                <a:solidFill>
                  <a:srgbClr val="0039AC"/>
                </a:solidFill>
                <a:latin typeface="Helvetica" charset="0"/>
                <a:cs typeface="Helvetica" charset="0"/>
                <a:sym typeface="Helvetica" charset="0"/>
              </a:rPr>
              <a:t>results in apparent single wavelet.</a:t>
            </a:r>
          </a:p>
        </p:txBody>
      </p:sp>
    </p:spTree>
    <p:extLst>
      <p:ext uri="{BB962C8B-B14F-4D97-AF65-F5344CB8AC3E}">
        <p14:creationId xmlns:p14="http://schemas.microsoft.com/office/powerpoint/2010/main" val="327277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4B517FF-330C-E148-9252-4893615F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69" y="559650"/>
            <a:ext cx="8924925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51AC9D46-E5BC-0F43-B8CA-160AA7DC6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931" y="51834"/>
            <a:ext cx="8898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dirty="0">
                <a:solidFill>
                  <a:srgbClr val="0039AC"/>
                </a:solidFill>
              </a:rPr>
              <a:t>Color convention: </a:t>
            </a:r>
            <a:r>
              <a:rPr lang="en-US" dirty="0">
                <a:solidFill>
                  <a:srgbClr val="002EE7"/>
                </a:solidFill>
              </a:rPr>
              <a:t>Blue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for positive amplitude,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for negative…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DB67AC3D-08DB-B642-8CCD-F152E321955E}"/>
              </a:ext>
            </a:extLst>
          </p:cNvPr>
          <p:cNvSpPr txBox="1">
            <a:spLocks/>
          </p:cNvSpPr>
          <p:nvPr/>
        </p:nvSpPr>
        <p:spPr bwMode="auto">
          <a:xfrm>
            <a:off x="7785894" y="477100"/>
            <a:ext cx="2789237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1" hangingPunct="1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8F63749-4DC0-2D42-8443-3292386EEB38}"/>
              </a:ext>
            </a:extLst>
          </p:cNvPr>
          <p:cNvSpPr txBox="1"/>
          <p:nvPr/>
        </p:nvSpPr>
        <p:spPr>
          <a:xfrm>
            <a:off x="1733267" y="6344500"/>
            <a:ext cx="872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Note how some (weaker) synclinal layers fade out as they thin!</a:t>
            </a:r>
          </a:p>
        </p:txBody>
      </p:sp>
    </p:spTree>
    <p:extLst>
      <p:ext uri="{BB962C8B-B14F-4D97-AF65-F5344CB8AC3E}">
        <p14:creationId xmlns:p14="http://schemas.microsoft.com/office/powerpoint/2010/main" val="439089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29416</TotalTime>
  <Words>457</Words>
  <Application>Microsoft Macintosh PowerPoint</Application>
  <PresentationFormat>Widescreen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40</cp:revision>
  <cp:lastPrinted>2022-01-10T14:45:35Z</cp:lastPrinted>
  <dcterms:created xsi:type="dcterms:W3CDTF">2022-01-10T14:15:51Z</dcterms:created>
  <dcterms:modified xsi:type="dcterms:W3CDTF">2024-02-26T20:11:41Z</dcterms:modified>
</cp:coreProperties>
</file>